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46"/>
  </p:notesMasterIdLst>
  <p:sldIdLst>
    <p:sldId id="256" r:id="rId5"/>
    <p:sldId id="269" r:id="rId6"/>
    <p:sldId id="258" r:id="rId7"/>
    <p:sldId id="2147483139" r:id="rId8"/>
    <p:sldId id="2147483140" r:id="rId9"/>
    <p:sldId id="369" r:id="rId10"/>
    <p:sldId id="371" r:id="rId11"/>
    <p:sldId id="372" r:id="rId12"/>
    <p:sldId id="310" r:id="rId13"/>
    <p:sldId id="1042652986" r:id="rId14"/>
    <p:sldId id="1106" r:id="rId15"/>
    <p:sldId id="259" r:id="rId16"/>
    <p:sldId id="1042652993" r:id="rId17"/>
    <p:sldId id="1042652987" r:id="rId18"/>
    <p:sldId id="1042652994" r:id="rId19"/>
    <p:sldId id="1042652985" r:id="rId20"/>
    <p:sldId id="1042652989" r:id="rId21"/>
    <p:sldId id="1042652981" r:id="rId22"/>
    <p:sldId id="1042652982" r:id="rId23"/>
    <p:sldId id="1079" r:id="rId24"/>
    <p:sldId id="260" r:id="rId25"/>
    <p:sldId id="261" r:id="rId26"/>
    <p:sldId id="1042652991" r:id="rId27"/>
    <p:sldId id="2147483141" r:id="rId28"/>
    <p:sldId id="1042652990" r:id="rId29"/>
    <p:sldId id="263" r:id="rId30"/>
    <p:sldId id="264" r:id="rId31"/>
    <p:sldId id="262" r:id="rId32"/>
    <p:sldId id="374" r:id="rId33"/>
    <p:sldId id="375" r:id="rId34"/>
    <p:sldId id="2147483147" r:id="rId35"/>
    <p:sldId id="2147483148" r:id="rId36"/>
    <p:sldId id="2147483149" r:id="rId37"/>
    <p:sldId id="2147483150" r:id="rId38"/>
    <p:sldId id="2147483151" r:id="rId39"/>
    <p:sldId id="2147483152" r:id="rId40"/>
    <p:sldId id="2147483153" r:id="rId41"/>
    <p:sldId id="2147483154" r:id="rId42"/>
    <p:sldId id="2147483155" r:id="rId43"/>
    <p:sldId id="2147483156" r:id="rId44"/>
    <p:sldId id="2147483157" r:id="rId45"/>
    <p:sldId id="2147483158" r:id="rId46"/>
    <p:sldId id="2147483159" r:id="rId47"/>
    <p:sldId id="2147483160" r:id="rId48"/>
    <p:sldId id="2147483161" r:id="rId49"/>
    <p:sldId id="2147483162" r:id="rId50"/>
    <p:sldId id="2147483163" r:id="rId51"/>
    <p:sldId id="2147483164" r:id="rId52"/>
    <p:sldId id="2147483165" r:id="rId53"/>
    <p:sldId id="2147483166" r:id="rId54"/>
    <p:sldId id="2147483167" r:id="rId55"/>
    <p:sldId id="2147483168" r:id="rId56"/>
    <p:sldId id="2147483169" r:id="rId57"/>
    <p:sldId id="2147483170" r:id="rId58"/>
    <p:sldId id="2147483171" r:id="rId59"/>
    <p:sldId id="2147483172" r:id="rId60"/>
    <p:sldId id="2147483173" r:id="rId61"/>
    <p:sldId id="2147483174" r:id="rId62"/>
    <p:sldId id="2147483175" r:id="rId63"/>
    <p:sldId id="2147483176" r:id="rId64"/>
    <p:sldId id="2147483177" r:id="rId65"/>
    <p:sldId id="2147483178" r:id="rId66"/>
    <p:sldId id="379" r:id="rId67"/>
    <p:sldId id="290" r:id="rId68"/>
    <p:sldId id="291" r:id="rId69"/>
    <p:sldId id="292" r:id="rId70"/>
    <p:sldId id="293" r:id="rId71"/>
    <p:sldId id="294" r:id="rId72"/>
    <p:sldId id="295" r:id="rId73"/>
    <p:sldId id="296" r:id="rId74"/>
    <p:sldId id="2147483180" r:id="rId75"/>
    <p:sldId id="265" r:id="rId76"/>
    <p:sldId id="266" r:id="rId77"/>
    <p:sldId id="267" r:id="rId78"/>
    <p:sldId id="268" r:id="rId79"/>
    <p:sldId id="2147483181" r:id="rId80"/>
    <p:sldId id="270" r:id="rId81"/>
    <p:sldId id="271" r:id="rId82"/>
    <p:sldId id="272" r:id="rId83"/>
    <p:sldId id="273" r:id="rId84"/>
    <p:sldId id="274" r:id="rId85"/>
    <p:sldId id="2147483182" r:id="rId86"/>
    <p:sldId id="2147483183" r:id="rId87"/>
    <p:sldId id="285" r:id="rId88"/>
    <p:sldId id="286" r:id="rId89"/>
    <p:sldId id="2147483184" r:id="rId90"/>
    <p:sldId id="287" r:id="rId91"/>
    <p:sldId id="288" r:id="rId92"/>
    <p:sldId id="2147483185" r:id="rId93"/>
    <p:sldId id="2147483186" r:id="rId94"/>
    <p:sldId id="2147483187" r:id="rId95"/>
    <p:sldId id="275" r:id="rId96"/>
    <p:sldId id="276" r:id="rId97"/>
    <p:sldId id="277" r:id="rId98"/>
    <p:sldId id="278" r:id="rId99"/>
    <p:sldId id="386" r:id="rId100"/>
    <p:sldId id="308" r:id="rId101"/>
    <p:sldId id="313" r:id="rId102"/>
    <p:sldId id="319" r:id="rId103"/>
    <p:sldId id="315" r:id="rId104"/>
    <p:sldId id="316" r:id="rId105"/>
    <p:sldId id="314" r:id="rId106"/>
    <p:sldId id="2147483188" r:id="rId107"/>
    <p:sldId id="317" r:id="rId108"/>
    <p:sldId id="301" r:id="rId109"/>
    <p:sldId id="318" r:id="rId110"/>
    <p:sldId id="307" r:id="rId111"/>
    <p:sldId id="303" r:id="rId112"/>
    <p:sldId id="312" r:id="rId113"/>
    <p:sldId id="387" r:id="rId114"/>
    <p:sldId id="388" r:id="rId115"/>
    <p:sldId id="2147483142" r:id="rId116"/>
    <p:sldId id="282" r:id="rId117"/>
    <p:sldId id="2147483144" r:id="rId118"/>
    <p:sldId id="281" r:id="rId119"/>
    <p:sldId id="283" r:id="rId120"/>
    <p:sldId id="279" r:id="rId121"/>
    <p:sldId id="280" r:id="rId122"/>
    <p:sldId id="2147483145" r:id="rId123"/>
    <p:sldId id="284" r:id="rId124"/>
    <p:sldId id="2147483143" r:id="rId125"/>
    <p:sldId id="2147483146" r:id="rId126"/>
    <p:sldId id="394" r:id="rId127"/>
    <p:sldId id="2147483189" r:id="rId128"/>
    <p:sldId id="333" r:id="rId129"/>
    <p:sldId id="392" r:id="rId130"/>
    <p:sldId id="1338" r:id="rId131"/>
    <p:sldId id="1329" r:id="rId132"/>
    <p:sldId id="1333" r:id="rId133"/>
    <p:sldId id="345" r:id="rId134"/>
    <p:sldId id="1330" r:id="rId135"/>
    <p:sldId id="1334" r:id="rId136"/>
    <p:sldId id="1335" r:id="rId137"/>
    <p:sldId id="1336" r:id="rId138"/>
    <p:sldId id="1331" r:id="rId139"/>
    <p:sldId id="1332" r:id="rId140"/>
    <p:sldId id="1339" r:id="rId141"/>
    <p:sldId id="336" r:id="rId142"/>
    <p:sldId id="341" r:id="rId143"/>
    <p:sldId id="2147483190" r:id="rId144"/>
    <p:sldId id="289" r:id="rId145"/>
  </p:sldIdLst>
  <p:sldSz cx="12192000" cy="6858000"/>
  <p:notesSz cx="6858000" cy="9144000"/>
  <p:defaultTextStyle>
    <a:defPPr>
      <a:defRPr lang="en-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271"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DFEA892-9196-CFEA-D8E3-2B225F998030}" name="Eline Vanuytrecht" initials="" userId="S::eline.vanuytrecht@vito.be::d4c8ca3a-a657-4768-970f-bb322e748ad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3A3C"/>
    <a:srgbClr val="B4D785"/>
    <a:srgbClr val="4AC5D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2180538-6416-4FEF-A44A-FA7898B29015}" v="47" dt="2025-05-18T20:09:42.5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200" y="68"/>
      </p:cViewPr>
      <p:guideLst>
        <p:guide orient="horz" pos="3271"/>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theme" Target="theme/theme1.xml"/><Relationship Id="rId5" Type="http://schemas.openxmlformats.org/officeDocument/2006/relationships/slide" Target="slides/slide1.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slide" Target="slides/slide130.xml"/><Relationship Id="rId139" Type="http://schemas.openxmlformats.org/officeDocument/2006/relationships/slide" Target="slides/slide135.xml"/><Relationship Id="rId80" Type="http://schemas.openxmlformats.org/officeDocument/2006/relationships/slide" Target="slides/slide76.xml"/><Relationship Id="rId85" Type="http://schemas.openxmlformats.org/officeDocument/2006/relationships/slide" Target="slides/slide81.xml"/><Relationship Id="rId150" Type="http://schemas.openxmlformats.org/officeDocument/2006/relationships/tableStyles" Target="tableStyles.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slide" Target="slides/slide136.xml"/><Relationship Id="rId145" Type="http://schemas.openxmlformats.org/officeDocument/2006/relationships/slide" Target="slides/slide141.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51" Type="http://schemas.microsoft.com/office/2015/10/relationships/revisionInfo" Target="revisionInfo.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61" Type="http://schemas.openxmlformats.org/officeDocument/2006/relationships/slide" Target="slides/slide57.xml"/><Relationship Id="rId82" Type="http://schemas.openxmlformats.org/officeDocument/2006/relationships/slide" Target="slides/slide78.xml"/><Relationship Id="rId152" Type="http://schemas.microsoft.com/office/2018/10/relationships/authors" Target="authors.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BG"/>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139233-A936-E947-8FEC-94E918B5F9FA}" type="datetimeFigureOut">
              <a:rPr lang="en-BG" smtClean="0"/>
              <a:t>09/19/2025</a:t>
            </a:fld>
            <a:endParaRPr lang="en-BG"/>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BG"/>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G"/>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BG"/>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93071E-04A9-2A41-88B2-80688641C1E4}" type="slidenum">
              <a:rPr lang="en-BG" smtClean="0"/>
              <a:t>‹#›</a:t>
            </a:fld>
            <a:endParaRPr lang="en-BG"/>
          </a:p>
        </p:txBody>
      </p:sp>
    </p:spTree>
    <p:extLst>
      <p:ext uri="{BB962C8B-B14F-4D97-AF65-F5344CB8AC3E}">
        <p14:creationId xmlns:p14="http://schemas.microsoft.com/office/powerpoint/2010/main" val="16444139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393071E-04A9-2A41-88B2-80688641C1E4}" type="slidenum">
              <a:rPr lang="en-BG" smtClean="0"/>
              <a:t>7</a:t>
            </a:fld>
            <a:endParaRPr lang="en-BG"/>
          </a:p>
        </p:txBody>
      </p:sp>
    </p:spTree>
    <p:extLst>
      <p:ext uri="{BB962C8B-B14F-4D97-AF65-F5344CB8AC3E}">
        <p14:creationId xmlns:p14="http://schemas.microsoft.com/office/powerpoint/2010/main" val="10839721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2"/>
          <p:cNvSpPr>
            <a:spLocks noGrp="1" noRot="1" noChangeAspect="1" noChangeArrowheads="1" noTextEdit="1"/>
          </p:cNvSpPr>
          <p:nvPr>
            <p:ph type="sldImg"/>
          </p:nvPr>
        </p:nvSpPr>
        <p:spPr>
          <a:xfrm>
            <a:off x="139700" y="768350"/>
            <a:ext cx="6819900" cy="3836988"/>
          </a:xfrm>
          <a:ln/>
        </p:spPr>
      </p:sp>
      <p:sp>
        <p:nvSpPr>
          <p:cNvPr id="237571" name="Rectangle 3"/>
          <p:cNvSpPr>
            <a:spLocks noGrp="1" noChangeArrowheads="1"/>
          </p:cNvSpPr>
          <p:nvPr>
            <p:ph type="body" idx="1"/>
          </p:nvPr>
        </p:nvSpPr>
        <p:spPr>
          <a:noFill/>
        </p:spPr>
        <p:txBody>
          <a:bodyPr/>
          <a:lstStyle/>
          <a:p>
            <a:endParaRPr lang="en-US" altLang="en-US">
              <a:latin typeface="Arial" panose="020B0604020202020204" pitchFamily="34" charset="0"/>
            </a:endParaRPr>
          </a:p>
        </p:txBody>
      </p:sp>
    </p:spTree>
    <p:extLst>
      <p:ext uri="{BB962C8B-B14F-4D97-AF65-F5344CB8AC3E}">
        <p14:creationId xmlns:p14="http://schemas.microsoft.com/office/powerpoint/2010/main" val="21218537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Smoothness:</a:t>
            </a:r>
            <a:r>
              <a:rPr lang="en-US" sz="1200" b="0" i="0" kern="1200" baseline="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implemented as a gradient penalty or by penalizing the Laplacian of the output, would reduce noise and improve visual coherence of outputs.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Ensures the downscaled output retains spatial patterns from remote sensing (RS) data (e.g., NDVI edges, texture). </a:t>
            </a:r>
            <a:r>
              <a:rPr lang="en-US" sz="1200" b="0" i="0" kern="1200" dirty="0">
                <a:solidFill>
                  <a:schemeClr val="tx1"/>
                </a:solidFill>
                <a:effectLst/>
                <a:latin typeface="+mn-lt"/>
                <a:ea typeface="+mn-ea"/>
                <a:cs typeface="+mn-cs"/>
              </a:rPr>
              <a:t>Often implemented using Structural Similarity Index (SSIM) or feature matching with a pre-trained CNN. But, If the output variable (e.g., LAI) is not directly comparable to RS data (e.g., NDVI), SSIM may enforce irrelevant patterns.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Scale Mismatch : RS data is high-resolution, but LPJ-GUESS inputs are coarse. Directly matching patterns could propagate RS biases (e.g., saturation in NDVI).</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Losses do not account for uncertainty in LPJ-GUESS or RS data (e.g., weighting pixels by RS confidence).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Conservation is enforced only at the coarse scale. Multi-scale losses (e.g., enforcing conservation at intermediate resolutions) could improve robustness.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US" dirty="0"/>
          </a:p>
        </p:txBody>
      </p:sp>
      <p:sp>
        <p:nvSpPr>
          <p:cNvPr id="4" name="Slide Number Placeholder 3"/>
          <p:cNvSpPr>
            <a:spLocks noGrp="1"/>
          </p:cNvSpPr>
          <p:nvPr>
            <p:ph type="sldNum" sz="quarter" idx="10"/>
          </p:nvPr>
        </p:nvSpPr>
        <p:spPr/>
        <p:txBody>
          <a:bodyPr/>
          <a:lstStyle/>
          <a:p>
            <a:fld id="{6A123B44-41AF-4869-B3BE-3047E9379739}" type="slidenum">
              <a:rPr lang="en-US" smtClean="0"/>
              <a:t>76</a:t>
            </a:fld>
            <a:endParaRPr lang="en-US"/>
          </a:p>
        </p:txBody>
      </p:sp>
    </p:spTree>
    <p:extLst>
      <p:ext uri="{BB962C8B-B14F-4D97-AF65-F5344CB8AC3E}">
        <p14:creationId xmlns:p14="http://schemas.microsoft.com/office/powerpoint/2010/main" val="7597964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9771441-C430-49A8-81E3-30BF91D928DD}" type="slidenum">
              <a:rPr lang="en-US" smtClean="0"/>
              <a:t>82</a:t>
            </a:fld>
            <a:endParaRPr lang="en-US"/>
          </a:p>
        </p:txBody>
      </p:sp>
    </p:spTree>
    <p:extLst>
      <p:ext uri="{BB962C8B-B14F-4D97-AF65-F5344CB8AC3E}">
        <p14:creationId xmlns:p14="http://schemas.microsoft.com/office/powerpoint/2010/main" val="9235302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Models long-range dependencies</a:t>
            </a:r>
            <a:r>
              <a:rPr lang="en-US" baseline="0" dirty="0"/>
              <a:t> and b</a:t>
            </a:r>
            <a:r>
              <a:rPr lang="en-US" dirty="0"/>
              <a:t>etter alignment of spatial and tabular modalities.</a:t>
            </a:r>
          </a:p>
          <a:p>
            <a:endParaRPr lang="en-US" dirty="0"/>
          </a:p>
          <a:p>
            <a:endParaRPr lang="en-US" dirty="0"/>
          </a:p>
        </p:txBody>
      </p:sp>
      <p:sp>
        <p:nvSpPr>
          <p:cNvPr id="4" name="Slide Number Placeholder 3"/>
          <p:cNvSpPr>
            <a:spLocks noGrp="1"/>
          </p:cNvSpPr>
          <p:nvPr>
            <p:ph type="sldNum" sz="quarter" idx="10"/>
          </p:nvPr>
        </p:nvSpPr>
        <p:spPr/>
        <p:txBody>
          <a:bodyPr/>
          <a:lstStyle/>
          <a:p>
            <a:fld id="{49771441-C430-49A8-81E3-30BF91D928DD}" type="slidenum">
              <a:rPr lang="en-US" smtClean="0"/>
              <a:t>83</a:t>
            </a:fld>
            <a:endParaRPr lang="en-US"/>
          </a:p>
        </p:txBody>
      </p:sp>
    </p:spTree>
    <p:extLst>
      <p:ext uri="{BB962C8B-B14F-4D97-AF65-F5344CB8AC3E}">
        <p14:creationId xmlns:p14="http://schemas.microsoft.com/office/powerpoint/2010/main" val="7775618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Better spatial generalization.</a:t>
            </a:r>
          </a:p>
          <a:p>
            <a:r>
              <a:rPr lang="en-US" dirty="0"/>
              <a:t>Local/global context with physics-aware attention at each scale.</a:t>
            </a:r>
          </a:p>
          <a:p>
            <a:pPr marL="0" marR="0" lvl="0" indent="0" algn="l" defTabSz="914400" rtl="0" eaLnBrk="1" fontAlgn="auto" latinLnBrk="0" hangingPunct="1">
              <a:lnSpc>
                <a:spcPct val="100000"/>
              </a:lnSpc>
              <a:spcBef>
                <a:spcPts val="0"/>
              </a:spcBef>
              <a:spcAft>
                <a:spcPts val="0"/>
              </a:spcAft>
              <a:buClrTx/>
              <a:buSzTx/>
              <a:buFontTx/>
              <a:buNone/>
              <a:tabLst/>
              <a:defRPr/>
            </a:pPr>
            <a:br>
              <a:rPr lang="en-US" dirty="0"/>
            </a:br>
            <a:r>
              <a:rPr lang="en-US" dirty="0"/>
              <a:t>GNN: Captures ecological interactions and spatial topology more explicitly.</a:t>
            </a:r>
          </a:p>
          <a:p>
            <a:endParaRPr lang="en-US" dirty="0"/>
          </a:p>
          <a:p>
            <a:endParaRPr lang="en-US" dirty="0"/>
          </a:p>
        </p:txBody>
      </p:sp>
      <p:sp>
        <p:nvSpPr>
          <p:cNvPr id="4" name="Slide Number Placeholder 3"/>
          <p:cNvSpPr>
            <a:spLocks noGrp="1"/>
          </p:cNvSpPr>
          <p:nvPr>
            <p:ph type="sldNum" sz="quarter" idx="10"/>
          </p:nvPr>
        </p:nvSpPr>
        <p:spPr/>
        <p:txBody>
          <a:bodyPr/>
          <a:lstStyle/>
          <a:p>
            <a:fld id="{49771441-C430-49A8-81E3-30BF91D928DD}" type="slidenum">
              <a:rPr lang="en-US" smtClean="0"/>
              <a:t>84</a:t>
            </a:fld>
            <a:endParaRPr lang="en-US"/>
          </a:p>
        </p:txBody>
      </p:sp>
    </p:spTree>
    <p:extLst>
      <p:ext uri="{BB962C8B-B14F-4D97-AF65-F5344CB8AC3E}">
        <p14:creationId xmlns:p14="http://schemas.microsoft.com/office/powerpoint/2010/main" val="19595316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Generates high-res outputs while ensuring stochastic fidelity.</a:t>
            </a:r>
          </a:p>
          <a:p>
            <a:r>
              <a:rPr lang="en-US" dirty="0"/>
              <a:t>Captures uncertainty and physical bounds.</a:t>
            </a:r>
          </a:p>
          <a:p>
            <a:endParaRPr lang="en-US" dirty="0"/>
          </a:p>
          <a:p>
            <a:endParaRPr lang="en-US" dirty="0"/>
          </a:p>
          <a:p>
            <a:r>
              <a:rPr lang="en-US" dirty="0"/>
              <a:t>More robust in low-data settings and better generalization.</a:t>
            </a:r>
          </a:p>
          <a:p>
            <a:endParaRPr lang="en-US" dirty="0"/>
          </a:p>
          <a:p>
            <a:r>
              <a:rPr lang="en-US" dirty="0"/>
              <a:t>Stronger features lead to better fusion and final prediction quality.</a:t>
            </a:r>
          </a:p>
        </p:txBody>
      </p:sp>
      <p:sp>
        <p:nvSpPr>
          <p:cNvPr id="4" name="Slide Number Placeholder 3"/>
          <p:cNvSpPr>
            <a:spLocks noGrp="1"/>
          </p:cNvSpPr>
          <p:nvPr>
            <p:ph type="sldNum" sz="quarter" idx="10"/>
          </p:nvPr>
        </p:nvSpPr>
        <p:spPr/>
        <p:txBody>
          <a:bodyPr/>
          <a:lstStyle/>
          <a:p>
            <a:fld id="{49771441-C430-49A8-81E3-30BF91D928DD}" type="slidenum">
              <a:rPr lang="en-US" smtClean="0"/>
              <a:t>85</a:t>
            </a:fld>
            <a:endParaRPr lang="en-US"/>
          </a:p>
        </p:txBody>
      </p:sp>
    </p:spTree>
    <p:extLst>
      <p:ext uri="{BB962C8B-B14F-4D97-AF65-F5344CB8AC3E}">
        <p14:creationId xmlns:p14="http://schemas.microsoft.com/office/powerpoint/2010/main" val="8770534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latin typeface="Arial" panose="020B0604020202020204" pitchFamily="34" charset="0"/>
                <a:ea typeface="Arial" panose="020B0604020202020204" pitchFamily="34" charset="0"/>
                <a:cs typeface="Times New Roman" panose="02020603050405020304" pitchFamily="18" charset="0"/>
              </a:rPr>
              <a:t>Assess ecosystem conditions in boreal and temperate forests by analyzing eDNA-based alpha and beta diversity metrics, particularly focusing on community composition.</a:t>
            </a:r>
          </a:p>
          <a:p>
            <a:endParaRPr lang="en-GB" dirty="0"/>
          </a:p>
        </p:txBody>
      </p:sp>
      <p:sp>
        <p:nvSpPr>
          <p:cNvPr id="4" name="Slide Number Placeholder 3"/>
          <p:cNvSpPr>
            <a:spLocks noGrp="1"/>
          </p:cNvSpPr>
          <p:nvPr>
            <p:ph type="sldNum" sz="quarter" idx="5"/>
          </p:nvPr>
        </p:nvSpPr>
        <p:spPr/>
        <p:txBody>
          <a:bodyPr/>
          <a:lstStyle/>
          <a:p>
            <a:fld id="{2393071E-04A9-2A41-88B2-80688641C1E4}" type="slidenum">
              <a:rPr lang="en-BG" smtClean="0"/>
              <a:t>97</a:t>
            </a:fld>
            <a:endParaRPr lang="en-BG"/>
          </a:p>
        </p:txBody>
      </p:sp>
    </p:spTree>
    <p:extLst>
      <p:ext uri="{BB962C8B-B14F-4D97-AF65-F5344CB8AC3E}">
        <p14:creationId xmlns:p14="http://schemas.microsoft.com/office/powerpoint/2010/main" val="23234795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7A3B77-0FD1-7915-EFED-9C794F078F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10E201-B73E-6D67-0315-4C612478AC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039D52-8654-2B4E-9E24-CC812A6FCF8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latin typeface="Arial" panose="020B0604020202020204" pitchFamily="34" charset="0"/>
                <a:ea typeface="Arial" panose="020B0604020202020204" pitchFamily="34" charset="0"/>
                <a:cs typeface="Times New Roman" panose="02020603050405020304" pitchFamily="18" charset="0"/>
              </a:rPr>
              <a:t>Assess ecosystem conditions in boreal and temperate forests by analyzing eDNA-based alpha and beta diversity metrics, particularly focusing on community composition.</a:t>
            </a:r>
          </a:p>
          <a:p>
            <a:endParaRPr lang="en-GB" dirty="0"/>
          </a:p>
        </p:txBody>
      </p:sp>
      <p:sp>
        <p:nvSpPr>
          <p:cNvPr id="4" name="Slide Number Placeholder 3">
            <a:extLst>
              <a:ext uri="{FF2B5EF4-FFF2-40B4-BE49-F238E27FC236}">
                <a16:creationId xmlns:a16="http://schemas.microsoft.com/office/drawing/2014/main" id="{94E6EFC1-A235-3E32-9F53-53EFA36EB5C1}"/>
              </a:ext>
            </a:extLst>
          </p:cNvPr>
          <p:cNvSpPr>
            <a:spLocks noGrp="1"/>
          </p:cNvSpPr>
          <p:nvPr>
            <p:ph type="sldNum" sz="quarter" idx="5"/>
          </p:nvPr>
        </p:nvSpPr>
        <p:spPr/>
        <p:txBody>
          <a:bodyPr/>
          <a:lstStyle/>
          <a:p>
            <a:fld id="{2393071E-04A9-2A41-88B2-80688641C1E4}" type="slidenum">
              <a:rPr lang="en-BG" smtClean="0"/>
              <a:t>98</a:t>
            </a:fld>
            <a:endParaRPr lang="en-BG"/>
          </a:p>
        </p:txBody>
      </p:sp>
    </p:spTree>
    <p:extLst>
      <p:ext uri="{BB962C8B-B14F-4D97-AF65-F5344CB8AC3E}">
        <p14:creationId xmlns:p14="http://schemas.microsoft.com/office/powerpoint/2010/main" val="32813913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51281A-16B7-7A7A-C424-B3D691BE28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77C9ED-FF7F-9F32-9A4E-1957F953A1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11B26F-28C0-7F8E-D5B2-F4261EEAD8B7}"/>
              </a:ext>
            </a:extLst>
          </p:cNvPr>
          <p:cNvSpPr>
            <a:spLocks noGrp="1"/>
          </p:cNvSpPr>
          <p:nvPr>
            <p:ph type="body" idx="1"/>
          </p:nvPr>
        </p:nvSpPr>
        <p:spPr/>
        <p:txBody>
          <a:bodyPr/>
          <a:lstStyle/>
          <a:p>
            <a:endParaRPr lang="en-BE"/>
          </a:p>
        </p:txBody>
      </p:sp>
      <p:sp>
        <p:nvSpPr>
          <p:cNvPr id="4" name="Slide Number Placeholder 3">
            <a:extLst>
              <a:ext uri="{FF2B5EF4-FFF2-40B4-BE49-F238E27FC236}">
                <a16:creationId xmlns:a16="http://schemas.microsoft.com/office/drawing/2014/main" id="{F2B4DEB5-4869-8964-2092-AE4C440BF629}"/>
              </a:ext>
            </a:extLst>
          </p:cNvPr>
          <p:cNvSpPr>
            <a:spLocks noGrp="1"/>
          </p:cNvSpPr>
          <p:nvPr>
            <p:ph type="sldNum" sz="quarter" idx="5"/>
          </p:nvPr>
        </p:nvSpPr>
        <p:spPr/>
        <p:txBody>
          <a:bodyPr/>
          <a:lstStyle/>
          <a:p>
            <a:fld id="{2393071E-04A9-2A41-88B2-80688641C1E4}" type="slidenum">
              <a:rPr lang="en-BG" smtClean="0"/>
              <a:t>103</a:t>
            </a:fld>
            <a:endParaRPr lang="en-BG"/>
          </a:p>
        </p:txBody>
      </p:sp>
    </p:spTree>
    <p:extLst>
      <p:ext uri="{BB962C8B-B14F-4D97-AF65-F5344CB8AC3E}">
        <p14:creationId xmlns:p14="http://schemas.microsoft.com/office/powerpoint/2010/main" val="20767478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393071E-04A9-2A41-88B2-80688641C1E4}" type="slidenum">
              <a:rPr lang="en-BG" smtClean="0"/>
              <a:t>111</a:t>
            </a:fld>
            <a:endParaRPr lang="en-BG"/>
          </a:p>
        </p:txBody>
      </p:sp>
    </p:spTree>
    <p:extLst>
      <p:ext uri="{BB962C8B-B14F-4D97-AF65-F5344CB8AC3E}">
        <p14:creationId xmlns:p14="http://schemas.microsoft.com/office/powerpoint/2010/main" val="39421617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2393071E-04A9-2A41-88B2-80688641C1E4}" type="slidenum">
              <a:rPr lang="en-BG" smtClean="0"/>
              <a:t>117</a:t>
            </a:fld>
            <a:endParaRPr lang="en-BG"/>
          </a:p>
        </p:txBody>
      </p:sp>
    </p:spTree>
    <p:extLst>
      <p:ext uri="{BB962C8B-B14F-4D97-AF65-F5344CB8AC3E}">
        <p14:creationId xmlns:p14="http://schemas.microsoft.com/office/powerpoint/2010/main" val="29472195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5"/>
          </p:nvPr>
        </p:nvSpPr>
        <p:spPr/>
        <p:txBody>
          <a:bodyPr/>
          <a:lstStyle/>
          <a:p>
            <a:fld id="{2393071E-04A9-2A41-88B2-80688641C1E4}" type="slidenum">
              <a:rPr lang="en-BG" smtClean="0"/>
              <a:t>122</a:t>
            </a:fld>
            <a:endParaRPr lang="en-BG"/>
          </a:p>
        </p:txBody>
      </p:sp>
    </p:spTree>
    <p:extLst>
      <p:ext uri="{BB962C8B-B14F-4D97-AF65-F5344CB8AC3E}">
        <p14:creationId xmlns:p14="http://schemas.microsoft.com/office/powerpoint/2010/main" val="39813776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sz="120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For Sentinel-2, WP2 </a:t>
            </a:r>
            <a:r>
              <a:rPr lang="fi-FI" sz="120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will</a:t>
            </a:r>
            <a:r>
              <a:rPr lang="fi-FI" sz="120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r>
              <a:rPr lang="fi-FI" sz="120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be</a:t>
            </a:r>
            <a:r>
              <a:rPr lang="fi-FI" sz="120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r>
              <a:rPr lang="fi-FI" sz="120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starting</a:t>
            </a:r>
            <a:r>
              <a:rPr lang="fi-FI" sz="120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r>
              <a:rPr lang="fi-FI" sz="120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with</a:t>
            </a:r>
            <a:r>
              <a:rPr lang="fi-FI" sz="120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the </a:t>
            </a:r>
            <a:r>
              <a:rPr lang="fi-FI" sz="120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following</a:t>
            </a:r>
            <a:r>
              <a:rPr lang="fi-FI" sz="120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r>
              <a:rPr lang="fi-FI" sz="120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tiles</a:t>
            </a:r>
            <a:r>
              <a:rPr lang="fi-FI" sz="120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r>
              <a:rPr lang="fi-FI" sz="1200" b="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34VEP, 34VFP, and 35VLJ</a:t>
            </a:r>
            <a:r>
              <a:rPr lang="fi-FI" sz="120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r>
              <a:rPr lang="fi-FI" sz="120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These</a:t>
            </a:r>
            <a:r>
              <a:rPr lang="fi-FI" sz="120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r>
              <a:rPr lang="fi-FI" sz="120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tiles</a:t>
            </a:r>
            <a:r>
              <a:rPr lang="fi-FI" sz="120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cover </a:t>
            </a:r>
            <a:r>
              <a:rPr lang="fi-FI" sz="120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large</a:t>
            </a:r>
            <a:r>
              <a:rPr lang="fi-FI" sz="120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r>
              <a:rPr lang="fi-FI" sz="120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parts</a:t>
            </a:r>
            <a:r>
              <a:rPr lang="fi-FI" sz="120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of the </a:t>
            </a:r>
            <a:r>
              <a:rPr lang="fi-FI" sz="120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five</a:t>
            </a:r>
            <a:r>
              <a:rPr lang="fi-FI" sz="120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r>
              <a:rPr lang="fi-FI" sz="120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selected</a:t>
            </a:r>
            <a:r>
              <a:rPr lang="fi-FI" sz="120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r>
              <a:rPr lang="fi-FI" sz="120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basins</a:t>
            </a:r>
            <a:r>
              <a:rPr lang="fi-FI" sz="120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r>
              <a:rPr lang="fi-FI" sz="120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yellow</a:t>
            </a:r>
            <a:r>
              <a:rPr lang="fi-FI" sz="120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on the image</a:t>
            </a:r>
            <a:endParaRPr lang="fi-FI"/>
          </a:p>
        </p:txBody>
      </p:sp>
      <p:sp>
        <p:nvSpPr>
          <p:cNvPr id="4" name="Slide Number Placeholder 3"/>
          <p:cNvSpPr>
            <a:spLocks noGrp="1"/>
          </p:cNvSpPr>
          <p:nvPr>
            <p:ph type="sldNum" sz="quarter" idx="5"/>
          </p:nvPr>
        </p:nvSpPr>
        <p:spPr/>
        <p:txBody>
          <a:bodyPr/>
          <a:lstStyle/>
          <a:p>
            <a:fld id="{E6E0D77E-73F2-4CF6-8D74-789903B0E963}" type="slidenum">
              <a:rPr lang="fi-FI" smtClean="0"/>
              <a:t>131</a:t>
            </a:fld>
            <a:endParaRPr lang="fi-FI"/>
          </a:p>
        </p:txBody>
      </p:sp>
    </p:spTree>
    <p:extLst>
      <p:ext uri="{BB962C8B-B14F-4D97-AF65-F5344CB8AC3E}">
        <p14:creationId xmlns:p14="http://schemas.microsoft.com/office/powerpoint/2010/main" val="20197838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en-US" dirty="0">
                <a:ea typeface="Calibri"/>
                <a:cs typeface="Calibri"/>
              </a:rPr>
              <a:t>WP3 </a:t>
            </a:r>
            <a:r>
              <a:rPr lang="en-US" dirty="0" err="1">
                <a:ea typeface="Calibri"/>
                <a:cs typeface="Calibri"/>
              </a:rPr>
              <a:t>Tunnistetaan</a:t>
            </a:r>
            <a:r>
              <a:rPr lang="en-US" dirty="0">
                <a:ea typeface="Calibri"/>
                <a:cs typeface="Calibri"/>
              </a:rPr>
              <a:t> </a:t>
            </a:r>
            <a:r>
              <a:rPr lang="en-US" dirty="0" err="1">
                <a:ea typeface="Calibri"/>
                <a:cs typeface="Calibri"/>
              </a:rPr>
              <a:t>alueita</a:t>
            </a:r>
            <a:r>
              <a:rPr lang="en-US" dirty="0">
                <a:ea typeface="Calibri"/>
                <a:cs typeface="Calibri"/>
              </a:rPr>
              <a:t>, </a:t>
            </a:r>
            <a:r>
              <a:rPr lang="en-US" dirty="0" err="1">
                <a:ea typeface="Calibri"/>
                <a:cs typeface="Calibri"/>
              </a:rPr>
              <a:t>joissa</a:t>
            </a:r>
            <a:r>
              <a:rPr lang="en-US" dirty="0">
                <a:ea typeface="Calibri"/>
                <a:cs typeface="Calibri"/>
              </a:rPr>
              <a:t> </a:t>
            </a:r>
            <a:r>
              <a:rPr lang="en-US" dirty="0" err="1">
                <a:ea typeface="Calibri"/>
                <a:cs typeface="Calibri"/>
              </a:rPr>
              <a:t>eliölajit</a:t>
            </a:r>
            <a:r>
              <a:rPr lang="en-US" dirty="0">
                <a:ea typeface="Calibri"/>
                <a:cs typeface="Calibri"/>
              </a:rPr>
              <a:t> </a:t>
            </a:r>
            <a:r>
              <a:rPr lang="en-US" dirty="0" err="1">
                <a:ea typeface="Calibri"/>
                <a:cs typeface="Calibri"/>
              </a:rPr>
              <a:t>muuttuneet</a:t>
            </a:r>
            <a:r>
              <a:rPr lang="en-US" dirty="0">
                <a:ea typeface="Calibri"/>
                <a:cs typeface="Calibri"/>
              </a:rPr>
              <a:t> </a:t>
            </a:r>
            <a:r>
              <a:rPr lang="en-US" dirty="0" err="1">
                <a:ea typeface="Calibri"/>
                <a:cs typeface="Calibri"/>
              </a:rPr>
              <a:t>riittävästi</a:t>
            </a:r>
            <a:r>
              <a:rPr lang="en-US" dirty="0">
                <a:ea typeface="Calibri"/>
                <a:cs typeface="Calibri"/>
              </a:rPr>
              <a:t>, </a:t>
            </a:r>
            <a:r>
              <a:rPr lang="en-US" dirty="0" err="1">
                <a:ea typeface="Calibri"/>
                <a:cs typeface="Calibri"/>
              </a:rPr>
              <a:t>esim</a:t>
            </a:r>
            <a:r>
              <a:rPr lang="en-US" dirty="0">
                <a:ea typeface="Calibri"/>
                <a:cs typeface="Calibri"/>
              </a:rPr>
              <a:t> </a:t>
            </a:r>
            <a:r>
              <a:rPr lang="en-US" dirty="0" err="1">
                <a:ea typeface="Calibri"/>
                <a:cs typeface="Calibri"/>
              </a:rPr>
              <a:t>avohakkuut</a:t>
            </a:r>
            <a:r>
              <a:rPr lang="en-US" dirty="0">
                <a:ea typeface="Calibri"/>
                <a:cs typeface="Calibri"/>
              </a:rPr>
              <a:t> </a:t>
            </a:r>
            <a:r>
              <a:rPr lang="en-US" dirty="0" err="1">
                <a:ea typeface="Calibri"/>
                <a:cs typeface="Calibri"/>
              </a:rPr>
              <a:t>alueella</a:t>
            </a:r>
            <a:r>
              <a:rPr lang="en-US" dirty="0">
                <a:ea typeface="Calibri"/>
                <a:cs typeface="Calibri"/>
              </a:rPr>
              <a:t> vs. </a:t>
            </a:r>
          </a:p>
          <a:p>
            <a:endParaRPr lang="en-US" dirty="0">
              <a:ea typeface="Calibri"/>
              <a:cs typeface="Calibri"/>
            </a:endParaRPr>
          </a:p>
        </p:txBody>
      </p:sp>
      <p:sp>
        <p:nvSpPr>
          <p:cNvPr id="4" name="Dian numeron paikkamerkki 3"/>
          <p:cNvSpPr>
            <a:spLocks noGrp="1"/>
          </p:cNvSpPr>
          <p:nvPr>
            <p:ph type="sldNum" sz="quarter" idx="5"/>
          </p:nvPr>
        </p:nvSpPr>
        <p:spPr/>
        <p:txBody>
          <a:bodyPr/>
          <a:lstStyle/>
          <a:p>
            <a:fld id="{E6E0D77E-73F2-4CF6-8D74-789903B0E963}" type="slidenum">
              <a:rPr lang="fi-FI" smtClean="0"/>
              <a:t>136</a:t>
            </a:fld>
            <a:endParaRPr lang="fi-FI"/>
          </a:p>
        </p:txBody>
      </p:sp>
    </p:spTree>
    <p:extLst>
      <p:ext uri="{BB962C8B-B14F-4D97-AF65-F5344CB8AC3E}">
        <p14:creationId xmlns:p14="http://schemas.microsoft.com/office/powerpoint/2010/main" val="34858560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g33bd87dce67_0_46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9" name="Google Shape;459;g33bd87dce67_0_4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 name="Google Shape;13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absence of detailed quality requirements </a:t>
            </a:r>
            <a:endParaRPr lang="de-CH"/>
          </a:p>
        </p:txBody>
      </p:sp>
      <p:sp>
        <p:nvSpPr>
          <p:cNvPr id="4" name="Slide Number Placeholder 3"/>
          <p:cNvSpPr>
            <a:spLocks noGrp="1"/>
          </p:cNvSpPr>
          <p:nvPr>
            <p:ph type="sldNum" sz="quarter" idx="5"/>
          </p:nvPr>
        </p:nvSpPr>
        <p:spPr/>
        <p:txBody>
          <a:bodyPr/>
          <a:lstStyle/>
          <a:p>
            <a:fld id="{EAC9C6D9-7C58-4A05-841A-12ED188BF12C}" type="slidenum">
              <a:rPr lang="de-CH" smtClean="0"/>
              <a:t>20</a:t>
            </a:fld>
            <a:endParaRPr lang="de-CH"/>
          </a:p>
        </p:txBody>
      </p:sp>
    </p:spTree>
    <p:extLst>
      <p:ext uri="{BB962C8B-B14F-4D97-AF65-F5344CB8AC3E}">
        <p14:creationId xmlns:p14="http://schemas.microsoft.com/office/powerpoint/2010/main" val="19527337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9" name="Google Shape;139;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31983e58b31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8" name="Google Shape;148;g31983e58b31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4" name="Google Shape;124;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068468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31983e58b31_0_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31983e58b31_0_3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g31983e58b31_0_3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de-DE"/>
              <a:t>25</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343ad5d7e04_12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343ad5d7e04_12_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 name="Google Shape;170;g343ad5d7e04_12_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de-DE"/>
              <a:t>26</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6.png"/><Relationship Id="rId2" Type="http://schemas.openxmlformats.org/officeDocument/2006/relationships/slideMaster" Target="../slideMasters/slideMaster1.xml"/><Relationship Id="rId1" Type="http://schemas.openxmlformats.org/officeDocument/2006/relationships/themeOverride" Target="../theme/themeOverride1.xml"/><Relationship Id="rId6" Type="http://schemas.openxmlformats.org/officeDocument/2006/relationships/image" Target="../media/image5.png"/><Relationship Id="rId5" Type="http://schemas.openxmlformats.org/officeDocument/2006/relationships/image" Target="../media/image1.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0B7F266E-7028-310D-298B-51F5CE7D884E}"/>
              </a:ext>
            </a:extLst>
          </p:cNvPr>
          <p:cNvPicPr>
            <a:picLocks noChangeAspect="1"/>
          </p:cNvPicPr>
          <p:nvPr userDrawn="1"/>
        </p:nvPicPr>
        <p:blipFill>
          <a:blip r:embed="rId3"/>
          <a:stretch>
            <a:fillRect/>
          </a:stretch>
        </p:blipFill>
        <p:spPr>
          <a:xfrm>
            <a:off x="40779" y="0"/>
            <a:ext cx="12192000" cy="6858000"/>
          </a:xfrm>
          <a:prstGeom prst="rect">
            <a:avLst/>
          </a:prstGeom>
        </p:spPr>
      </p:pic>
      <p:sp>
        <p:nvSpPr>
          <p:cNvPr id="2" name="Title 1">
            <a:extLst>
              <a:ext uri="{FF2B5EF4-FFF2-40B4-BE49-F238E27FC236}">
                <a16:creationId xmlns:a16="http://schemas.microsoft.com/office/drawing/2014/main" id="{5237B041-67F8-599A-B239-41BAAD4B0A90}"/>
              </a:ext>
            </a:extLst>
          </p:cNvPr>
          <p:cNvSpPr>
            <a:spLocks noGrp="1"/>
          </p:cNvSpPr>
          <p:nvPr>
            <p:ph type="ctrTitle"/>
          </p:nvPr>
        </p:nvSpPr>
        <p:spPr>
          <a:xfrm>
            <a:off x="344725" y="1592601"/>
            <a:ext cx="6387412" cy="2209377"/>
          </a:xfrm>
        </p:spPr>
        <p:txBody>
          <a:bodyPr anchor="t">
            <a:normAutofit/>
          </a:bodyPr>
          <a:lstStyle>
            <a:lvl1pPr algn="l">
              <a:defRPr sz="5400" b="1" i="0">
                <a:solidFill>
                  <a:srgbClr val="163A3C"/>
                </a:solidFill>
                <a:latin typeface="Montserrat SemiBold" pitchFamily="2" charset="77"/>
              </a:defRPr>
            </a:lvl1pPr>
          </a:lstStyle>
          <a:p>
            <a:r>
              <a:rPr lang="en-GB"/>
              <a:t>Click to edit Master title style</a:t>
            </a:r>
            <a:endParaRPr lang="en-BG"/>
          </a:p>
        </p:txBody>
      </p:sp>
      <p:sp>
        <p:nvSpPr>
          <p:cNvPr id="3" name="Subtitle 2">
            <a:extLst>
              <a:ext uri="{FF2B5EF4-FFF2-40B4-BE49-F238E27FC236}">
                <a16:creationId xmlns:a16="http://schemas.microsoft.com/office/drawing/2014/main" id="{B4EEEB39-DA20-FFB6-50AA-61601D90D5AF}"/>
              </a:ext>
            </a:extLst>
          </p:cNvPr>
          <p:cNvSpPr>
            <a:spLocks noGrp="1"/>
          </p:cNvSpPr>
          <p:nvPr>
            <p:ph type="subTitle" idx="1"/>
          </p:nvPr>
        </p:nvSpPr>
        <p:spPr>
          <a:xfrm>
            <a:off x="344725" y="4131655"/>
            <a:ext cx="6387412" cy="563331"/>
          </a:xfrm>
        </p:spPr>
        <p:txBody>
          <a:bodyPr/>
          <a:lstStyle>
            <a:lvl1pPr marL="0" indent="0" algn="l">
              <a:buNone/>
              <a:defRPr sz="2400" b="1">
                <a:solidFill>
                  <a:srgbClr val="B4D78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BG"/>
          </a:p>
        </p:txBody>
      </p:sp>
      <p:sp>
        <p:nvSpPr>
          <p:cNvPr id="4" name="Date Placeholder 3">
            <a:extLst>
              <a:ext uri="{FF2B5EF4-FFF2-40B4-BE49-F238E27FC236}">
                <a16:creationId xmlns:a16="http://schemas.microsoft.com/office/drawing/2014/main" id="{801E5E6A-AF24-F5F0-B187-E3AE4D63E474}"/>
              </a:ext>
            </a:extLst>
          </p:cNvPr>
          <p:cNvSpPr>
            <a:spLocks noGrp="1"/>
          </p:cNvSpPr>
          <p:nvPr>
            <p:ph type="dt" sz="half" idx="10"/>
          </p:nvPr>
        </p:nvSpPr>
        <p:spPr/>
        <p:txBody>
          <a:bodyPr/>
          <a:lstStyle/>
          <a:p>
            <a:fld id="{1094C9E5-111E-C146-8A4B-B10C682A58C9}" type="datetime1">
              <a:rPr lang="en-US" smtClean="0"/>
              <a:t>9/19/2025</a:t>
            </a:fld>
            <a:endParaRPr lang="en-BG"/>
          </a:p>
        </p:txBody>
      </p:sp>
      <p:pic>
        <p:nvPicPr>
          <p:cNvPr id="7" name="Google Shape;28;p9">
            <a:extLst>
              <a:ext uri="{FF2B5EF4-FFF2-40B4-BE49-F238E27FC236}">
                <a16:creationId xmlns:a16="http://schemas.microsoft.com/office/drawing/2014/main" id="{D09A96D9-7621-86C7-8236-4AB773FD8E52}"/>
              </a:ext>
            </a:extLst>
          </p:cNvPr>
          <p:cNvPicPr preferRelativeResize="0"/>
          <p:nvPr userDrawn="1"/>
        </p:nvPicPr>
        <p:blipFill>
          <a:blip r:embed="rId4">
            <a:alphaModFix/>
          </a:blip>
          <a:stretch>
            <a:fillRect/>
          </a:stretch>
        </p:blipFill>
        <p:spPr>
          <a:xfrm>
            <a:off x="335100" y="5958867"/>
            <a:ext cx="2407753" cy="537287"/>
          </a:xfrm>
          <a:prstGeom prst="rect">
            <a:avLst/>
          </a:prstGeom>
          <a:noFill/>
          <a:ln>
            <a:noFill/>
          </a:ln>
        </p:spPr>
      </p:pic>
      <p:sp>
        <p:nvSpPr>
          <p:cNvPr id="9" name="Block Arc 8">
            <a:extLst>
              <a:ext uri="{FF2B5EF4-FFF2-40B4-BE49-F238E27FC236}">
                <a16:creationId xmlns:a16="http://schemas.microsoft.com/office/drawing/2014/main" id="{04951763-5328-689C-4A77-6E85DE470040}"/>
              </a:ext>
            </a:extLst>
          </p:cNvPr>
          <p:cNvSpPr/>
          <p:nvPr userDrawn="1"/>
        </p:nvSpPr>
        <p:spPr>
          <a:xfrm rot="8677572">
            <a:off x="-1448061" y="-1438835"/>
            <a:ext cx="2877671" cy="2877671"/>
          </a:xfrm>
          <a:prstGeom prst="blockArc">
            <a:avLst>
              <a:gd name="adj1" fmla="val 12903808"/>
              <a:gd name="adj2" fmla="val 18288535"/>
              <a:gd name="adj3" fmla="val 20855"/>
            </a:avLst>
          </a:prstGeom>
          <a:solidFill>
            <a:srgbClr val="4AC5D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solidFill>
                <a:schemeClr val="tx1"/>
              </a:solidFill>
            </a:endParaRPr>
          </a:p>
        </p:txBody>
      </p:sp>
      <p:pic>
        <p:nvPicPr>
          <p:cNvPr id="11" name="Picture 10">
            <a:extLst>
              <a:ext uri="{FF2B5EF4-FFF2-40B4-BE49-F238E27FC236}">
                <a16:creationId xmlns:a16="http://schemas.microsoft.com/office/drawing/2014/main" id="{DFA5AB53-2BC9-3601-91B3-6C3AE937677D}"/>
              </a:ext>
            </a:extLst>
          </p:cNvPr>
          <p:cNvPicPr>
            <a:picLocks noChangeAspect="1"/>
          </p:cNvPicPr>
          <p:nvPr userDrawn="1"/>
        </p:nvPicPr>
        <p:blipFill>
          <a:blip r:embed="rId5"/>
          <a:stretch>
            <a:fillRect/>
          </a:stretch>
        </p:blipFill>
        <p:spPr>
          <a:xfrm>
            <a:off x="1706213" y="327325"/>
            <a:ext cx="2773403" cy="684684"/>
          </a:xfrm>
          <a:prstGeom prst="rect">
            <a:avLst/>
          </a:prstGeom>
        </p:spPr>
      </p:pic>
      <p:sp>
        <p:nvSpPr>
          <p:cNvPr id="15" name="Chord 14">
            <a:extLst>
              <a:ext uri="{FF2B5EF4-FFF2-40B4-BE49-F238E27FC236}">
                <a16:creationId xmlns:a16="http://schemas.microsoft.com/office/drawing/2014/main" id="{59E0151B-298D-A441-8EB0-AFEF5F2D3B5D}"/>
              </a:ext>
            </a:extLst>
          </p:cNvPr>
          <p:cNvSpPr/>
          <p:nvPr userDrawn="1"/>
        </p:nvSpPr>
        <p:spPr>
          <a:xfrm rot="6045250">
            <a:off x="6664691" y="5102772"/>
            <a:ext cx="3510456" cy="3510456"/>
          </a:xfrm>
          <a:prstGeom prst="chord">
            <a:avLst>
              <a:gd name="adj1" fmla="val 4705269"/>
              <a:gd name="adj2" fmla="val 15574748"/>
            </a:avLst>
          </a:prstGeom>
          <a:solidFill>
            <a:srgbClr val="B4D785">
              <a:alpha val="4929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p>
        </p:txBody>
      </p:sp>
      <p:sp>
        <p:nvSpPr>
          <p:cNvPr id="26" name="TextBox 25">
            <a:extLst>
              <a:ext uri="{FF2B5EF4-FFF2-40B4-BE49-F238E27FC236}">
                <a16:creationId xmlns:a16="http://schemas.microsoft.com/office/drawing/2014/main" id="{36996349-F157-325A-ADD5-00F579B57E45}"/>
              </a:ext>
            </a:extLst>
          </p:cNvPr>
          <p:cNvSpPr txBox="1"/>
          <p:nvPr userDrawn="1"/>
        </p:nvSpPr>
        <p:spPr>
          <a:xfrm>
            <a:off x="4543425" y="688912"/>
            <a:ext cx="6115050" cy="276999"/>
          </a:xfrm>
          <a:prstGeom prst="rect">
            <a:avLst/>
          </a:prstGeom>
          <a:noFill/>
        </p:spPr>
        <p:txBody>
          <a:bodyPr wrap="square">
            <a:spAutoFit/>
          </a:bodyPr>
          <a:lstStyle/>
          <a:p>
            <a:r>
              <a:rPr lang="en-GB" sz="1200" b="0" i="0" u="none" strike="noStrike">
                <a:solidFill>
                  <a:srgbClr val="000000"/>
                </a:solidFill>
                <a:effectLst/>
                <a:latin typeface="Century Gothic" panose="020B0502020202020204" pitchFamily="34" charset="0"/>
              </a:rPr>
              <a:t>Observation of Ecosystem Changes for Action</a:t>
            </a:r>
            <a:endParaRPr lang="en-BG" sz="1200">
              <a:latin typeface="Century Gothic" panose="020B0502020202020204" pitchFamily="34" charset="0"/>
            </a:endParaRPr>
          </a:p>
        </p:txBody>
      </p:sp>
      <p:pic>
        <p:nvPicPr>
          <p:cNvPr id="5" name="Picture 4">
            <a:extLst>
              <a:ext uri="{FF2B5EF4-FFF2-40B4-BE49-F238E27FC236}">
                <a16:creationId xmlns:a16="http://schemas.microsoft.com/office/drawing/2014/main" id="{439D707C-A786-63BD-78C0-1933E4403E23}"/>
              </a:ext>
            </a:extLst>
          </p:cNvPr>
          <p:cNvPicPr>
            <a:picLocks noChangeAspect="1"/>
          </p:cNvPicPr>
          <p:nvPr userDrawn="1"/>
        </p:nvPicPr>
        <p:blipFill>
          <a:blip r:embed="rId6"/>
          <a:stretch>
            <a:fillRect/>
          </a:stretch>
        </p:blipFill>
        <p:spPr>
          <a:xfrm>
            <a:off x="2904108" y="5988537"/>
            <a:ext cx="1587597" cy="467325"/>
          </a:xfrm>
          <a:prstGeom prst="rect">
            <a:avLst/>
          </a:prstGeom>
        </p:spPr>
      </p:pic>
      <p:pic>
        <p:nvPicPr>
          <p:cNvPr id="10" name="Picture 9">
            <a:extLst>
              <a:ext uri="{FF2B5EF4-FFF2-40B4-BE49-F238E27FC236}">
                <a16:creationId xmlns:a16="http://schemas.microsoft.com/office/drawing/2014/main" id="{5E0810FF-4244-7CF6-3D8F-F0F26221043D}"/>
              </a:ext>
            </a:extLst>
          </p:cNvPr>
          <p:cNvPicPr>
            <a:picLocks noChangeAspect="1"/>
          </p:cNvPicPr>
          <p:nvPr userDrawn="1"/>
        </p:nvPicPr>
        <p:blipFill>
          <a:blip r:embed="rId7"/>
          <a:stretch>
            <a:fillRect/>
          </a:stretch>
        </p:blipFill>
        <p:spPr>
          <a:xfrm>
            <a:off x="4661637" y="6055611"/>
            <a:ext cx="2032000" cy="654050"/>
          </a:xfrm>
          <a:prstGeom prst="rect">
            <a:avLst/>
          </a:prstGeom>
        </p:spPr>
      </p:pic>
      <p:sp>
        <p:nvSpPr>
          <p:cNvPr id="13" name="TextBox 12">
            <a:extLst>
              <a:ext uri="{FF2B5EF4-FFF2-40B4-BE49-F238E27FC236}">
                <a16:creationId xmlns:a16="http://schemas.microsoft.com/office/drawing/2014/main" id="{27035FFC-CE88-83E9-04A1-68EF9EDCDA3E}"/>
              </a:ext>
            </a:extLst>
          </p:cNvPr>
          <p:cNvSpPr txBox="1"/>
          <p:nvPr userDrawn="1"/>
        </p:nvSpPr>
        <p:spPr>
          <a:xfrm>
            <a:off x="4661637" y="5889050"/>
            <a:ext cx="6121666" cy="215444"/>
          </a:xfrm>
          <a:prstGeom prst="rect">
            <a:avLst/>
          </a:prstGeom>
          <a:noFill/>
        </p:spPr>
        <p:txBody>
          <a:bodyPr wrap="square">
            <a:spAutoFit/>
          </a:bodyPr>
          <a:lstStyle/>
          <a:p>
            <a:r>
              <a:rPr lang="en-GB" sz="800" b="0" i="0">
                <a:effectLst/>
                <a:latin typeface="Century Gothic" panose="020B0502020202020204" pitchFamily="34" charset="0"/>
              </a:rPr>
              <a:t>Project funded by</a:t>
            </a:r>
            <a:endParaRPr lang="en-BG" sz="800">
              <a:latin typeface="Century Gothic" panose="020B0502020202020204" pitchFamily="34" charset="0"/>
            </a:endParaRPr>
          </a:p>
        </p:txBody>
      </p:sp>
    </p:spTree>
    <p:extLst>
      <p:ext uri="{BB962C8B-B14F-4D97-AF65-F5344CB8AC3E}">
        <p14:creationId xmlns:p14="http://schemas.microsoft.com/office/powerpoint/2010/main" val="1381489464"/>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Thank you slide">
    <p:bg>
      <p:bgPr>
        <a:solidFill>
          <a:srgbClr val="4AC5D3"/>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F2996F7-B60B-2E97-2D00-10D28F022CBD}"/>
              </a:ext>
            </a:extLst>
          </p:cNvPr>
          <p:cNvPicPr>
            <a:picLocks noChangeAspect="1"/>
          </p:cNvPicPr>
          <p:nvPr userDrawn="1"/>
        </p:nvPicPr>
        <p:blipFill rotWithShape="1">
          <a:blip r:embed="rId2">
            <a:alphaModFix amt="42000"/>
          </a:blip>
          <a:srcRect t="6862" b="9204"/>
          <a:stretch/>
        </p:blipFill>
        <p:spPr>
          <a:xfrm>
            <a:off x="-11605" y="0"/>
            <a:ext cx="12202510" cy="6841672"/>
          </a:xfrm>
          <a:prstGeom prst="rect">
            <a:avLst/>
          </a:prstGeom>
        </p:spPr>
      </p:pic>
      <p:sp>
        <p:nvSpPr>
          <p:cNvPr id="2" name="Title 1">
            <a:extLst>
              <a:ext uri="{FF2B5EF4-FFF2-40B4-BE49-F238E27FC236}">
                <a16:creationId xmlns:a16="http://schemas.microsoft.com/office/drawing/2014/main" id="{92435634-E36E-581F-E40C-307370C4D911}"/>
              </a:ext>
            </a:extLst>
          </p:cNvPr>
          <p:cNvSpPr>
            <a:spLocks noGrp="1"/>
          </p:cNvSpPr>
          <p:nvPr>
            <p:ph type="title"/>
          </p:nvPr>
        </p:nvSpPr>
        <p:spPr>
          <a:xfrm>
            <a:off x="1419898" y="1701019"/>
            <a:ext cx="9352203" cy="2007415"/>
          </a:xfrm>
        </p:spPr>
        <p:txBody>
          <a:bodyPr anchor="ctr">
            <a:normAutofit/>
          </a:bodyPr>
          <a:lstStyle>
            <a:lvl1pPr algn="ctr">
              <a:defRPr sz="6600" b="1">
                <a:solidFill>
                  <a:schemeClr val="bg1"/>
                </a:solidFill>
              </a:defRPr>
            </a:lvl1pPr>
          </a:lstStyle>
          <a:p>
            <a:r>
              <a:rPr lang="en-GB"/>
              <a:t>Click to edit Master title style</a:t>
            </a:r>
            <a:endParaRPr lang="en-BG"/>
          </a:p>
        </p:txBody>
      </p:sp>
      <p:sp>
        <p:nvSpPr>
          <p:cNvPr id="3" name="Text Placeholder 2">
            <a:extLst>
              <a:ext uri="{FF2B5EF4-FFF2-40B4-BE49-F238E27FC236}">
                <a16:creationId xmlns:a16="http://schemas.microsoft.com/office/drawing/2014/main" id="{751E5966-BF78-F9DA-9964-822D606C8786}"/>
              </a:ext>
            </a:extLst>
          </p:cNvPr>
          <p:cNvSpPr>
            <a:spLocks noGrp="1"/>
          </p:cNvSpPr>
          <p:nvPr>
            <p:ph type="body" idx="1"/>
          </p:nvPr>
        </p:nvSpPr>
        <p:spPr>
          <a:xfrm>
            <a:off x="831850" y="4178646"/>
            <a:ext cx="10515600" cy="880895"/>
          </a:xfrm>
        </p:spPr>
        <p:txBody>
          <a:bodyPr/>
          <a:lstStyle>
            <a:lvl1pPr marL="0" indent="0" algn="ctr">
              <a:buNone/>
              <a:defRPr sz="2400" b="1">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6" name="Slide Number Placeholder 5">
            <a:extLst>
              <a:ext uri="{FF2B5EF4-FFF2-40B4-BE49-F238E27FC236}">
                <a16:creationId xmlns:a16="http://schemas.microsoft.com/office/drawing/2014/main" id="{7F1D5424-140D-347C-155E-13F2B9DD789D}"/>
              </a:ext>
            </a:extLst>
          </p:cNvPr>
          <p:cNvSpPr>
            <a:spLocks noGrp="1"/>
          </p:cNvSpPr>
          <p:nvPr>
            <p:ph type="sldNum" sz="quarter" idx="12"/>
          </p:nvPr>
        </p:nvSpPr>
        <p:spPr/>
        <p:txBody>
          <a:bodyPr/>
          <a:lstStyle>
            <a:lvl1pPr>
              <a:defRPr>
                <a:solidFill>
                  <a:schemeClr val="bg1"/>
                </a:solidFill>
              </a:defRPr>
            </a:lvl1pPr>
          </a:lstStyle>
          <a:p>
            <a:fld id="{CD4805D6-057F-1048-B770-DDF440AB6921}" type="slidenum">
              <a:rPr lang="en-BG" smtClean="0"/>
              <a:pPr/>
              <a:t>‹#›</a:t>
            </a:fld>
            <a:endParaRPr lang="en-BG"/>
          </a:p>
        </p:txBody>
      </p:sp>
      <p:sp>
        <p:nvSpPr>
          <p:cNvPr id="9" name="TextBox 8">
            <a:extLst>
              <a:ext uri="{FF2B5EF4-FFF2-40B4-BE49-F238E27FC236}">
                <a16:creationId xmlns:a16="http://schemas.microsoft.com/office/drawing/2014/main" id="{E39F2638-EB3B-05AF-7E82-3945EDFBA92A}"/>
              </a:ext>
            </a:extLst>
          </p:cNvPr>
          <p:cNvSpPr txBox="1"/>
          <p:nvPr userDrawn="1"/>
        </p:nvSpPr>
        <p:spPr>
          <a:xfrm>
            <a:off x="336884" y="1860884"/>
            <a:ext cx="184731" cy="369332"/>
          </a:xfrm>
          <a:prstGeom prst="rect">
            <a:avLst/>
          </a:prstGeom>
          <a:noFill/>
        </p:spPr>
        <p:txBody>
          <a:bodyPr wrap="none" rtlCol="0">
            <a:spAutoFit/>
          </a:bodyPr>
          <a:lstStyle/>
          <a:p>
            <a:endParaRPr lang="en-BG"/>
          </a:p>
        </p:txBody>
      </p:sp>
      <p:sp>
        <p:nvSpPr>
          <p:cNvPr id="24" name="Block Arc 23">
            <a:extLst>
              <a:ext uri="{FF2B5EF4-FFF2-40B4-BE49-F238E27FC236}">
                <a16:creationId xmlns:a16="http://schemas.microsoft.com/office/drawing/2014/main" id="{E2F2AB2D-0E65-E520-4D99-5243BDEB8F1E}"/>
              </a:ext>
            </a:extLst>
          </p:cNvPr>
          <p:cNvSpPr/>
          <p:nvPr userDrawn="1"/>
        </p:nvSpPr>
        <p:spPr>
          <a:xfrm rot="13455872">
            <a:off x="11690283" y="85811"/>
            <a:ext cx="335585" cy="335585"/>
          </a:xfrm>
          <a:prstGeom prst="blockArc">
            <a:avLst>
              <a:gd name="adj1" fmla="val 9379660"/>
              <a:gd name="adj2" fmla="val 18196528"/>
              <a:gd name="adj3" fmla="val 14108"/>
            </a:avLst>
          </a:prstGeom>
          <a:solidFill>
            <a:srgbClr val="163A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solidFill>
                <a:schemeClr val="tx1"/>
              </a:solidFill>
            </a:endParaRPr>
          </a:p>
        </p:txBody>
      </p:sp>
      <p:pic>
        <p:nvPicPr>
          <p:cNvPr id="8" name="Picture 7">
            <a:extLst>
              <a:ext uri="{FF2B5EF4-FFF2-40B4-BE49-F238E27FC236}">
                <a16:creationId xmlns:a16="http://schemas.microsoft.com/office/drawing/2014/main" id="{E2B66C65-7BAE-3503-A48A-E71AFED80043}"/>
              </a:ext>
            </a:extLst>
          </p:cNvPr>
          <p:cNvPicPr>
            <a:picLocks noChangeAspect="1"/>
          </p:cNvPicPr>
          <p:nvPr userDrawn="1"/>
        </p:nvPicPr>
        <p:blipFill rotWithShape="1">
          <a:blip r:embed="rId3">
            <a:alphaModFix amt="78000"/>
          </a:blip>
          <a:srcRect l="5491" t="34976"/>
          <a:stretch/>
        </p:blipFill>
        <p:spPr>
          <a:xfrm>
            <a:off x="0" y="0"/>
            <a:ext cx="6682014" cy="2586034"/>
          </a:xfrm>
          <a:prstGeom prst="rect">
            <a:avLst/>
          </a:prstGeom>
        </p:spPr>
      </p:pic>
      <p:sp>
        <p:nvSpPr>
          <p:cNvPr id="11" name="Block Arc 10">
            <a:extLst>
              <a:ext uri="{FF2B5EF4-FFF2-40B4-BE49-F238E27FC236}">
                <a16:creationId xmlns:a16="http://schemas.microsoft.com/office/drawing/2014/main" id="{6D9140A3-738E-BC4F-8363-7AFD52C62668}"/>
              </a:ext>
            </a:extLst>
          </p:cNvPr>
          <p:cNvSpPr/>
          <p:nvPr userDrawn="1"/>
        </p:nvSpPr>
        <p:spPr>
          <a:xfrm rot="19470648">
            <a:off x="10752069" y="5402836"/>
            <a:ext cx="2877671" cy="2877671"/>
          </a:xfrm>
          <a:prstGeom prst="blockArc">
            <a:avLst>
              <a:gd name="adj1" fmla="val 12903808"/>
              <a:gd name="adj2" fmla="val 18368497"/>
              <a:gd name="adj3" fmla="val 21523"/>
            </a:avLst>
          </a:prstGeom>
          <a:solidFill>
            <a:srgbClr val="163A3C">
              <a:alpha val="81103"/>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solidFill>
                <a:schemeClr val="tx1"/>
              </a:solidFill>
            </a:endParaRPr>
          </a:p>
        </p:txBody>
      </p:sp>
    </p:spTree>
    <p:extLst>
      <p:ext uri="{BB962C8B-B14F-4D97-AF65-F5344CB8AC3E}">
        <p14:creationId xmlns:p14="http://schemas.microsoft.com/office/powerpoint/2010/main" val="4243382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type="picTx">
  <p:cSld name="1_Picture with Caption">
    <p:spTree>
      <p:nvGrpSpPr>
        <p:cNvPr id="1" name="Shape 85"/>
        <p:cNvGrpSpPr/>
        <p:nvPr/>
      </p:nvGrpSpPr>
      <p:grpSpPr>
        <a:xfrm>
          <a:off x="0" y="0"/>
          <a:ext cx="0" cy="0"/>
          <a:chOff x="0" y="0"/>
          <a:chExt cx="0" cy="0"/>
        </a:xfrm>
      </p:grpSpPr>
      <p:sp>
        <p:nvSpPr>
          <p:cNvPr id="86" name="Google Shape;86;p17"/>
          <p:cNvSpPr/>
          <p:nvPr/>
        </p:nvSpPr>
        <p:spPr>
          <a:xfrm>
            <a:off x="-2529568" y="-2532035"/>
            <a:ext cx="5053693" cy="5053693"/>
          </a:xfrm>
          <a:prstGeom prst="pie">
            <a:avLst>
              <a:gd name="adj1" fmla="val 0"/>
              <a:gd name="adj2" fmla="val 5393658"/>
            </a:avLst>
          </a:prstGeom>
          <a:solidFill>
            <a:srgbClr val="B4D785">
              <a:alpha val="6392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87" name="Google Shape;87;p17"/>
          <p:cNvSpPr txBox="1">
            <a:spLocks noGrp="1"/>
          </p:cNvSpPr>
          <p:nvPr>
            <p:ph type="title"/>
          </p:nvPr>
        </p:nvSpPr>
        <p:spPr>
          <a:xfrm>
            <a:off x="571265" y="844577"/>
            <a:ext cx="4711926" cy="16002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rgbClr val="163A3C"/>
              </a:buClr>
              <a:buSzPts val="3200"/>
              <a:buFont typeface="Poppins"/>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8" name="Google Shape;88;p17"/>
          <p:cNvSpPr>
            <a:spLocks noGrp="1"/>
          </p:cNvSpPr>
          <p:nvPr>
            <p:ph type="pic" idx="2"/>
          </p:nvPr>
        </p:nvSpPr>
        <p:spPr>
          <a:xfrm>
            <a:off x="6096000" y="0"/>
            <a:ext cx="6096000" cy="6858000"/>
          </a:xfrm>
          <a:prstGeom prst="rect">
            <a:avLst/>
          </a:prstGeom>
          <a:noFill/>
          <a:ln>
            <a:noFill/>
          </a:ln>
        </p:spPr>
      </p:sp>
      <p:sp>
        <p:nvSpPr>
          <p:cNvPr id="89" name="Google Shape;89;p17"/>
          <p:cNvSpPr txBox="1">
            <a:spLocks noGrp="1"/>
          </p:cNvSpPr>
          <p:nvPr>
            <p:ph type="body" idx="1"/>
          </p:nvPr>
        </p:nvSpPr>
        <p:spPr>
          <a:xfrm>
            <a:off x="571265" y="2693129"/>
            <a:ext cx="4724172" cy="330304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90" name="Google Shape;90;p17"/>
          <p:cNvSpPr txBox="1">
            <a:spLocks noGrp="1"/>
          </p:cNvSpPr>
          <p:nvPr>
            <p:ph type="dt" idx="10"/>
          </p:nvPr>
        </p:nvSpPr>
        <p:spPr>
          <a:xfrm>
            <a:off x="9194289" y="6348446"/>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7"/>
          <p:cNvSpPr txBox="1">
            <a:spLocks noGrp="1"/>
          </p:cNvSpPr>
          <p:nvPr>
            <p:ph type="ftr" idx="11"/>
          </p:nvPr>
        </p:nvSpPr>
        <p:spPr>
          <a:xfrm>
            <a:off x="4038600" y="6342497"/>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17"/>
          <p:cNvSpPr txBox="1">
            <a:spLocks noGrp="1"/>
          </p:cNvSpPr>
          <p:nvPr>
            <p:ph type="sldNum" idx="12"/>
          </p:nvPr>
        </p:nvSpPr>
        <p:spPr>
          <a:xfrm>
            <a:off x="11631310" y="68880"/>
            <a:ext cx="46404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de-DE"/>
              <a:t>‹#›</a:t>
            </a:fld>
            <a:endParaRPr/>
          </a:p>
        </p:txBody>
      </p:sp>
      <p:sp>
        <p:nvSpPr>
          <p:cNvPr id="93" name="Google Shape;93;p17"/>
          <p:cNvSpPr/>
          <p:nvPr/>
        </p:nvSpPr>
        <p:spPr>
          <a:xfrm rot="-2129352">
            <a:off x="10753164" y="5419163"/>
            <a:ext cx="2877671" cy="2877671"/>
          </a:xfrm>
          <a:prstGeom prst="blockArc">
            <a:avLst>
              <a:gd name="adj1" fmla="val 12903808"/>
              <a:gd name="adj2" fmla="val 18368497"/>
              <a:gd name="adj3" fmla="val 21523"/>
            </a:avLst>
          </a:prstGeom>
          <a:solidFill>
            <a:srgbClr val="4AC5D3">
              <a:alpha val="4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30331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rgbClr val="163A3C"/>
        </a:solidFill>
        <a:effectLst/>
      </p:bgPr>
    </p:bg>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4A3F59DF-C1A5-DAD6-0F75-04C666D1716B}"/>
              </a:ext>
            </a:extLst>
          </p:cNvPr>
          <p:cNvPicPr>
            <a:picLocks noChangeAspect="1"/>
          </p:cNvPicPr>
          <p:nvPr userDrawn="1"/>
        </p:nvPicPr>
        <p:blipFill rotWithShape="1">
          <a:blip r:embed="rId2">
            <a:alphaModFix amt="16000"/>
          </a:blip>
          <a:srcRect t="6008" b="9533"/>
          <a:stretch/>
        </p:blipFill>
        <p:spPr>
          <a:xfrm>
            <a:off x="0" y="0"/>
            <a:ext cx="12192000" cy="6858000"/>
          </a:xfrm>
          <a:prstGeom prst="rect">
            <a:avLst/>
          </a:prstGeom>
        </p:spPr>
      </p:pic>
      <p:pic>
        <p:nvPicPr>
          <p:cNvPr id="23" name="Picture 22">
            <a:extLst>
              <a:ext uri="{FF2B5EF4-FFF2-40B4-BE49-F238E27FC236}">
                <a16:creationId xmlns:a16="http://schemas.microsoft.com/office/drawing/2014/main" id="{F99D48CC-0763-A0DB-27A1-B01AF46C542A}"/>
              </a:ext>
            </a:extLst>
          </p:cNvPr>
          <p:cNvPicPr>
            <a:picLocks noChangeAspect="1"/>
          </p:cNvPicPr>
          <p:nvPr userDrawn="1"/>
        </p:nvPicPr>
        <p:blipFill rotWithShape="1">
          <a:blip r:embed="rId3">
            <a:alphaModFix amt="67000"/>
          </a:blip>
          <a:srcRect l="5491" t="34976"/>
          <a:stretch/>
        </p:blipFill>
        <p:spPr>
          <a:xfrm>
            <a:off x="0" y="0"/>
            <a:ext cx="6682014" cy="2586034"/>
          </a:xfrm>
          <a:prstGeom prst="rect">
            <a:avLst/>
          </a:prstGeom>
        </p:spPr>
      </p:pic>
      <p:sp>
        <p:nvSpPr>
          <p:cNvPr id="2" name="Title 1">
            <a:extLst>
              <a:ext uri="{FF2B5EF4-FFF2-40B4-BE49-F238E27FC236}">
                <a16:creationId xmlns:a16="http://schemas.microsoft.com/office/drawing/2014/main" id="{92435634-E36E-581F-E40C-307370C4D911}"/>
              </a:ext>
            </a:extLst>
          </p:cNvPr>
          <p:cNvSpPr>
            <a:spLocks noGrp="1"/>
          </p:cNvSpPr>
          <p:nvPr>
            <p:ph type="title"/>
          </p:nvPr>
        </p:nvSpPr>
        <p:spPr>
          <a:xfrm>
            <a:off x="831850" y="2275827"/>
            <a:ext cx="10515600" cy="2007415"/>
          </a:xfrm>
        </p:spPr>
        <p:txBody>
          <a:bodyPr anchor="ctr"/>
          <a:lstStyle>
            <a:lvl1pPr algn="ctr">
              <a:defRPr sz="6000">
                <a:solidFill>
                  <a:schemeClr val="bg1"/>
                </a:solidFill>
              </a:defRPr>
            </a:lvl1pPr>
          </a:lstStyle>
          <a:p>
            <a:r>
              <a:rPr lang="en-GB"/>
              <a:t>Click to edit Master title style</a:t>
            </a:r>
            <a:endParaRPr lang="en-BG"/>
          </a:p>
        </p:txBody>
      </p:sp>
      <p:sp>
        <p:nvSpPr>
          <p:cNvPr id="3" name="Text Placeholder 2">
            <a:extLst>
              <a:ext uri="{FF2B5EF4-FFF2-40B4-BE49-F238E27FC236}">
                <a16:creationId xmlns:a16="http://schemas.microsoft.com/office/drawing/2014/main" id="{751E5966-BF78-F9DA-9964-822D606C8786}"/>
              </a:ext>
            </a:extLst>
          </p:cNvPr>
          <p:cNvSpPr>
            <a:spLocks noGrp="1"/>
          </p:cNvSpPr>
          <p:nvPr>
            <p:ph type="body" idx="1"/>
          </p:nvPr>
        </p:nvSpPr>
        <p:spPr>
          <a:xfrm>
            <a:off x="831850" y="4589463"/>
            <a:ext cx="10515600" cy="880895"/>
          </a:xfrm>
        </p:spPr>
        <p:txBody>
          <a:bodyPr/>
          <a:lstStyle>
            <a:lvl1pPr marL="0" indent="0" algn="ctr">
              <a:buNone/>
              <a:defRPr sz="2400">
                <a:solidFill>
                  <a:srgbClr val="B4D785"/>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D0265DAD-DABB-D565-7EE0-442E0B1CED78}"/>
              </a:ext>
            </a:extLst>
          </p:cNvPr>
          <p:cNvSpPr>
            <a:spLocks noGrp="1"/>
          </p:cNvSpPr>
          <p:nvPr>
            <p:ph type="dt" sz="half" idx="10"/>
          </p:nvPr>
        </p:nvSpPr>
        <p:spPr/>
        <p:txBody>
          <a:bodyPr/>
          <a:lstStyle/>
          <a:p>
            <a:fld id="{2F7A1CD9-128D-1945-A01B-D5463DE2A92A}" type="datetime1">
              <a:rPr lang="en-US" smtClean="0"/>
              <a:t>9/19/2025</a:t>
            </a:fld>
            <a:endParaRPr lang="en-BG"/>
          </a:p>
        </p:txBody>
      </p:sp>
      <p:sp>
        <p:nvSpPr>
          <p:cNvPr id="5" name="Footer Placeholder 4">
            <a:extLst>
              <a:ext uri="{FF2B5EF4-FFF2-40B4-BE49-F238E27FC236}">
                <a16:creationId xmlns:a16="http://schemas.microsoft.com/office/drawing/2014/main" id="{14650972-BBFD-757B-1265-661B3E721580}"/>
              </a:ext>
            </a:extLst>
          </p:cNvPr>
          <p:cNvSpPr>
            <a:spLocks noGrp="1"/>
          </p:cNvSpPr>
          <p:nvPr>
            <p:ph type="ftr" sz="quarter" idx="11"/>
          </p:nvPr>
        </p:nvSpPr>
        <p:spPr/>
        <p:txBody>
          <a:bodyPr/>
          <a:lstStyle/>
          <a:p>
            <a:endParaRPr lang="en-BG"/>
          </a:p>
        </p:txBody>
      </p:sp>
      <p:sp>
        <p:nvSpPr>
          <p:cNvPr id="6" name="Slide Number Placeholder 5">
            <a:extLst>
              <a:ext uri="{FF2B5EF4-FFF2-40B4-BE49-F238E27FC236}">
                <a16:creationId xmlns:a16="http://schemas.microsoft.com/office/drawing/2014/main" id="{7F1D5424-140D-347C-155E-13F2B9DD789D}"/>
              </a:ext>
            </a:extLst>
          </p:cNvPr>
          <p:cNvSpPr>
            <a:spLocks noGrp="1"/>
          </p:cNvSpPr>
          <p:nvPr>
            <p:ph type="sldNum" sz="quarter" idx="12"/>
          </p:nvPr>
        </p:nvSpPr>
        <p:spPr/>
        <p:txBody>
          <a:bodyPr/>
          <a:lstStyle>
            <a:lvl1pPr>
              <a:defRPr>
                <a:solidFill>
                  <a:schemeClr val="bg1"/>
                </a:solidFill>
              </a:defRPr>
            </a:lvl1pPr>
          </a:lstStyle>
          <a:p>
            <a:fld id="{CD4805D6-057F-1048-B770-DDF440AB6921}" type="slidenum">
              <a:rPr lang="en-BG" smtClean="0"/>
              <a:pPr/>
              <a:t>‹#›</a:t>
            </a:fld>
            <a:endParaRPr lang="en-BG"/>
          </a:p>
        </p:txBody>
      </p:sp>
      <p:sp>
        <p:nvSpPr>
          <p:cNvPr id="9" name="TextBox 8">
            <a:extLst>
              <a:ext uri="{FF2B5EF4-FFF2-40B4-BE49-F238E27FC236}">
                <a16:creationId xmlns:a16="http://schemas.microsoft.com/office/drawing/2014/main" id="{E39F2638-EB3B-05AF-7E82-3945EDFBA92A}"/>
              </a:ext>
            </a:extLst>
          </p:cNvPr>
          <p:cNvSpPr txBox="1"/>
          <p:nvPr userDrawn="1"/>
        </p:nvSpPr>
        <p:spPr>
          <a:xfrm>
            <a:off x="336884" y="1860884"/>
            <a:ext cx="184731" cy="369332"/>
          </a:xfrm>
          <a:prstGeom prst="rect">
            <a:avLst/>
          </a:prstGeom>
          <a:noFill/>
        </p:spPr>
        <p:txBody>
          <a:bodyPr wrap="none" rtlCol="0">
            <a:spAutoFit/>
          </a:bodyPr>
          <a:lstStyle/>
          <a:p>
            <a:endParaRPr lang="en-BG"/>
          </a:p>
        </p:txBody>
      </p:sp>
      <p:sp>
        <p:nvSpPr>
          <p:cNvPr id="10" name="Block Arc 9">
            <a:extLst>
              <a:ext uri="{FF2B5EF4-FFF2-40B4-BE49-F238E27FC236}">
                <a16:creationId xmlns:a16="http://schemas.microsoft.com/office/drawing/2014/main" id="{E922E44E-B7DF-1AB5-720D-3E3F1428D50D}"/>
              </a:ext>
            </a:extLst>
          </p:cNvPr>
          <p:cNvSpPr/>
          <p:nvPr userDrawn="1"/>
        </p:nvSpPr>
        <p:spPr>
          <a:xfrm rot="19470648">
            <a:off x="10753164" y="5419163"/>
            <a:ext cx="2877671" cy="2877671"/>
          </a:xfrm>
          <a:prstGeom prst="blockArc">
            <a:avLst>
              <a:gd name="adj1" fmla="val 12903808"/>
              <a:gd name="adj2" fmla="val 18368497"/>
              <a:gd name="adj3" fmla="val 21523"/>
            </a:avLst>
          </a:prstGeom>
          <a:solidFill>
            <a:srgbClr val="4AC5D3">
              <a:alpha val="81103"/>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solidFill>
                <a:schemeClr val="tx1"/>
              </a:solidFill>
            </a:endParaRPr>
          </a:p>
        </p:txBody>
      </p:sp>
      <p:sp>
        <p:nvSpPr>
          <p:cNvPr id="24" name="Block Arc 23">
            <a:extLst>
              <a:ext uri="{FF2B5EF4-FFF2-40B4-BE49-F238E27FC236}">
                <a16:creationId xmlns:a16="http://schemas.microsoft.com/office/drawing/2014/main" id="{E2F2AB2D-0E65-E520-4D99-5243BDEB8F1E}"/>
              </a:ext>
            </a:extLst>
          </p:cNvPr>
          <p:cNvSpPr/>
          <p:nvPr userDrawn="1"/>
        </p:nvSpPr>
        <p:spPr>
          <a:xfrm rot="13455872">
            <a:off x="11690283" y="85811"/>
            <a:ext cx="335585" cy="335585"/>
          </a:xfrm>
          <a:prstGeom prst="blockArc">
            <a:avLst>
              <a:gd name="adj1" fmla="val 9379660"/>
              <a:gd name="adj2" fmla="val 18196528"/>
              <a:gd name="adj3" fmla="val 14108"/>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solidFill>
                <a:schemeClr val="tx1"/>
              </a:solidFill>
            </a:endParaRPr>
          </a:p>
        </p:txBody>
      </p:sp>
      <p:pic>
        <p:nvPicPr>
          <p:cNvPr id="25" name="Picture 24">
            <a:extLst>
              <a:ext uri="{FF2B5EF4-FFF2-40B4-BE49-F238E27FC236}">
                <a16:creationId xmlns:a16="http://schemas.microsoft.com/office/drawing/2014/main" id="{8BC131FF-A334-4DC4-264C-81E5F1E9C4C4}"/>
              </a:ext>
            </a:extLst>
          </p:cNvPr>
          <p:cNvPicPr>
            <a:picLocks noChangeAspect="1"/>
          </p:cNvPicPr>
          <p:nvPr userDrawn="1"/>
        </p:nvPicPr>
        <p:blipFill rotWithShape="1">
          <a:blip r:embed="rId4"/>
          <a:srcRect t="1" r="80576" b="-26694"/>
          <a:stretch/>
        </p:blipFill>
        <p:spPr>
          <a:xfrm>
            <a:off x="97969" y="6105126"/>
            <a:ext cx="582424" cy="937839"/>
          </a:xfrm>
          <a:prstGeom prst="rect">
            <a:avLst/>
          </a:prstGeom>
        </p:spPr>
      </p:pic>
      <p:pic>
        <p:nvPicPr>
          <p:cNvPr id="27" name="Picture 26">
            <a:extLst>
              <a:ext uri="{FF2B5EF4-FFF2-40B4-BE49-F238E27FC236}">
                <a16:creationId xmlns:a16="http://schemas.microsoft.com/office/drawing/2014/main" id="{CC2162B9-191D-4A29-1B43-550530B4171A}"/>
              </a:ext>
            </a:extLst>
          </p:cNvPr>
          <p:cNvPicPr>
            <a:picLocks noChangeAspect="1"/>
          </p:cNvPicPr>
          <p:nvPr userDrawn="1"/>
        </p:nvPicPr>
        <p:blipFill rotWithShape="1">
          <a:blip r:embed="rId5"/>
          <a:srcRect r="80642"/>
          <a:stretch/>
        </p:blipFill>
        <p:spPr>
          <a:xfrm>
            <a:off x="97969" y="6105126"/>
            <a:ext cx="590359" cy="752874"/>
          </a:xfrm>
          <a:prstGeom prst="rect">
            <a:avLst/>
          </a:prstGeom>
        </p:spPr>
      </p:pic>
    </p:spTree>
    <p:extLst>
      <p:ext uri="{BB962C8B-B14F-4D97-AF65-F5344CB8AC3E}">
        <p14:creationId xmlns:p14="http://schemas.microsoft.com/office/powerpoint/2010/main" val="31423683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5CBA77-15E4-0019-61A8-08EEF831FB07}"/>
              </a:ext>
            </a:extLst>
          </p:cNvPr>
          <p:cNvSpPr>
            <a:spLocks noGrp="1"/>
          </p:cNvSpPr>
          <p:nvPr>
            <p:ph type="title"/>
          </p:nvPr>
        </p:nvSpPr>
        <p:spPr>
          <a:xfrm>
            <a:off x="254510" y="268555"/>
            <a:ext cx="10515600" cy="1325563"/>
          </a:xfrm>
        </p:spPr>
        <p:txBody>
          <a:bodyPr/>
          <a:lstStyle/>
          <a:p>
            <a:r>
              <a:rPr lang="en-GB"/>
              <a:t>Click to edit Master title style</a:t>
            </a:r>
            <a:endParaRPr lang="en-BG"/>
          </a:p>
        </p:txBody>
      </p:sp>
      <p:sp>
        <p:nvSpPr>
          <p:cNvPr id="3" name="Content Placeholder 2">
            <a:extLst>
              <a:ext uri="{FF2B5EF4-FFF2-40B4-BE49-F238E27FC236}">
                <a16:creationId xmlns:a16="http://schemas.microsoft.com/office/drawing/2014/main" id="{3A3295E6-7A39-C057-158E-6A1EB70BCC8F}"/>
              </a:ext>
            </a:extLst>
          </p:cNvPr>
          <p:cNvSpPr>
            <a:spLocks noGrp="1"/>
          </p:cNvSpPr>
          <p:nvPr>
            <p:ph idx="1"/>
          </p:nvPr>
        </p:nvSpPr>
        <p:spPr>
          <a:xfrm>
            <a:off x="254510" y="1792638"/>
            <a:ext cx="11682979"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G"/>
          </a:p>
        </p:txBody>
      </p:sp>
      <p:sp>
        <p:nvSpPr>
          <p:cNvPr id="4" name="Date Placeholder 3">
            <a:extLst>
              <a:ext uri="{FF2B5EF4-FFF2-40B4-BE49-F238E27FC236}">
                <a16:creationId xmlns:a16="http://schemas.microsoft.com/office/drawing/2014/main" id="{6F625DC0-32B9-C490-94FA-6E3D2B56F95C}"/>
              </a:ext>
            </a:extLst>
          </p:cNvPr>
          <p:cNvSpPr>
            <a:spLocks noGrp="1"/>
          </p:cNvSpPr>
          <p:nvPr>
            <p:ph type="dt" sz="half" idx="10"/>
          </p:nvPr>
        </p:nvSpPr>
        <p:spPr/>
        <p:txBody>
          <a:bodyPr/>
          <a:lstStyle/>
          <a:p>
            <a:fld id="{9F7AE5CD-C3AF-9948-BBB5-58B16EA6C63D}" type="datetime1">
              <a:rPr lang="en-US" smtClean="0"/>
              <a:t>9/19/2025</a:t>
            </a:fld>
            <a:endParaRPr lang="en-BG"/>
          </a:p>
        </p:txBody>
      </p:sp>
      <p:sp>
        <p:nvSpPr>
          <p:cNvPr id="5" name="Footer Placeholder 4">
            <a:extLst>
              <a:ext uri="{FF2B5EF4-FFF2-40B4-BE49-F238E27FC236}">
                <a16:creationId xmlns:a16="http://schemas.microsoft.com/office/drawing/2014/main" id="{63735017-B8AC-C1D4-0A7F-459408AF950E}"/>
              </a:ext>
            </a:extLst>
          </p:cNvPr>
          <p:cNvSpPr>
            <a:spLocks noGrp="1"/>
          </p:cNvSpPr>
          <p:nvPr>
            <p:ph type="ftr" sz="quarter" idx="11"/>
          </p:nvPr>
        </p:nvSpPr>
        <p:spPr/>
        <p:txBody>
          <a:bodyPr/>
          <a:lstStyle/>
          <a:p>
            <a:endParaRPr lang="en-BG"/>
          </a:p>
        </p:txBody>
      </p:sp>
      <p:sp>
        <p:nvSpPr>
          <p:cNvPr id="7" name="Slide Number Placeholder 5">
            <a:extLst>
              <a:ext uri="{FF2B5EF4-FFF2-40B4-BE49-F238E27FC236}">
                <a16:creationId xmlns:a16="http://schemas.microsoft.com/office/drawing/2014/main" id="{01FD7A3A-7AE2-B2FB-EDAB-6DF6157E6CAD}"/>
              </a:ext>
            </a:extLst>
          </p:cNvPr>
          <p:cNvSpPr>
            <a:spLocks noGrp="1"/>
          </p:cNvSpPr>
          <p:nvPr>
            <p:ph type="sldNum" sz="quarter" idx="12"/>
          </p:nvPr>
        </p:nvSpPr>
        <p:spPr>
          <a:xfrm>
            <a:off x="153864" y="6339112"/>
            <a:ext cx="474551" cy="365125"/>
          </a:xfrm>
        </p:spPr>
        <p:txBody>
          <a:bodyPr/>
          <a:lstStyle/>
          <a:p>
            <a:fld id="{CD4805D6-057F-1048-B770-DDF440AB6921}" type="slidenum">
              <a:rPr lang="en-BG" smtClean="0"/>
              <a:t>‹#›</a:t>
            </a:fld>
            <a:endParaRPr lang="en-BG"/>
          </a:p>
        </p:txBody>
      </p:sp>
      <p:sp>
        <p:nvSpPr>
          <p:cNvPr id="9" name="Slide Number Placeholder 5">
            <a:extLst>
              <a:ext uri="{FF2B5EF4-FFF2-40B4-BE49-F238E27FC236}">
                <a16:creationId xmlns:a16="http://schemas.microsoft.com/office/drawing/2014/main" id="{1B47E58D-EFBA-29E5-F4F2-868132F22E26}"/>
              </a:ext>
            </a:extLst>
          </p:cNvPr>
          <p:cNvSpPr txBox="1">
            <a:spLocks/>
          </p:cNvSpPr>
          <p:nvPr userDrawn="1"/>
        </p:nvSpPr>
        <p:spPr>
          <a:xfrm>
            <a:off x="11631310" y="68880"/>
            <a:ext cx="464041" cy="365125"/>
          </a:xfrm>
          <a:prstGeom prst="rect">
            <a:avLst/>
          </a:prstGeom>
        </p:spPr>
        <p:txBody>
          <a:bodyPr vert="horz" lIns="91440" tIns="45720" rIns="91440" bIns="45720" rtlCol="0" anchor="ctr"/>
          <a:lstStyle>
            <a:defPPr>
              <a:defRPr lang="en-BG"/>
            </a:defPPr>
            <a:lvl1pPr marL="0" algn="ctr" defTabSz="914400" rtl="0" eaLnBrk="1" latinLnBrk="0" hangingPunct="1">
              <a:defRPr sz="1100" kern="1200">
                <a:solidFill>
                  <a:srgbClr val="163A3C"/>
                </a:solidFill>
                <a:latin typeface="Century Gothic" panose="020B0502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D4805D6-057F-1048-B770-DDF440AB6921}" type="slidenum">
              <a:rPr lang="en-BG" smtClean="0"/>
              <a:pPr/>
              <a:t>‹#›</a:t>
            </a:fld>
            <a:endParaRPr lang="en-BG"/>
          </a:p>
        </p:txBody>
      </p:sp>
    </p:spTree>
    <p:extLst>
      <p:ext uri="{BB962C8B-B14F-4D97-AF65-F5344CB8AC3E}">
        <p14:creationId xmlns:p14="http://schemas.microsoft.com/office/powerpoint/2010/main" val="1993289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4C081-AAB0-0769-9218-7368DFDA980D}"/>
              </a:ext>
            </a:extLst>
          </p:cNvPr>
          <p:cNvSpPr>
            <a:spLocks noGrp="1"/>
          </p:cNvSpPr>
          <p:nvPr>
            <p:ph type="title"/>
          </p:nvPr>
        </p:nvSpPr>
        <p:spPr/>
        <p:txBody>
          <a:bodyPr/>
          <a:lstStyle/>
          <a:p>
            <a:r>
              <a:rPr lang="en-GB"/>
              <a:t>Click to edit Master title style</a:t>
            </a:r>
            <a:endParaRPr lang="en-BG"/>
          </a:p>
        </p:txBody>
      </p:sp>
      <p:sp>
        <p:nvSpPr>
          <p:cNvPr id="3" name="Content Placeholder 2">
            <a:extLst>
              <a:ext uri="{FF2B5EF4-FFF2-40B4-BE49-F238E27FC236}">
                <a16:creationId xmlns:a16="http://schemas.microsoft.com/office/drawing/2014/main" id="{CE28513C-26D1-765F-0D76-C6BA61D4AC69}"/>
              </a:ext>
            </a:extLst>
          </p:cNvPr>
          <p:cNvSpPr>
            <a:spLocks noGrp="1"/>
          </p:cNvSpPr>
          <p:nvPr>
            <p:ph sz="half" idx="1"/>
          </p:nvPr>
        </p:nvSpPr>
        <p:spPr>
          <a:xfrm>
            <a:off x="391139" y="1525020"/>
            <a:ext cx="542544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G"/>
          </a:p>
        </p:txBody>
      </p:sp>
      <p:sp>
        <p:nvSpPr>
          <p:cNvPr id="4" name="Content Placeholder 3">
            <a:extLst>
              <a:ext uri="{FF2B5EF4-FFF2-40B4-BE49-F238E27FC236}">
                <a16:creationId xmlns:a16="http://schemas.microsoft.com/office/drawing/2014/main" id="{F006C17D-3C23-56A8-10ED-9B99AEE9F0B5}"/>
              </a:ext>
            </a:extLst>
          </p:cNvPr>
          <p:cNvSpPr>
            <a:spLocks noGrp="1"/>
          </p:cNvSpPr>
          <p:nvPr>
            <p:ph sz="half" idx="2"/>
          </p:nvPr>
        </p:nvSpPr>
        <p:spPr>
          <a:xfrm>
            <a:off x="6230112" y="1525020"/>
            <a:ext cx="542544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G"/>
          </a:p>
        </p:txBody>
      </p:sp>
      <p:sp>
        <p:nvSpPr>
          <p:cNvPr id="5" name="Date Placeholder 4">
            <a:extLst>
              <a:ext uri="{FF2B5EF4-FFF2-40B4-BE49-F238E27FC236}">
                <a16:creationId xmlns:a16="http://schemas.microsoft.com/office/drawing/2014/main" id="{43A0D1BB-8E7B-53B2-3C63-6B8CA15F28EB}"/>
              </a:ext>
            </a:extLst>
          </p:cNvPr>
          <p:cNvSpPr>
            <a:spLocks noGrp="1"/>
          </p:cNvSpPr>
          <p:nvPr>
            <p:ph type="dt" sz="half" idx="10"/>
          </p:nvPr>
        </p:nvSpPr>
        <p:spPr/>
        <p:txBody>
          <a:bodyPr/>
          <a:lstStyle/>
          <a:p>
            <a:fld id="{6452F636-7D57-0F40-AE6D-2D23F6E69CFA}" type="datetime1">
              <a:rPr lang="en-US" smtClean="0"/>
              <a:t>9/19/2025</a:t>
            </a:fld>
            <a:endParaRPr lang="en-BG"/>
          </a:p>
        </p:txBody>
      </p:sp>
      <p:sp>
        <p:nvSpPr>
          <p:cNvPr id="6" name="Footer Placeholder 5">
            <a:extLst>
              <a:ext uri="{FF2B5EF4-FFF2-40B4-BE49-F238E27FC236}">
                <a16:creationId xmlns:a16="http://schemas.microsoft.com/office/drawing/2014/main" id="{785AB4FD-E1F0-328C-6C2B-29787B062E71}"/>
              </a:ext>
            </a:extLst>
          </p:cNvPr>
          <p:cNvSpPr>
            <a:spLocks noGrp="1"/>
          </p:cNvSpPr>
          <p:nvPr>
            <p:ph type="ftr" sz="quarter" idx="11"/>
          </p:nvPr>
        </p:nvSpPr>
        <p:spPr/>
        <p:txBody>
          <a:bodyPr/>
          <a:lstStyle/>
          <a:p>
            <a:endParaRPr lang="en-BG"/>
          </a:p>
        </p:txBody>
      </p:sp>
      <p:sp>
        <p:nvSpPr>
          <p:cNvPr id="7" name="Slide Number Placeholder 6">
            <a:extLst>
              <a:ext uri="{FF2B5EF4-FFF2-40B4-BE49-F238E27FC236}">
                <a16:creationId xmlns:a16="http://schemas.microsoft.com/office/drawing/2014/main" id="{A39248A1-517D-8E63-DE31-DE560C2C8C6E}"/>
              </a:ext>
            </a:extLst>
          </p:cNvPr>
          <p:cNvSpPr>
            <a:spLocks noGrp="1"/>
          </p:cNvSpPr>
          <p:nvPr>
            <p:ph type="sldNum" sz="quarter" idx="12"/>
          </p:nvPr>
        </p:nvSpPr>
        <p:spPr/>
        <p:txBody>
          <a:bodyPr/>
          <a:lstStyle/>
          <a:p>
            <a:fld id="{CD4805D6-057F-1048-B770-DDF440AB6921}" type="slidenum">
              <a:rPr lang="en-BG" smtClean="0"/>
              <a:t>‹#›</a:t>
            </a:fld>
            <a:endParaRPr lang="en-BG"/>
          </a:p>
        </p:txBody>
      </p:sp>
    </p:spTree>
    <p:extLst>
      <p:ext uri="{BB962C8B-B14F-4D97-AF65-F5344CB8AC3E}">
        <p14:creationId xmlns:p14="http://schemas.microsoft.com/office/powerpoint/2010/main" val="3999299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154864-2635-0E54-9E07-5FD36BB0C9FD}"/>
              </a:ext>
            </a:extLst>
          </p:cNvPr>
          <p:cNvSpPr>
            <a:spLocks noGrp="1"/>
          </p:cNvSpPr>
          <p:nvPr>
            <p:ph type="title"/>
          </p:nvPr>
        </p:nvSpPr>
        <p:spPr>
          <a:xfrm>
            <a:off x="839788" y="365125"/>
            <a:ext cx="10515600" cy="1325563"/>
          </a:xfrm>
        </p:spPr>
        <p:txBody>
          <a:bodyPr/>
          <a:lstStyle/>
          <a:p>
            <a:r>
              <a:rPr lang="en-GB"/>
              <a:t>Click to edit Master title style</a:t>
            </a:r>
            <a:endParaRPr lang="en-BG"/>
          </a:p>
        </p:txBody>
      </p:sp>
      <p:sp>
        <p:nvSpPr>
          <p:cNvPr id="3" name="Text Placeholder 2">
            <a:extLst>
              <a:ext uri="{FF2B5EF4-FFF2-40B4-BE49-F238E27FC236}">
                <a16:creationId xmlns:a16="http://schemas.microsoft.com/office/drawing/2014/main" id="{13CDD8CA-FA6B-733B-714A-065ED5E15B67}"/>
              </a:ext>
            </a:extLst>
          </p:cNvPr>
          <p:cNvSpPr>
            <a:spLocks noGrp="1"/>
          </p:cNvSpPr>
          <p:nvPr>
            <p:ph type="body" idx="1"/>
          </p:nvPr>
        </p:nvSpPr>
        <p:spPr>
          <a:xfrm>
            <a:off x="839788" y="1681163"/>
            <a:ext cx="5157787" cy="823912"/>
          </a:xfrm>
        </p:spPr>
        <p:txBody>
          <a:bodyPr anchor="t"/>
          <a:lstStyle>
            <a:lvl1pPr marL="0" indent="0">
              <a:buNone/>
              <a:defRPr sz="2400" b="1">
                <a:solidFill>
                  <a:srgbClr val="B4D78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5C5A6233-85BB-8EA3-83BF-4DB7C4440E6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G"/>
          </a:p>
        </p:txBody>
      </p:sp>
      <p:sp>
        <p:nvSpPr>
          <p:cNvPr id="5" name="Text Placeholder 4">
            <a:extLst>
              <a:ext uri="{FF2B5EF4-FFF2-40B4-BE49-F238E27FC236}">
                <a16:creationId xmlns:a16="http://schemas.microsoft.com/office/drawing/2014/main" id="{B6361DD3-47CE-B561-ACB0-0EF1CF213E7B}"/>
              </a:ext>
            </a:extLst>
          </p:cNvPr>
          <p:cNvSpPr>
            <a:spLocks noGrp="1"/>
          </p:cNvSpPr>
          <p:nvPr>
            <p:ph type="body" sz="quarter" idx="3"/>
          </p:nvPr>
        </p:nvSpPr>
        <p:spPr>
          <a:xfrm>
            <a:off x="6172200" y="1681163"/>
            <a:ext cx="5183188" cy="823912"/>
          </a:xfrm>
        </p:spPr>
        <p:txBody>
          <a:bodyPr anchor="t"/>
          <a:lstStyle>
            <a:lvl1pPr marL="0" indent="0">
              <a:buNone/>
              <a:defRPr sz="2400" b="1">
                <a:solidFill>
                  <a:srgbClr val="B4D78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6C2B3BE6-FABE-CF93-1CA4-861D4B3BACB9}"/>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G"/>
          </a:p>
        </p:txBody>
      </p:sp>
      <p:sp>
        <p:nvSpPr>
          <p:cNvPr id="7" name="Date Placeholder 6">
            <a:extLst>
              <a:ext uri="{FF2B5EF4-FFF2-40B4-BE49-F238E27FC236}">
                <a16:creationId xmlns:a16="http://schemas.microsoft.com/office/drawing/2014/main" id="{F98D7BDA-5A8B-B795-36A5-6172077E3151}"/>
              </a:ext>
            </a:extLst>
          </p:cNvPr>
          <p:cNvSpPr>
            <a:spLocks noGrp="1"/>
          </p:cNvSpPr>
          <p:nvPr>
            <p:ph type="dt" sz="half" idx="10"/>
          </p:nvPr>
        </p:nvSpPr>
        <p:spPr/>
        <p:txBody>
          <a:bodyPr/>
          <a:lstStyle/>
          <a:p>
            <a:fld id="{CF43149C-8DD0-F547-AE81-3FEFCA934693}" type="datetime1">
              <a:rPr lang="en-US" smtClean="0"/>
              <a:t>9/19/2025</a:t>
            </a:fld>
            <a:endParaRPr lang="en-BG"/>
          </a:p>
        </p:txBody>
      </p:sp>
      <p:sp>
        <p:nvSpPr>
          <p:cNvPr id="8" name="Footer Placeholder 7">
            <a:extLst>
              <a:ext uri="{FF2B5EF4-FFF2-40B4-BE49-F238E27FC236}">
                <a16:creationId xmlns:a16="http://schemas.microsoft.com/office/drawing/2014/main" id="{001672E0-4C9E-D09F-59D8-2D5569E9CED3}"/>
              </a:ext>
            </a:extLst>
          </p:cNvPr>
          <p:cNvSpPr>
            <a:spLocks noGrp="1"/>
          </p:cNvSpPr>
          <p:nvPr>
            <p:ph type="ftr" sz="quarter" idx="11"/>
          </p:nvPr>
        </p:nvSpPr>
        <p:spPr/>
        <p:txBody>
          <a:bodyPr/>
          <a:lstStyle/>
          <a:p>
            <a:endParaRPr lang="en-BG"/>
          </a:p>
        </p:txBody>
      </p:sp>
      <p:sp>
        <p:nvSpPr>
          <p:cNvPr id="9" name="Slide Number Placeholder 8">
            <a:extLst>
              <a:ext uri="{FF2B5EF4-FFF2-40B4-BE49-F238E27FC236}">
                <a16:creationId xmlns:a16="http://schemas.microsoft.com/office/drawing/2014/main" id="{93537A0C-27B2-64FD-2BC2-23C08346E3A6}"/>
              </a:ext>
            </a:extLst>
          </p:cNvPr>
          <p:cNvSpPr>
            <a:spLocks noGrp="1"/>
          </p:cNvSpPr>
          <p:nvPr>
            <p:ph type="sldNum" sz="quarter" idx="12"/>
          </p:nvPr>
        </p:nvSpPr>
        <p:spPr/>
        <p:txBody>
          <a:bodyPr/>
          <a:lstStyle/>
          <a:p>
            <a:fld id="{CD4805D6-057F-1048-B770-DDF440AB6921}" type="slidenum">
              <a:rPr lang="en-BG" smtClean="0"/>
              <a:t>‹#›</a:t>
            </a:fld>
            <a:endParaRPr lang="en-BG"/>
          </a:p>
        </p:txBody>
      </p:sp>
    </p:spTree>
    <p:extLst>
      <p:ext uri="{BB962C8B-B14F-4D97-AF65-F5344CB8AC3E}">
        <p14:creationId xmlns:p14="http://schemas.microsoft.com/office/powerpoint/2010/main" val="29317789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657FB-6A45-4DA4-D1C1-2BC1C84DB0EC}"/>
              </a:ext>
            </a:extLst>
          </p:cNvPr>
          <p:cNvSpPr>
            <a:spLocks noGrp="1"/>
          </p:cNvSpPr>
          <p:nvPr>
            <p:ph type="title"/>
          </p:nvPr>
        </p:nvSpPr>
        <p:spPr/>
        <p:txBody>
          <a:bodyPr/>
          <a:lstStyle/>
          <a:p>
            <a:r>
              <a:rPr lang="en-GB"/>
              <a:t>Click to edit Master title style</a:t>
            </a:r>
            <a:endParaRPr lang="en-BG"/>
          </a:p>
        </p:txBody>
      </p:sp>
      <p:sp>
        <p:nvSpPr>
          <p:cNvPr id="3" name="Date Placeholder 2">
            <a:extLst>
              <a:ext uri="{FF2B5EF4-FFF2-40B4-BE49-F238E27FC236}">
                <a16:creationId xmlns:a16="http://schemas.microsoft.com/office/drawing/2014/main" id="{C15564FC-1535-9373-85B8-B8FE83A6C64D}"/>
              </a:ext>
            </a:extLst>
          </p:cNvPr>
          <p:cNvSpPr>
            <a:spLocks noGrp="1"/>
          </p:cNvSpPr>
          <p:nvPr>
            <p:ph type="dt" sz="half" idx="10"/>
          </p:nvPr>
        </p:nvSpPr>
        <p:spPr/>
        <p:txBody>
          <a:bodyPr/>
          <a:lstStyle/>
          <a:p>
            <a:fld id="{FD35E9CA-7B76-6546-9BAA-B55716F659FB}" type="datetime1">
              <a:rPr lang="en-US" smtClean="0"/>
              <a:t>9/19/2025</a:t>
            </a:fld>
            <a:endParaRPr lang="en-BG"/>
          </a:p>
        </p:txBody>
      </p:sp>
      <p:sp>
        <p:nvSpPr>
          <p:cNvPr id="4" name="Footer Placeholder 3">
            <a:extLst>
              <a:ext uri="{FF2B5EF4-FFF2-40B4-BE49-F238E27FC236}">
                <a16:creationId xmlns:a16="http://schemas.microsoft.com/office/drawing/2014/main" id="{B1412EA5-933C-A0D4-D61B-91353AF24881}"/>
              </a:ext>
            </a:extLst>
          </p:cNvPr>
          <p:cNvSpPr>
            <a:spLocks noGrp="1"/>
          </p:cNvSpPr>
          <p:nvPr>
            <p:ph type="ftr" sz="quarter" idx="11"/>
          </p:nvPr>
        </p:nvSpPr>
        <p:spPr/>
        <p:txBody>
          <a:bodyPr/>
          <a:lstStyle/>
          <a:p>
            <a:endParaRPr lang="en-BG"/>
          </a:p>
        </p:txBody>
      </p:sp>
      <p:sp>
        <p:nvSpPr>
          <p:cNvPr id="5" name="Slide Number Placeholder 4">
            <a:extLst>
              <a:ext uri="{FF2B5EF4-FFF2-40B4-BE49-F238E27FC236}">
                <a16:creationId xmlns:a16="http://schemas.microsoft.com/office/drawing/2014/main" id="{CECFF270-96FD-9300-BE70-2CDCC87749E8}"/>
              </a:ext>
            </a:extLst>
          </p:cNvPr>
          <p:cNvSpPr>
            <a:spLocks noGrp="1"/>
          </p:cNvSpPr>
          <p:nvPr>
            <p:ph type="sldNum" sz="quarter" idx="12"/>
          </p:nvPr>
        </p:nvSpPr>
        <p:spPr/>
        <p:txBody>
          <a:bodyPr/>
          <a:lstStyle/>
          <a:p>
            <a:fld id="{CD4805D6-057F-1048-B770-DDF440AB6921}" type="slidenum">
              <a:rPr lang="en-BG" smtClean="0"/>
              <a:t>‹#›</a:t>
            </a:fld>
            <a:endParaRPr lang="en-BG"/>
          </a:p>
        </p:txBody>
      </p:sp>
    </p:spTree>
    <p:extLst>
      <p:ext uri="{BB962C8B-B14F-4D97-AF65-F5344CB8AC3E}">
        <p14:creationId xmlns:p14="http://schemas.microsoft.com/office/powerpoint/2010/main" val="946655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61D546-A3B9-E548-E703-82CF7D6D6543}"/>
              </a:ext>
            </a:extLst>
          </p:cNvPr>
          <p:cNvSpPr>
            <a:spLocks noGrp="1"/>
          </p:cNvSpPr>
          <p:nvPr>
            <p:ph type="dt" sz="half" idx="10"/>
          </p:nvPr>
        </p:nvSpPr>
        <p:spPr/>
        <p:txBody>
          <a:bodyPr/>
          <a:lstStyle/>
          <a:p>
            <a:fld id="{194FFC91-18F5-0C4B-AEA3-9FE007E98DEA}" type="datetime1">
              <a:rPr lang="en-US" smtClean="0"/>
              <a:t>9/19/2025</a:t>
            </a:fld>
            <a:endParaRPr lang="en-BG"/>
          </a:p>
        </p:txBody>
      </p:sp>
      <p:sp>
        <p:nvSpPr>
          <p:cNvPr id="3" name="Footer Placeholder 2">
            <a:extLst>
              <a:ext uri="{FF2B5EF4-FFF2-40B4-BE49-F238E27FC236}">
                <a16:creationId xmlns:a16="http://schemas.microsoft.com/office/drawing/2014/main" id="{08BDA293-82EF-E08D-1F99-A7A5C781D9D0}"/>
              </a:ext>
            </a:extLst>
          </p:cNvPr>
          <p:cNvSpPr>
            <a:spLocks noGrp="1"/>
          </p:cNvSpPr>
          <p:nvPr>
            <p:ph type="ftr" sz="quarter" idx="11"/>
          </p:nvPr>
        </p:nvSpPr>
        <p:spPr/>
        <p:txBody>
          <a:bodyPr/>
          <a:lstStyle/>
          <a:p>
            <a:endParaRPr lang="en-BG"/>
          </a:p>
        </p:txBody>
      </p:sp>
      <p:sp>
        <p:nvSpPr>
          <p:cNvPr id="4" name="Slide Number Placeholder 3">
            <a:extLst>
              <a:ext uri="{FF2B5EF4-FFF2-40B4-BE49-F238E27FC236}">
                <a16:creationId xmlns:a16="http://schemas.microsoft.com/office/drawing/2014/main" id="{C09DEF46-CA1A-AA8B-DD9F-33452D2E3F22}"/>
              </a:ext>
            </a:extLst>
          </p:cNvPr>
          <p:cNvSpPr>
            <a:spLocks noGrp="1"/>
          </p:cNvSpPr>
          <p:nvPr>
            <p:ph type="sldNum" sz="quarter" idx="12"/>
          </p:nvPr>
        </p:nvSpPr>
        <p:spPr/>
        <p:txBody>
          <a:bodyPr/>
          <a:lstStyle/>
          <a:p>
            <a:fld id="{CD4805D6-057F-1048-B770-DDF440AB6921}" type="slidenum">
              <a:rPr lang="en-BG" smtClean="0"/>
              <a:t>‹#›</a:t>
            </a:fld>
            <a:endParaRPr lang="en-BG"/>
          </a:p>
        </p:txBody>
      </p:sp>
    </p:spTree>
    <p:extLst>
      <p:ext uri="{BB962C8B-B14F-4D97-AF65-F5344CB8AC3E}">
        <p14:creationId xmlns:p14="http://schemas.microsoft.com/office/powerpoint/2010/main" val="3322097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Pie 8">
            <a:extLst>
              <a:ext uri="{FF2B5EF4-FFF2-40B4-BE49-F238E27FC236}">
                <a16:creationId xmlns:a16="http://schemas.microsoft.com/office/drawing/2014/main" id="{AA3C13C6-3ED9-9ADF-B721-4D3D45AEA5EC}"/>
              </a:ext>
            </a:extLst>
          </p:cNvPr>
          <p:cNvSpPr/>
          <p:nvPr userDrawn="1"/>
        </p:nvSpPr>
        <p:spPr>
          <a:xfrm>
            <a:off x="-5597979" y="-5997341"/>
            <a:ext cx="11195958" cy="11994682"/>
          </a:xfrm>
          <a:prstGeom prst="pie">
            <a:avLst>
              <a:gd name="adj1" fmla="val 21594269"/>
              <a:gd name="adj2" fmla="val 5393658"/>
            </a:avLst>
          </a:prstGeom>
          <a:solidFill>
            <a:srgbClr val="163A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solidFill>
                <a:schemeClr val="tx1"/>
              </a:solidFill>
            </a:endParaRPr>
          </a:p>
        </p:txBody>
      </p:sp>
      <p:sp>
        <p:nvSpPr>
          <p:cNvPr id="2" name="Title 1">
            <a:extLst>
              <a:ext uri="{FF2B5EF4-FFF2-40B4-BE49-F238E27FC236}">
                <a16:creationId xmlns:a16="http://schemas.microsoft.com/office/drawing/2014/main" id="{2B37C33D-B752-0795-EB2A-64739E146CA2}"/>
              </a:ext>
            </a:extLst>
          </p:cNvPr>
          <p:cNvSpPr>
            <a:spLocks noGrp="1"/>
          </p:cNvSpPr>
          <p:nvPr>
            <p:ph type="title"/>
          </p:nvPr>
        </p:nvSpPr>
        <p:spPr>
          <a:xfrm>
            <a:off x="628415" y="702129"/>
            <a:ext cx="3932237" cy="1469003"/>
          </a:xfrm>
        </p:spPr>
        <p:txBody>
          <a:bodyPr anchor="t"/>
          <a:lstStyle>
            <a:lvl1pPr>
              <a:defRPr sz="3200">
                <a:solidFill>
                  <a:schemeClr val="bg1"/>
                </a:solidFill>
              </a:defRPr>
            </a:lvl1pPr>
          </a:lstStyle>
          <a:p>
            <a:r>
              <a:rPr lang="en-GB"/>
              <a:t>Click to edit Master title style</a:t>
            </a:r>
            <a:endParaRPr lang="en-BG"/>
          </a:p>
        </p:txBody>
      </p:sp>
      <p:sp>
        <p:nvSpPr>
          <p:cNvPr id="3" name="Content Placeholder 2">
            <a:extLst>
              <a:ext uri="{FF2B5EF4-FFF2-40B4-BE49-F238E27FC236}">
                <a16:creationId xmlns:a16="http://schemas.microsoft.com/office/drawing/2014/main" id="{78D1D0CE-7A9A-B3E3-91E4-A066382FCED0}"/>
              </a:ext>
            </a:extLst>
          </p:cNvPr>
          <p:cNvSpPr>
            <a:spLocks noGrp="1"/>
          </p:cNvSpPr>
          <p:nvPr>
            <p:ph idx="1"/>
          </p:nvPr>
        </p:nvSpPr>
        <p:spPr>
          <a:xfrm>
            <a:off x="6074228" y="987425"/>
            <a:ext cx="5489357" cy="4873625"/>
          </a:xfrm>
        </p:spPr>
        <p:txBody>
          <a:bodyPr/>
          <a:lstStyle>
            <a:lvl1pPr>
              <a:defRPr sz="2400"/>
            </a:lvl1pPr>
            <a:lvl2pPr>
              <a:defRPr sz="20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G"/>
          </a:p>
        </p:txBody>
      </p:sp>
      <p:sp>
        <p:nvSpPr>
          <p:cNvPr id="4" name="Text Placeholder 3">
            <a:extLst>
              <a:ext uri="{FF2B5EF4-FFF2-40B4-BE49-F238E27FC236}">
                <a16:creationId xmlns:a16="http://schemas.microsoft.com/office/drawing/2014/main" id="{6DB43B51-320C-3F5E-2DF3-8C371D021440}"/>
              </a:ext>
            </a:extLst>
          </p:cNvPr>
          <p:cNvSpPr>
            <a:spLocks noGrp="1"/>
          </p:cNvSpPr>
          <p:nvPr>
            <p:ph type="body" sz="half" idx="2"/>
          </p:nvPr>
        </p:nvSpPr>
        <p:spPr>
          <a:xfrm>
            <a:off x="628415" y="2171132"/>
            <a:ext cx="3763971" cy="2506210"/>
          </a:xfrm>
        </p:spPr>
        <p:txBody>
          <a:bodyPr/>
          <a:lstStyle>
            <a:lvl1pPr marL="0" indent="0">
              <a:buNone/>
              <a:defRPr sz="1600">
                <a:solidFill>
                  <a:srgbClr val="B4D785"/>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98299B9-42AA-00B6-3D9E-485FB48B0429}"/>
              </a:ext>
            </a:extLst>
          </p:cNvPr>
          <p:cNvSpPr>
            <a:spLocks noGrp="1"/>
          </p:cNvSpPr>
          <p:nvPr>
            <p:ph type="dt" sz="half" idx="10"/>
          </p:nvPr>
        </p:nvSpPr>
        <p:spPr/>
        <p:txBody>
          <a:bodyPr/>
          <a:lstStyle/>
          <a:p>
            <a:fld id="{DC34D1DB-08D2-FE4A-BD05-04750D1533E6}" type="datetime1">
              <a:rPr lang="en-US" smtClean="0"/>
              <a:t>9/19/2025</a:t>
            </a:fld>
            <a:endParaRPr lang="en-BG"/>
          </a:p>
        </p:txBody>
      </p:sp>
      <p:sp>
        <p:nvSpPr>
          <p:cNvPr id="6" name="Footer Placeholder 5">
            <a:extLst>
              <a:ext uri="{FF2B5EF4-FFF2-40B4-BE49-F238E27FC236}">
                <a16:creationId xmlns:a16="http://schemas.microsoft.com/office/drawing/2014/main" id="{550F01CB-86BB-9292-B7D1-AFC4F228E75A}"/>
              </a:ext>
            </a:extLst>
          </p:cNvPr>
          <p:cNvSpPr>
            <a:spLocks noGrp="1"/>
          </p:cNvSpPr>
          <p:nvPr>
            <p:ph type="ftr" sz="quarter" idx="11"/>
          </p:nvPr>
        </p:nvSpPr>
        <p:spPr/>
        <p:txBody>
          <a:bodyPr/>
          <a:lstStyle/>
          <a:p>
            <a:endParaRPr lang="en-BG"/>
          </a:p>
        </p:txBody>
      </p:sp>
      <p:sp>
        <p:nvSpPr>
          <p:cNvPr id="7" name="Slide Number Placeholder 6">
            <a:extLst>
              <a:ext uri="{FF2B5EF4-FFF2-40B4-BE49-F238E27FC236}">
                <a16:creationId xmlns:a16="http://schemas.microsoft.com/office/drawing/2014/main" id="{889B1899-554F-2026-561C-DD6003E098BC}"/>
              </a:ext>
            </a:extLst>
          </p:cNvPr>
          <p:cNvSpPr>
            <a:spLocks noGrp="1"/>
          </p:cNvSpPr>
          <p:nvPr>
            <p:ph type="sldNum" sz="quarter" idx="12"/>
          </p:nvPr>
        </p:nvSpPr>
        <p:spPr/>
        <p:txBody>
          <a:bodyPr/>
          <a:lstStyle/>
          <a:p>
            <a:fld id="{CD4805D6-057F-1048-B770-DDF440AB6921}" type="slidenum">
              <a:rPr lang="en-BG" smtClean="0"/>
              <a:t>‹#›</a:t>
            </a:fld>
            <a:endParaRPr lang="en-BG"/>
          </a:p>
        </p:txBody>
      </p:sp>
      <p:sp>
        <p:nvSpPr>
          <p:cNvPr id="10" name="Block Arc 9">
            <a:extLst>
              <a:ext uri="{FF2B5EF4-FFF2-40B4-BE49-F238E27FC236}">
                <a16:creationId xmlns:a16="http://schemas.microsoft.com/office/drawing/2014/main" id="{430B0CAF-F320-1DEA-BCCF-A2137B19454B}"/>
              </a:ext>
            </a:extLst>
          </p:cNvPr>
          <p:cNvSpPr/>
          <p:nvPr userDrawn="1"/>
        </p:nvSpPr>
        <p:spPr>
          <a:xfrm rot="19470648">
            <a:off x="10753164" y="5419163"/>
            <a:ext cx="2877671" cy="2877671"/>
          </a:xfrm>
          <a:prstGeom prst="blockArc">
            <a:avLst>
              <a:gd name="adj1" fmla="val 12903808"/>
              <a:gd name="adj2" fmla="val 18368497"/>
              <a:gd name="adj3" fmla="val 21523"/>
            </a:avLst>
          </a:prstGeom>
          <a:solidFill>
            <a:srgbClr val="4AC5D3">
              <a:alpha val="43443"/>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solidFill>
                <a:schemeClr val="tx1"/>
              </a:solidFill>
            </a:endParaRPr>
          </a:p>
        </p:txBody>
      </p:sp>
    </p:spTree>
    <p:extLst>
      <p:ext uri="{BB962C8B-B14F-4D97-AF65-F5344CB8AC3E}">
        <p14:creationId xmlns:p14="http://schemas.microsoft.com/office/powerpoint/2010/main" val="20884534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0" name="Pie 9">
            <a:extLst>
              <a:ext uri="{FF2B5EF4-FFF2-40B4-BE49-F238E27FC236}">
                <a16:creationId xmlns:a16="http://schemas.microsoft.com/office/drawing/2014/main" id="{D9B25235-D760-9CED-92D8-37293687569E}"/>
              </a:ext>
            </a:extLst>
          </p:cNvPr>
          <p:cNvSpPr/>
          <p:nvPr userDrawn="1"/>
        </p:nvSpPr>
        <p:spPr>
          <a:xfrm>
            <a:off x="-2529568" y="-2532035"/>
            <a:ext cx="5053693" cy="5053693"/>
          </a:xfrm>
          <a:prstGeom prst="pie">
            <a:avLst>
              <a:gd name="adj1" fmla="val 0"/>
              <a:gd name="adj2" fmla="val 5393658"/>
            </a:avLst>
          </a:prstGeom>
          <a:solidFill>
            <a:srgbClr val="B4D785">
              <a:alpha val="6409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solidFill>
                <a:schemeClr val="tx1"/>
              </a:solidFill>
            </a:endParaRPr>
          </a:p>
        </p:txBody>
      </p:sp>
      <p:sp>
        <p:nvSpPr>
          <p:cNvPr id="2" name="Title 1">
            <a:extLst>
              <a:ext uri="{FF2B5EF4-FFF2-40B4-BE49-F238E27FC236}">
                <a16:creationId xmlns:a16="http://schemas.microsoft.com/office/drawing/2014/main" id="{084868AD-59A2-23A7-78B1-E3FA14780788}"/>
              </a:ext>
            </a:extLst>
          </p:cNvPr>
          <p:cNvSpPr>
            <a:spLocks noGrp="1"/>
          </p:cNvSpPr>
          <p:nvPr>
            <p:ph type="title"/>
          </p:nvPr>
        </p:nvSpPr>
        <p:spPr>
          <a:xfrm>
            <a:off x="571265" y="844577"/>
            <a:ext cx="4711926" cy="1600200"/>
          </a:xfrm>
        </p:spPr>
        <p:txBody>
          <a:bodyPr anchor="t"/>
          <a:lstStyle>
            <a:lvl1pPr>
              <a:defRPr sz="3200"/>
            </a:lvl1pPr>
          </a:lstStyle>
          <a:p>
            <a:r>
              <a:rPr lang="en-GB"/>
              <a:t>Click to edit Master title style</a:t>
            </a:r>
            <a:endParaRPr lang="en-BG"/>
          </a:p>
        </p:txBody>
      </p:sp>
      <p:sp>
        <p:nvSpPr>
          <p:cNvPr id="3" name="Picture Placeholder 2">
            <a:extLst>
              <a:ext uri="{FF2B5EF4-FFF2-40B4-BE49-F238E27FC236}">
                <a16:creationId xmlns:a16="http://schemas.microsoft.com/office/drawing/2014/main" id="{D72A0FB4-2B18-C581-7AB9-3985AE69B1EB}"/>
              </a:ext>
            </a:extLst>
          </p:cNvPr>
          <p:cNvSpPr>
            <a:spLocks noGrp="1"/>
          </p:cNvSpPr>
          <p:nvPr>
            <p:ph type="pic" idx="1"/>
          </p:nvPr>
        </p:nvSpPr>
        <p:spPr>
          <a:xfrm>
            <a:off x="6096000" y="0"/>
            <a:ext cx="609600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BG"/>
          </a:p>
        </p:txBody>
      </p:sp>
      <p:sp>
        <p:nvSpPr>
          <p:cNvPr id="4" name="Text Placeholder 3">
            <a:extLst>
              <a:ext uri="{FF2B5EF4-FFF2-40B4-BE49-F238E27FC236}">
                <a16:creationId xmlns:a16="http://schemas.microsoft.com/office/drawing/2014/main" id="{BA2DE7A1-3770-90F5-BBB2-A7B14D7FB7D8}"/>
              </a:ext>
            </a:extLst>
          </p:cNvPr>
          <p:cNvSpPr>
            <a:spLocks noGrp="1"/>
          </p:cNvSpPr>
          <p:nvPr>
            <p:ph type="body" sz="half" idx="2"/>
          </p:nvPr>
        </p:nvSpPr>
        <p:spPr>
          <a:xfrm>
            <a:off x="571265" y="2693129"/>
            <a:ext cx="4724172" cy="330304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F6FE211-DADE-7C35-A995-A22F53E0C7D3}"/>
              </a:ext>
            </a:extLst>
          </p:cNvPr>
          <p:cNvSpPr>
            <a:spLocks noGrp="1"/>
          </p:cNvSpPr>
          <p:nvPr>
            <p:ph type="dt" sz="half" idx="10"/>
          </p:nvPr>
        </p:nvSpPr>
        <p:spPr/>
        <p:txBody>
          <a:bodyPr/>
          <a:lstStyle/>
          <a:p>
            <a:fld id="{10467C01-8014-6B46-8584-E97DE614B111}" type="datetime1">
              <a:rPr lang="en-US" smtClean="0"/>
              <a:t>9/19/2025</a:t>
            </a:fld>
            <a:endParaRPr lang="en-BG"/>
          </a:p>
        </p:txBody>
      </p:sp>
      <p:sp>
        <p:nvSpPr>
          <p:cNvPr id="6" name="Footer Placeholder 5">
            <a:extLst>
              <a:ext uri="{FF2B5EF4-FFF2-40B4-BE49-F238E27FC236}">
                <a16:creationId xmlns:a16="http://schemas.microsoft.com/office/drawing/2014/main" id="{292E683B-A972-550E-3AEF-F78CB51912C0}"/>
              </a:ext>
            </a:extLst>
          </p:cNvPr>
          <p:cNvSpPr>
            <a:spLocks noGrp="1"/>
          </p:cNvSpPr>
          <p:nvPr>
            <p:ph type="ftr" sz="quarter" idx="11"/>
          </p:nvPr>
        </p:nvSpPr>
        <p:spPr/>
        <p:txBody>
          <a:bodyPr/>
          <a:lstStyle/>
          <a:p>
            <a:endParaRPr lang="en-BG"/>
          </a:p>
        </p:txBody>
      </p:sp>
      <p:sp>
        <p:nvSpPr>
          <p:cNvPr id="7" name="Slide Number Placeholder 6">
            <a:extLst>
              <a:ext uri="{FF2B5EF4-FFF2-40B4-BE49-F238E27FC236}">
                <a16:creationId xmlns:a16="http://schemas.microsoft.com/office/drawing/2014/main" id="{63A6689B-1A1E-F12D-62BB-D5E2C4689768}"/>
              </a:ext>
            </a:extLst>
          </p:cNvPr>
          <p:cNvSpPr>
            <a:spLocks noGrp="1"/>
          </p:cNvSpPr>
          <p:nvPr>
            <p:ph type="sldNum" sz="quarter" idx="12"/>
          </p:nvPr>
        </p:nvSpPr>
        <p:spPr/>
        <p:txBody>
          <a:bodyPr/>
          <a:lstStyle/>
          <a:p>
            <a:fld id="{CD4805D6-057F-1048-B770-DDF440AB6921}" type="slidenum">
              <a:rPr lang="en-BG" smtClean="0"/>
              <a:t>‹#›</a:t>
            </a:fld>
            <a:endParaRPr lang="en-BG"/>
          </a:p>
        </p:txBody>
      </p:sp>
      <p:sp>
        <p:nvSpPr>
          <p:cNvPr id="9" name="Block Arc 8">
            <a:extLst>
              <a:ext uri="{FF2B5EF4-FFF2-40B4-BE49-F238E27FC236}">
                <a16:creationId xmlns:a16="http://schemas.microsoft.com/office/drawing/2014/main" id="{44BD266A-FD16-2F57-E8D7-F9BD51B7AF80}"/>
              </a:ext>
            </a:extLst>
          </p:cNvPr>
          <p:cNvSpPr/>
          <p:nvPr userDrawn="1"/>
        </p:nvSpPr>
        <p:spPr>
          <a:xfrm rot="19470648">
            <a:off x="10753164" y="5419163"/>
            <a:ext cx="2877671" cy="2877671"/>
          </a:xfrm>
          <a:prstGeom prst="blockArc">
            <a:avLst>
              <a:gd name="adj1" fmla="val 12903808"/>
              <a:gd name="adj2" fmla="val 18368497"/>
              <a:gd name="adj3" fmla="val 21523"/>
            </a:avLst>
          </a:prstGeom>
          <a:solidFill>
            <a:srgbClr val="4AC5D3">
              <a:alpha val="4997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solidFill>
                <a:schemeClr val="tx1"/>
              </a:solidFill>
            </a:endParaRPr>
          </a:p>
        </p:txBody>
      </p:sp>
    </p:spTree>
    <p:extLst>
      <p:ext uri="{BB962C8B-B14F-4D97-AF65-F5344CB8AC3E}">
        <p14:creationId xmlns:p14="http://schemas.microsoft.com/office/powerpoint/2010/main" val="10821147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947EB0C-1F23-7F20-0873-95DECE014D49}"/>
              </a:ext>
            </a:extLst>
          </p:cNvPr>
          <p:cNvSpPr>
            <a:spLocks noGrp="1"/>
          </p:cNvSpPr>
          <p:nvPr>
            <p:ph type="title"/>
          </p:nvPr>
        </p:nvSpPr>
        <p:spPr>
          <a:xfrm>
            <a:off x="254511" y="1"/>
            <a:ext cx="10515600" cy="1062266"/>
          </a:xfrm>
          <a:prstGeom prst="rect">
            <a:avLst/>
          </a:prstGeom>
        </p:spPr>
        <p:txBody>
          <a:bodyPr vert="horz" lIns="91440" tIns="45720" rIns="91440" bIns="45720" rtlCol="0" anchor="ctr">
            <a:normAutofit/>
          </a:bodyPr>
          <a:lstStyle/>
          <a:p>
            <a:r>
              <a:rPr lang="en-GB"/>
              <a:t>Click to edit Master title style</a:t>
            </a:r>
            <a:endParaRPr lang="en-BG"/>
          </a:p>
        </p:txBody>
      </p:sp>
      <p:sp>
        <p:nvSpPr>
          <p:cNvPr id="3" name="Text Placeholder 2">
            <a:extLst>
              <a:ext uri="{FF2B5EF4-FFF2-40B4-BE49-F238E27FC236}">
                <a16:creationId xmlns:a16="http://schemas.microsoft.com/office/drawing/2014/main" id="{EEA4E3B3-B252-63EB-C217-A0007AA627A0}"/>
              </a:ext>
            </a:extLst>
          </p:cNvPr>
          <p:cNvSpPr>
            <a:spLocks noGrp="1"/>
          </p:cNvSpPr>
          <p:nvPr>
            <p:ph type="body" idx="1"/>
          </p:nvPr>
        </p:nvSpPr>
        <p:spPr>
          <a:xfrm>
            <a:off x="254510" y="1480700"/>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BG"/>
          </a:p>
        </p:txBody>
      </p:sp>
      <p:sp>
        <p:nvSpPr>
          <p:cNvPr id="4" name="Date Placeholder 3">
            <a:extLst>
              <a:ext uri="{FF2B5EF4-FFF2-40B4-BE49-F238E27FC236}">
                <a16:creationId xmlns:a16="http://schemas.microsoft.com/office/drawing/2014/main" id="{ED1C2F7A-5B13-F200-EED5-8F7D4E21EAC5}"/>
              </a:ext>
            </a:extLst>
          </p:cNvPr>
          <p:cNvSpPr>
            <a:spLocks noGrp="1"/>
          </p:cNvSpPr>
          <p:nvPr>
            <p:ph type="dt" sz="half" idx="2"/>
          </p:nvPr>
        </p:nvSpPr>
        <p:spPr>
          <a:xfrm>
            <a:off x="9194289" y="6348446"/>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6CA5BA-C51C-1940-A571-6C6D80379CB5}" type="datetime1">
              <a:rPr lang="en-US" smtClean="0"/>
              <a:t>9/19/2025</a:t>
            </a:fld>
            <a:endParaRPr lang="en-BG"/>
          </a:p>
        </p:txBody>
      </p:sp>
      <p:sp>
        <p:nvSpPr>
          <p:cNvPr id="5" name="Footer Placeholder 4">
            <a:extLst>
              <a:ext uri="{FF2B5EF4-FFF2-40B4-BE49-F238E27FC236}">
                <a16:creationId xmlns:a16="http://schemas.microsoft.com/office/drawing/2014/main" id="{8865CECB-2A72-E4A1-1DE7-AAD920E9E7B0}"/>
              </a:ext>
            </a:extLst>
          </p:cNvPr>
          <p:cNvSpPr>
            <a:spLocks noGrp="1"/>
          </p:cNvSpPr>
          <p:nvPr>
            <p:ph type="ftr" sz="quarter" idx="3"/>
          </p:nvPr>
        </p:nvSpPr>
        <p:spPr>
          <a:xfrm>
            <a:off x="4038600" y="6342497"/>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BG"/>
          </a:p>
        </p:txBody>
      </p:sp>
      <p:sp>
        <p:nvSpPr>
          <p:cNvPr id="6" name="Slide Number Placeholder 5">
            <a:extLst>
              <a:ext uri="{FF2B5EF4-FFF2-40B4-BE49-F238E27FC236}">
                <a16:creationId xmlns:a16="http://schemas.microsoft.com/office/drawing/2014/main" id="{D9EE71D7-B291-3D70-74FF-854D47A07253}"/>
              </a:ext>
            </a:extLst>
          </p:cNvPr>
          <p:cNvSpPr>
            <a:spLocks noGrp="1"/>
          </p:cNvSpPr>
          <p:nvPr>
            <p:ph type="sldNum" sz="quarter" idx="4"/>
          </p:nvPr>
        </p:nvSpPr>
        <p:spPr>
          <a:xfrm>
            <a:off x="11631310" y="68880"/>
            <a:ext cx="464041" cy="365125"/>
          </a:xfrm>
          <a:prstGeom prst="rect">
            <a:avLst/>
          </a:prstGeom>
        </p:spPr>
        <p:txBody>
          <a:bodyPr vert="horz" lIns="91440" tIns="45720" rIns="91440" bIns="45720" rtlCol="0" anchor="ctr"/>
          <a:lstStyle>
            <a:lvl1pPr algn="ctr">
              <a:defRPr sz="1100">
                <a:solidFill>
                  <a:srgbClr val="163A3C"/>
                </a:solidFill>
                <a:latin typeface="Century Gothic" panose="020B0502020202020204" pitchFamily="34" charset="0"/>
              </a:defRPr>
            </a:lvl1pPr>
          </a:lstStyle>
          <a:p>
            <a:fld id="{CD4805D6-057F-1048-B770-DDF440AB6921}" type="slidenum">
              <a:rPr lang="en-BG" smtClean="0"/>
              <a:pPr/>
              <a:t>‹#›</a:t>
            </a:fld>
            <a:endParaRPr lang="en-BG"/>
          </a:p>
        </p:txBody>
      </p:sp>
      <p:pic>
        <p:nvPicPr>
          <p:cNvPr id="7" name="Picture 6">
            <a:extLst>
              <a:ext uri="{FF2B5EF4-FFF2-40B4-BE49-F238E27FC236}">
                <a16:creationId xmlns:a16="http://schemas.microsoft.com/office/drawing/2014/main" id="{0032BBBC-4B72-D10E-5172-1C3859134097}"/>
              </a:ext>
            </a:extLst>
          </p:cNvPr>
          <p:cNvPicPr>
            <a:picLocks noChangeAspect="1"/>
          </p:cNvPicPr>
          <p:nvPr userDrawn="1"/>
        </p:nvPicPr>
        <p:blipFill rotWithShape="1">
          <a:blip r:embed="rId13"/>
          <a:srcRect t="1" r="80576" b="-26694"/>
          <a:stretch/>
        </p:blipFill>
        <p:spPr>
          <a:xfrm>
            <a:off x="97969" y="6105126"/>
            <a:ext cx="582424" cy="937839"/>
          </a:xfrm>
          <a:prstGeom prst="rect">
            <a:avLst/>
          </a:prstGeom>
        </p:spPr>
      </p:pic>
      <p:sp>
        <p:nvSpPr>
          <p:cNvPr id="8" name="Block Arc 7">
            <a:extLst>
              <a:ext uri="{FF2B5EF4-FFF2-40B4-BE49-F238E27FC236}">
                <a16:creationId xmlns:a16="http://schemas.microsoft.com/office/drawing/2014/main" id="{40F58A6C-5023-56E5-0F6E-9A5DD7945AB4}"/>
              </a:ext>
            </a:extLst>
          </p:cNvPr>
          <p:cNvSpPr/>
          <p:nvPr userDrawn="1"/>
        </p:nvSpPr>
        <p:spPr>
          <a:xfrm rot="13455872">
            <a:off x="11690283" y="85811"/>
            <a:ext cx="335585" cy="335585"/>
          </a:xfrm>
          <a:prstGeom prst="blockArc">
            <a:avLst>
              <a:gd name="adj1" fmla="val 9379660"/>
              <a:gd name="adj2" fmla="val 18196528"/>
              <a:gd name="adj3" fmla="val 14108"/>
            </a:avLst>
          </a:prstGeom>
          <a:solidFill>
            <a:srgbClr val="163A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solidFill>
                <a:schemeClr val="tx1"/>
              </a:solidFill>
            </a:endParaRPr>
          </a:p>
        </p:txBody>
      </p:sp>
      <p:pic>
        <p:nvPicPr>
          <p:cNvPr id="11" name="Picture 10">
            <a:extLst>
              <a:ext uri="{FF2B5EF4-FFF2-40B4-BE49-F238E27FC236}">
                <a16:creationId xmlns:a16="http://schemas.microsoft.com/office/drawing/2014/main" id="{62CF1302-2471-E6C0-EC39-6065EF4B1538}"/>
              </a:ext>
            </a:extLst>
          </p:cNvPr>
          <p:cNvPicPr>
            <a:picLocks noChangeAspect="1"/>
          </p:cNvPicPr>
          <p:nvPr userDrawn="1"/>
        </p:nvPicPr>
        <p:blipFill rotWithShape="1">
          <a:blip r:embed="rId14">
            <a:alphaModFix amt="67000"/>
          </a:blip>
          <a:srcRect l="5491" t="34976"/>
          <a:stretch/>
        </p:blipFill>
        <p:spPr>
          <a:xfrm rot="5400000">
            <a:off x="12363130" y="-298812"/>
            <a:ext cx="840525" cy="325295"/>
          </a:xfrm>
          <a:prstGeom prst="rect">
            <a:avLst/>
          </a:prstGeom>
        </p:spPr>
      </p:pic>
      <p:sp>
        <p:nvSpPr>
          <p:cNvPr id="12" name="Block Arc 11">
            <a:extLst>
              <a:ext uri="{FF2B5EF4-FFF2-40B4-BE49-F238E27FC236}">
                <a16:creationId xmlns:a16="http://schemas.microsoft.com/office/drawing/2014/main" id="{71DC6B7A-9E44-6BE7-0AD7-A948278FD403}"/>
              </a:ext>
            </a:extLst>
          </p:cNvPr>
          <p:cNvSpPr/>
          <p:nvPr userDrawn="1"/>
        </p:nvSpPr>
        <p:spPr>
          <a:xfrm rot="19470648">
            <a:off x="10753164" y="5419163"/>
            <a:ext cx="2877671" cy="2877671"/>
          </a:xfrm>
          <a:prstGeom prst="blockArc">
            <a:avLst>
              <a:gd name="adj1" fmla="val 12903808"/>
              <a:gd name="adj2" fmla="val 18368497"/>
              <a:gd name="adj3" fmla="val 21523"/>
            </a:avLst>
          </a:prstGeom>
          <a:solidFill>
            <a:srgbClr val="4AC5D3">
              <a:alpha val="1089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solidFill>
                <a:schemeClr val="tx1"/>
              </a:solidFill>
            </a:endParaRPr>
          </a:p>
        </p:txBody>
      </p:sp>
    </p:spTree>
    <p:extLst>
      <p:ext uri="{BB962C8B-B14F-4D97-AF65-F5344CB8AC3E}">
        <p14:creationId xmlns:p14="http://schemas.microsoft.com/office/powerpoint/2010/main" val="806649811"/>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3600" kern="1200">
          <a:solidFill>
            <a:srgbClr val="163A3C"/>
          </a:solidFill>
          <a:latin typeface="Poppins" pitchFamily="2" charset="77"/>
          <a:ea typeface="+mj-ea"/>
          <a:cs typeface="Poppins" pitchFamily="2" charset="77"/>
        </a:defRPr>
      </a:lvl1pPr>
    </p:titleStyle>
    <p:bodyStyle>
      <a:lvl1pPr marL="228600" indent="-228600" algn="l" defTabSz="914400" rtl="0" eaLnBrk="1" latinLnBrk="0" hangingPunct="1">
        <a:lnSpc>
          <a:spcPct val="90000"/>
        </a:lnSpc>
        <a:spcBef>
          <a:spcPts val="1000"/>
        </a:spcBef>
        <a:buClr>
          <a:srgbClr val="4AC5D3"/>
        </a:buClr>
        <a:buFont typeface="Arial" panose="020B0604020202020204" pitchFamily="34" charset="0"/>
        <a:buChar char="•"/>
        <a:defRPr sz="2000" kern="1200">
          <a:solidFill>
            <a:schemeClr val="tx1"/>
          </a:solidFill>
          <a:latin typeface="Century Gothic" panose="020B0502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Century Gothic" panose="020B0502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Century Gothic" panose="020B0502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Century Gothic" panose="020B0502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113.svg"/><Relationship Id="rId2" Type="http://schemas.openxmlformats.org/officeDocument/2006/relationships/image" Target="../media/image112.png"/><Relationship Id="rId1" Type="http://schemas.openxmlformats.org/officeDocument/2006/relationships/slideLayout" Target="../slideLayouts/slideLayout3.xml"/><Relationship Id="rId5" Type="http://schemas.openxmlformats.org/officeDocument/2006/relationships/image" Target="../media/image115.svg"/><Relationship Id="rId4" Type="http://schemas.openxmlformats.org/officeDocument/2006/relationships/image" Target="../media/image114.png"/></Relationships>
</file>

<file path=ppt/slides/_rels/slide101.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png"/><Relationship Id="rId1" Type="http://schemas.openxmlformats.org/officeDocument/2006/relationships/slideLayout" Target="../slideLayouts/slideLayout9.xml"/><Relationship Id="rId4" Type="http://schemas.openxmlformats.org/officeDocument/2006/relationships/image" Target="../media/image119.jpeg"/></Relationships>
</file>

<file path=ppt/slides/_rels/slide103.xml.rels><?xml version="1.0" encoding="UTF-8" standalone="yes"?>
<Relationships xmlns="http://schemas.openxmlformats.org/package/2006/relationships"><Relationship Id="rId8" Type="http://schemas.openxmlformats.org/officeDocument/2006/relationships/image" Target="../media/image125.png"/><Relationship Id="rId3" Type="http://schemas.openxmlformats.org/officeDocument/2006/relationships/image" Target="../media/image120.jpg"/><Relationship Id="rId7" Type="http://schemas.openxmlformats.org/officeDocument/2006/relationships/image" Target="../media/image124.svg"/><Relationship Id="rId2" Type="http://schemas.openxmlformats.org/officeDocument/2006/relationships/notesSlide" Target="../notesSlides/notesSlide18.xml"/><Relationship Id="rId1" Type="http://schemas.openxmlformats.org/officeDocument/2006/relationships/slideLayout" Target="../slideLayouts/slideLayout9.xml"/><Relationship Id="rId6" Type="http://schemas.openxmlformats.org/officeDocument/2006/relationships/image" Target="../media/image123.png"/><Relationship Id="rId5" Type="http://schemas.openxmlformats.org/officeDocument/2006/relationships/image" Target="../media/image122.svg"/><Relationship Id="rId4" Type="http://schemas.openxmlformats.org/officeDocument/2006/relationships/image" Target="../media/image121.png"/></Relationships>
</file>

<file path=ppt/slides/_rels/slide104.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5.xml"/></Relationships>
</file>

<file path=ppt/slides/_rels/slide105.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27.png"/><Relationship Id="rId1" Type="http://schemas.openxmlformats.org/officeDocument/2006/relationships/slideLayout" Target="../slideLayouts/slideLayout9.xml"/><Relationship Id="rId4" Type="http://schemas.openxmlformats.org/officeDocument/2006/relationships/image" Target="../media/image129.png"/></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9.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9.xml"/><Relationship Id="rId4" Type="http://schemas.openxmlformats.org/officeDocument/2006/relationships/image" Target="../media/image25.svg"/></Relationships>
</file>

<file path=ppt/slides/_rels/slide1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112.xml.rels><?xml version="1.0" encoding="UTF-8" standalone="yes"?>
<Relationships xmlns="http://schemas.openxmlformats.org/package/2006/relationships"><Relationship Id="rId3" Type="http://schemas.openxmlformats.org/officeDocument/2006/relationships/image" Target="../media/image132.png"/><Relationship Id="rId7" Type="http://schemas.openxmlformats.org/officeDocument/2006/relationships/image" Target="../media/image136.png"/><Relationship Id="rId2" Type="http://schemas.openxmlformats.org/officeDocument/2006/relationships/image" Target="../media/image131.png"/><Relationship Id="rId1" Type="http://schemas.openxmlformats.org/officeDocument/2006/relationships/slideLayout" Target="../slideLayouts/slideLayout3.xml"/><Relationship Id="rId6" Type="http://schemas.openxmlformats.org/officeDocument/2006/relationships/image" Target="../media/image135.png"/><Relationship Id="rId5" Type="http://schemas.openxmlformats.org/officeDocument/2006/relationships/image" Target="../media/image134.png"/><Relationship Id="rId4" Type="http://schemas.openxmlformats.org/officeDocument/2006/relationships/image" Target="../media/image133.png"/></Relationships>
</file>

<file path=ppt/slides/_rels/slide113.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37.png"/><Relationship Id="rId1" Type="http://schemas.openxmlformats.org/officeDocument/2006/relationships/slideLayout" Target="../slideLayouts/slideLayout9.xml"/></Relationships>
</file>

<file path=ppt/slides/_rels/slide114.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9.xml"/></Relationships>
</file>

<file path=ppt/slides/_rels/slide115.xml.rels><?xml version="1.0" encoding="UTF-8" standalone="yes"?>
<Relationships xmlns="http://schemas.openxmlformats.org/package/2006/relationships"><Relationship Id="rId3" Type="http://schemas.openxmlformats.org/officeDocument/2006/relationships/image" Target="../media/image141.jpeg"/><Relationship Id="rId2" Type="http://schemas.openxmlformats.org/officeDocument/2006/relationships/image" Target="../media/image140.png"/><Relationship Id="rId1" Type="http://schemas.openxmlformats.org/officeDocument/2006/relationships/slideLayout" Target="../slideLayouts/slideLayout9.xml"/><Relationship Id="rId4" Type="http://schemas.openxmlformats.org/officeDocument/2006/relationships/image" Target="../media/image142.jpeg"/></Relationships>
</file>

<file path=ppt/slides/_rels/slide116.xml.rels><?xml version="1.0" encoding="UTF-8" standalone="yes"?>
<Relationships xmlns="http://schemas.openxmlformats.org/package/2006/relationships"><Relationship Id="rId2" Type="http://schemas.openxmlformats.org/officeDocument/2006/relationships/image" Target="../media/image143.jpeg"/><Relationship Id="rId1" Type="http://schemas.openxmlformats.org/officeDocument/2006/relationships/slideLayout" Target="../slideLayouts/slideLayout9.xml"/></Relationships>
</file>

<file path=ppt/slides/_rels/slide117.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118.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image" Target="../media/image133.png"/><Relationship Id="rId1" Type="http://schemas.openxmlformats.org/officeDocument/2006/relationships/slideLayout" Target="../slideLayouts/slideLayout9.xml"/><Relationship Id="rId5" Type="http://schemas.openxmlformats.org/officeDocument/2006/relationships/image" Target="../media/image135.png"/><Relationship Id="rId4" Type="http://schemas.openxmlformats.org/officeDocument/2006/relationships/image" Target="../media/image145.png"/></Relationships>
</file>

<file path=ppt/slides/_rels/slide119.xml.rels><?xml version="1.0" encoding="UTF-8" standalone="yes"?>
<Relationships xmlns="http://schemas.openxmlformats.org/package/2006/relationships"><Relationship Id="rId2" Type="http://schemas.openxmlformats.org/officeDocument/2006/relationships/image" Target="../media/image146.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0.xml.rels><?xml version="1.0" encoding="UTF-8" standalone="yes"?>
<Relationships xmlns="http://schemas.openxmlformats.org/package/2006/relationships"><Relationship Id="rId2" Type="http://schemas.openxmlformats.org/officeDocument/2006/relationships/image" Target="../media/image147.jpeg"/><Relationship Id="rId1" Type="http://schemas.openxmlformats.org/officeDocument/2006/relationships/slideLayout" Target="../slideLayouts/slideLayout9.xml"/></Relationships>
</file>

<file path=ppt/slides/_rels/slide121.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image" Target="../media/image148.png"/><Relationship Id="rId1" Type="http://schemas.openxmlformats.org/officeDocument/2006/relationships/slideLayout" Target="../slideLayouts/slideLayout3.xml"/><Relationship Id="rId6" Type="http://schemas.openxmlformats.org/officeDocument/2006/relationships/image" Target="../media/image135.png"/><Relationship Id="rId5" Type="http://schemas.openxmlformats.org/officeDocument/2006/relationships/image" Target="../media/image134.png"/><Relationship Id="rId4" Type="http://schemas.openxmlformats.org/officeDocument/2006/relationships/image" Target="../media/image133.png"/></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123.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xml"/></Relationships>
</file>

<file path=ppt/slides/_rels/slide124.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image" Target="../media/image149.png"/><Relationship Id="rId1" Type="http://schemas.openxmlformats.org/officeDocument/2006/relationships/slideLayout" Target="../slideLayouts/slideLayout3.xml"/><Relationship Id="rId4" Type="http://schemas.openxmlformats.org/officeDocument/2006/relationships/image" Target="../media/image151.png"/></Relationships>
</file>

<file path=ppt/slides/_rels/slide125.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3.xml"/></Relationships>
</file>

<file path=ppt/slides/_rels/slide126.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image" Target="../media/image153.png"/><Relationship Id="rId1" Type="http://schemas.openxmlformats.org/officeDocument/2006/relationships/slideLayout" Target="../slideLayouts/slideLayout5.xml"/></Relationships>
</file>

<file path=ppt/slides/_rels/slide127.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154.emf"/><Relationship Id="rId1" Type="http://schemas.openxmlformats.org/officeDocument/2006/relationships/slideLayout" Target="../slideLayouts/slideLayout5.xml"/></Relationships>
</file>

<file path=ppt/slides/_rels/slide128.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image" Target="../media/image151.png"/><Relationship Id="rId1" Type="http://schemas.openxmlformats.org/officeDocument/2006/relationships/slideLayout" Target="../slideLayouts/slideLayout3.xml"/><Relationship Id="rId5" Type="http://schemas.openxmlformats.org/officeDocument/2006/relationships/hyperlink" Target="https://mbmg.pensoft.net/article/130834/" TargetMode="External"/><Relationship Id="rId4" Type="http://schemas.openxmlformats.org/officeDocument/2006/relationships/image" Target="../media/image150.png"/></Relationships>
</file>

<file path=ppt/slides/_rels/slide129.xml.rels><?xml version="1.0" encoding="UTF-8" standalone="yes"?>
<Relationships xmlns="http://schemas.openxmlformats.org/package/2006/relationships"><Relationship Id="rId3" Type="http://schemas.openxmlformats.org/officeDocument/2006/relationships/image" Target="../media/image158.png"/><Relationship Id="rId2" Type="http://schemas.openxmlformats.org/officeDocument/2006/relationships/image" Target="../media/image157.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0.xml.rels><?xml version="1.0" encoding="UTF-8" standalone="yes"?>
<Relationships xmlns="http://schemas.openxmlformats.org/package/2006/relationships"><Relationship Id="rId8" Type="http://schemas.openxmlformats.org/officeDocument/2006/relationships/image" Target="../media/image163.png"/><Relationship Id="rId3" Type="http://schemas.microsoft.com/office/2007/relationships/hdphoto" Target="../media/hdphoto1.wdp"/><Relationship Id="rId7" Type="http://schemas.openxmlformats.org/officeDocument/2006/relationships/image" Target="../media/image162.png"/><Relationship Id="rId2" Type="http://schemas.openxmlformats.org/officeDocument/2006/relationships/image" Target="../media/image159.png"/><Relationship Id="rId1" Type="http://schemas.openxmlformats.org/officeDocument/2006/relationships/slideLayout" Target="../slideLayouts/slideLayout6.xml"/><Relationship Id="rId6" Type="http://schemas.openxmlformats.org/officeDocument/2006/relationships/image" Target="../media/image161.png"/><Relationship Id="rId5" Type="http://schemas.microsoft.com/office/2007/relationships/hdphoto" Target="../media/hdphoto2.wdp"/><Relationship Id="rId4" Type="http://schemas.openxmlformats.org/officeDocument/2006/relationships/image" Target="../media/image160.png"/></Relationships>
</file>

<file path=ppt/slides/_rels/slide131.xml.rels><?xml version="1.0" encoding="UTF-8" standalone="yes"?>
<Relationships xmlns="http://schemas.openxmlformats.org/package/2006/relationships"><Relationship Id="rId3" Type="http://schemas.openxmlformats.org/officeDocument/2006/relationships/image" Target="../media/image164.pn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165.png"/></Relationships>
</file>

<file path=ppt/slides/_rels/slide132.xml.rels><?xml version="1.0" encoding="UTF-8" standalone="yes"?>
<Relationships xmlns="http://schemas.openxmlformats.org/package/2006/relationships"><Relationship Id="rId3" Type="http://schemas.openxmlformats.org/officeDocument/2006/relationships/image" Target="../media/image167.png"/><Relationship Id="rId2" Type="http://schemas.openxmlformats.org/officeDocument/2006/relationships/image" Target="../media/image166.png"/><Relationship Id="rId1" Type="http://schemas.openxmlformats.org/officeDocument/2006/relationships/slideLayout" Target="../slideLayouts/slideLayout3.xml"/><Relationship Id="rId5" Type="http://schemas.openxmlformats.org/officeDocument/2006/relationships/image" Target="../media/image169.png"/><Relationship Id="rId4" Type="http://schemas.openxmlformats.org/officeDocument/2006/relationships/image" Target="../media/image168.png"/></Relationships>
</file>

<file path=ppt/slides/_rels/slide133.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image" Target="../media/image163.png"/><Relationship Id="rId1" Type="http://schemas.openxmlformats.org/officeDocument/2006/relationships/slideLayout" Target="../slideLayouts/slideLayout6.xml"/><Relationship Id="rId4" Type="http://schemas.openxmlformats.org/officeDocument/2006/relationships/image" Target="../media/image171.png"/></Relationships>
</file>

<file path=ppt/slides/_rels/slide134.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image" Target="../media/image172.png"/><Relationship Id="rId1" Type="http://schemas.openxmlformats.org/officeDocument/2006/relationships/slideLayout" Target="../slideLayouts/slideLayout3.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8.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image" Target="../media/image174.png"/><Relationship Id="rId1" Type="http://schemas.openxmlformats.org/officeDocument/2006/relationships/slideLayout" Target="../slideLayouts/slideLayout3.xml"/><Relationship Id="rId4" Type="http://schemas.openxmlformats.org/officeDocument/2006/relationships/image" Target="../media/image176.png"/></Relationships>
</file>

<file path=ppt/slides/_rels/slide139.xml.rels><?xml version="1.0" encoding="UTF-8" standalone="yes"?>
<Relationships xmlns="http://schemas.openxmlformats.org/package/2006/relationships"><Relationship Id="rId2" Type="http://schemas.openxmlformats.org/officeDocument/2006/relationships/image" Target="../media/image151.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0.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image" Target="../media/image151.png"/><Relationship Id="rId1" Type="http://schemas.openxmlformats.org/officeDocument/2006/relationships/slideLayout" Target="../slideLayouts/slideLayout3.xml"/><Relationship Id="rId4" Type="http://schemas.openxmlformats.org/officeDocument/2006/relationships/image" Target="../media/image150.png"/></Relationships>
</file>

<file path=ppt/slides/_rels/slide141.xml.rels><?xml version="1.0" encoding="UTF-8" standalone="yes"?>
<Relationships xmlns="http://schemas.openxmlformats.org/package/2006/relationships"><Relationship Id="rId3" Type="http://schemas.openxmlformats.org/officeDocument/2006/relationships/image" Target="../media/image177.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179.png"/><Relationship Id="rId5" Type="http://schemas.openxmlformats.org/officeDocument/2006/relationships/image" Target="../media/image178.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3.xml"/><Relationship Id="rId5" Type="http://schemas.openxmlformats.org/officeDocument/2006/relationships/image" Target="../media/image29.pn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emf"/><Relationship Id="rId1" Type="http://schemas.openxmlformats.org/officeDocument/2006/relationships/slideLayout" Target="../slideLayouts/slideLayout3.xml"/><Relationship Id="rId4" Type="http://schemas.openxmlformats.org/officeDocument/2006/relationships/image" Target="../media/image34.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37.png"/><Relationship Id="rId4" Type="http://schemas.openxmlformats.org/officeDocument/2006/relationships/image" Target="../media/image36.jpeg"/></Relationships>
</file>

<file path=ppt/slides/_rels/slide2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40.png"/><Relationship Id="rId4" Type="http://schemas.openxmlformats.org/officeDocument/2006/relationships/image" Target="../media/image39.jpeg"/></Relationships>
</file>

<file path=ppt/slides/_rels/slide2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43.png"/></Relationships>
</file>

<file path=ppt/slides/_rels/slide25.xml.rels><?xml version="1.0" encoding="UTF-8" standalone="yes"?>
<Relationships xmlns="http://schemas.openxmlformats.org/package/2006/relationships"><Relationship Id="rId8" Type="http://schemas.openxmlformats.org/officeDocument/2006/relationships/hyperlink" Target="https://orchamp.osug.fr/sites/18" TargetMode="External"/><Relationship Id="rId3" Type="http://schemas.openxmlformats.org/officeDocument/2006/relationships/hyperlink" Target="https://orchamp.osug.fr/sites/1" TargetMode="External"/><Relationship Id="rId7" Type="http://schemas.openxmlformats.org/officeDocument/2006/relationships/hyperlink" Target="https://orchamp.osug.fr/sites/5"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hyperlink" Target="https://orchamp.osug.fr/sites/6" TargetMode="External"/><Relationship Id="rId11" Type="http://schemas.openxmlformats.org/officeDocument/2006/relationships/image" Target="../media/image45.png"/><Relationship Id="rId5" Type="http://schemas.openxmlformats.org/officeDocument/2006/relationships/hyperlink" Target="https://orchamp.osug.fr/sites/19" TargetMode="External"/><Relationship Id="rId10" Type="http://schemas.openxmlformats.org/officeDocument/2006/relationships/image" Target="../media/image44.png"/><Relationship Id="rId4" Type="http://schemas.openxmlformats.org/officeDocument/2006/relationships/hyperlink" Target="https://orchamp.osug.fr/sites/2" TargetMode="External"/><Relationship Id="rId9" Type="http://schemas.openxmlformats.org/officeDocument/2006/relationships/hyperlink" Target="https://orchamp.osug.fr/sites/11"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jpeg"/><Relationship Id="rId7" Type="http://schemas.openxmlformats.org/officeDocument/2006/relationships/image" Target="../media/image16.png"/><Relationship Id="rId2" Type="http://schemas.openxmlformats.org/officeDocument/2006/relationships/image" Target="../media/image11.jpeg"/><Relationship Id="rId1" Type="http://schemas.openxmlformats.org/officeDocument/2006/relationships/slideLayout" Target="../slideLayouts/slideLayout3.xml"/><Relationship Id="rId6" Type="http://schemas.openxmlformats.org/officeDocument/2006/relationships/image" Target="../media/image15.svg"/><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3.jpeg"/><Relationship Id="rId9" Type="http://schemas.openxmlformats.org/officeDocument/2006/relationships/image" Target="../media/image18.png"/></Relationships>
</file>

<file path=ppt/slides/_rels/slide2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46.png"/><Relationship Id="rId1" Type="http://schemas.openxmlformats.org/officeDocument/2006/relationships/slideLayout" Target="../slideLayouts/slideLayout10.xml"/><Relationship Id="rId5" Type="http://schemas.openxmlformats.org/officeDocument/2006/relationships/image" Target="../media/image48.emf"/><Relationship Id="rId4" Type="http://schemas.openxmlformats.org/officeDocument/2006/relationships/image" Target="../media/image47.emf"/></Relationships>
</file>

<file path=ppt/slides/_rels/slide2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10.emf"/><Relationship Id="rId1" Type="http://schemas.openxmlformats.org/officeDocument/2006/relationships/slideLayout" Target="../slideLayouts/slideLayout1.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jpeg"/><Relationship Id="rId7" Type="http://schemas.openxmlformats.org/officeDocument/2006/relationships/image" Target="../media/image16.png"/><Relationship Id="rId2" Type="http://schemas.openxmlformats.org/officeDocument/2006/relationships/image" Target="../media/image11.jpeg"/><Relationship Id="rId1" Type="http://schemas.openxmlformats.org/officeDocument/2006/relationships/slideLayout" Target="../slideLayouts/slideLayout3.xml"/><Relationship Id="rId6" Type="http://schemas.openxmlformats.org/officeDocument/2006/relationships/image" Target="../media/image15.svg"/><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3.jpeg"/><Relationship Id="rId9" Type="http://schemas.openxmlformats.org/officeDocument/2006/relationships/image" Target="../media/image18.png"/></Relationships>
</file>

<file path=ppt/slides/_rels/slide40.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8" Type="http://schemas.openxmlformats.org/officeDocument/2006/relationships/image" Target="../media/image92.png"/><Relationship Id="rId13" Type="http://schemas.openxmlformats.org/officeDocument/2006/relationships/image" Target="../media/image97.png"/><Relationship Id="rId3" Type="http://schemas.openxmlformats.org/officeDocument/2006/relationships/image" Target="../media/image87.png"/><Relationship Id="rId7" Type="http://schemas.openxmlformats.org/officeDocument/2006/relationships/image" Target="../media/image91.png"/><Relationship Id="rId12" Type="http://schemas.openxmlformats.org/officeDocument/2006/relationships/image" Target="../media/image96.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90.png"/><Relationship Id="rId11" Type="http://schemas.openxmlformats.org/officeDocument/2006/relationships/image" Target="../media/image95.png"/><Relationship Id="rId5" Type="http://schemas.openxmlformats.org/officeDocument/2006/relationships/image" Target="../media/image89.png"/><Relationship Id="rId10" Type="http://schemas.openxmlformats.org/officeDocument/2006/relationships/image" Target="../media/image94.png"/><Relationship Id="rId4" Type="http://schemas.openxmlformats.org/officeDocument/2006/relationships/image" Target="../media/image88.png"/><Relationship Id="rId9" Type="http://schemas.openxmlformats.org/officeDocument/2006/relationships/image" Target="../media/image93.png"/><Relationship Id="rId14" Type="http://schemas.openxmlformats.org/officeDocument/2006/relationships/image" Target="../media/image98.png"/></Relationships>
</file>

<file path=ppt/slides/_rels/slide68.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100.png"/><Relationship Id="rId1" Type="http://schemas.openxmlformats.org/officeDocument/2006/relationships/slideLayout" Target="../slideLayouts/slideLayout1.xml"/><Relationship Id="rId4" Type="http://schemas.openxmlformats.org/officeDocument/2006/relationships/image" Target="../media/image101.wmf"/></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3.xml"/><Relationship Id="rId4" Type="http://schemas.openxmlformats.org/officeDocument/2006/relationships/image" Target="../media/image104.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2" Type="http://schemas.openxmlformats.org/officeDocument/2006/relationships/image" Target="../media/image105.jpg"/><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2" Type="http://schemas.openxmlformats.org/officeDocument/2006/relationships/hyperlink" Target="https://arxiv.org/pdf/2404.17752" TargetMode="Externa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2" Type="http://schemas.openxmlformats.org/officeDocument/2006/relationships/hyperlink" Target="https://doi.org/10.3390/rs17040587" TargetMode="External"/><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99.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5990A-A0C1-F91B-15ED-6CCC5C6CCCB2}"/>
              </a:ext>
            </a:extLst>
          </p:cNvPr>
          <p:cNvSpPr>
            <a:spLocks noGrp="1"/>
          </p:cNvSpPr>
          <p:nvPr>
            <p:ph type="ctrTitle"/>
          </p:nvPr>
        </p:nvSpPr>
        <p:spPr>
          <a:xfrm>
            <a:off x="266904" y="2632751"/>
            <a:ext cx="7411346" cy="1406006"/>
          </a:xfrm>
        </p:spPr>
        <p:txBody>
          <a:bodyPr anchor="t">
            <a:normAutofit/>
          </a:bodyPr>
          <a:lstStyle/>
          <a:p>
            <a:r>
              <a:rPr lang="en-US" b="1" i="0">
                <a:solidFill>
                  <a:srgbClr val="000000"/>
                </a:solidFill>
                <a:effectLst/>
                <a:latin typeface="Arial" panose="020B0604020202020204" pitchFamily="34" charset="0"/>
              </a:rPr>
              <a:t>Biodiversity pilots</a:t>
            </a:r>
            <a:endParaRPr lang="en-BG"/>
          </a:p>
        </p:txBody>
      </p:sp>
      <p:sp>
        <p:nvSpPr>
          <p:cNvPr id="6" name="Subtitle 2">
            <a:extLst>
              <a:ext uri="{FF2B5EF4-FFF2-40B4-BE49-F238E27FC236}">
                <a16:creationId xmlns:a16="http://schemas.microsoft.com/office/drawing/2014/main" id="{8AAA1658-346E-4574-9E72-A7F8DF50A33F}"/>
              </a:ext>
            </a:extLst>
          </p:cNvPr>
          <p:cNvSpPr txBox="1">
            <a:spLocks/>
          </p:cNvSpPr>
          <p:nvPr/>
        </p:nvSpPr>
        <p:spPr>
          <a:xfrm>
            <a:off x="266904" y="5249083"/>
            <a:ext cx="6686346" cy="51211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rgbClr val="B4D785"/>
                </a:solidFill>
                <a:latin typeface="Century Gothic" panose="020B0502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Century Gothic" panose="020B0502020202020204" pitchFamily="34" charset="0"/>
                <a:ea typeface="+mn-ea"/>
                <a:cs typeface="Arial" panose="020B0604020202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Century Gothic" panose="020B0502020202020204" pitchFamily="34" charset="0"/>
                <a:ea typeface="+mn-ea"/>
                <a:cs typeface="Arial" panose="020B0604020202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Century Gothic" panose="020B0502020202020204" pitchFamily="34" charset="0"/>
                <a:ea typeface="+mn-ea"/>
                <a:cs typeface="Arial" panose="020B0604020202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Century Gothic" panose="020B0502020202020204" pitchFamily="34" charset="0"/>
                <a:ea typeface="+mn-ea"/>
                <a:cs typeface="Arial" panose="020B0604020202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a:solidFill>
                  <a:srgbClr val="163A3C"/>
                </a:solidFill>
                <a:latin typeface="Century Gothic"/>
                <a:cs typeface="Arial"/>
              </a:rPr>
              <a:t>15</a:t>
            </a:r>
            <a:r>
              <a:rPr lang="en-US" sz="1600" baseline="30000">
                <a:solidFill>
                  <a:srgbClr val="163A3C"/>
                </a:solidFill>
                <a:latin typeface="Century Gothic"/>
                <a:cs typeface="Arial"/>
              </a:rPr>
              <a:t>st</a:t>
            </a:r>
            <a:r>
              <a:rPr lang="en-US" sz="1600">
                <a:solidFill>
                  <a:srgbClr val="163A3C"/>
                </a:solidFill>
                <a:latin typeface="Century Gothic"/>
                <a:cs typeface="Arial"/>
              </a:rPr>
              <a:t> March online in Teams </a:t>
            </a:r>
          </a:p>
        </p:txBody>
      </p:sp>
      <p:sp>
        <p:nvSpPr>
          <p:cNvPr id="13" name="TextBox 12">
            <a:extLst>
              <a:ext uri="{FF2B5EF4-FFF2-40B4-BE49-F238E27FC236}">
                <a16:creationId xmlns:a16="http://schemas.microsoft.com/office/drawing/2014/main" id="{C4CE6AB1-07F6-D1EE-9E1A-A7D8621D273A}"/>
              </a:ext>
            </a:extLst>
          </p:cNvPr>
          <p:cNvSpPr txBox="1"/>
          <p:nvPr/>
        </p:nvSpPr>
        <p:spPr>
          <a:xfrm>
            <a:off x="914400" y="5568043"/>
            <a:ext cx="184731" cy="369332"/>
          </a:xfrm>
          <a:prstGeom prst="rect">
            <a:avLst/>
          </a:prstGeom>
          <a:noFill/>
        </p:spPr>
        <p:txBody>
          <a:bodyPr wrap="none" rtlCol="0">
            <a:spAutoFit/>
          </a:bodyPr>
          <a:lstStyle/>
          <a:p>
            <a:endParaRPr lang="en-BG"/>
          </a:p>
        </p:txBody>
      </p:sp>
      <p:sp>
        <p:nvSpPr>
          <p:cNvPr id="16" name="TextBox 15">
            <a:extLst>
              <a:ext uri="{FF2B5EF4-FFF2-40B4-BE49-F238E27FC236}">
                <a16:creationId xmlns:a16="http://schemas.microsoft.com/office/drawing/2014/main" id="{0B83EDF3-4D3D-66EB-EF21-D2E424C7A898}"/>
              </a:ext>
            </a:extLst>
          </p:cNvPr>
          <p:cNvSpPr txBox="1"/>
          <p:nvPr/>
        </p:nvSpPr>
        <p:spPr>
          <a:xfrm>
            <a:off x="8134217" y="6295605"/>
            <a:ext cx="6109252" cy="307777"/>
          </a:xfrm>
          <a:prstGeom prst="rect">
            <a:avLst/>
          </a:prstGeom>
          <a:noFill/>
        </p:spPr>
        <p:txBody>
          <a:bodyPr wrap="square">
            <a:spAutoFit/>
          </a:bodyPr>
          <a:lstStyle/>
          <a:p>
            <a:pPr algn="ctr"/>
            <a:r>
              <a:rPr lang="en-GB" sz="1400" b="0" i="0" u="none" strike="noStrike">
                <a:solidFill>
                  <a:schemeClr val="bg1"/>
                </a:solidFill>
                <a:effectLst/>
                <a:latin typeface="Poppins" pitchFamily="2" charset="77"/>
                <a:cs typeface="Poppins" pitchFamily="2" charset="77"/>
              </a:rPr>
              <a:t>obsgession.eu</a:t>
            </a:r>
            <a:endParaRPr lang="en-BG" sz="1400">
              <a:solidFill>
                <a:schemeClr val="bg1"/>
              </a:solidFill>
              <a:latin typeface="Poppins" pitchFamily="2" charset="77"/>
              <a:cs typeface="Poppins" pitchFamily="2" charset="77"/>
            </a:endParaRPr>
          </a:p>
        </p:txBody>
      </p:sp>
      <p:pic>
        <p:nvPicPr>
          <p:cNvPr id="17" name="Picture 16">
            <a:extLst>
              <a:ext uri="{FF2B5EF4-FFF2-40B4-BE49-F238E27FC236}">
                <a16:creationId xmlns:a16="http://schemas.microsoft.com/office/drawing/2014/main" id="{56B539A9-1D52-A06C-3DAD-3B9745050D72}"/>
              </a:ext>
            </a:extLst>
          </p:cNvPr>
          <p:cNvPicPr>
            <a:picLocks noChangeAspect="1"/>
          </p:cNvPicPr>
          <p:nvPr/>
        </p:nvPicPr>
        <p:blipFill>
          <a:blip r:embed="rId2"/>
          <a:stretch>
            <a:fillRect/>
          </a:stretch>
        </p:blipFill>
        <p:spPr>
          <a:xfrm>
            <a:off x="10254422" y="6335099"/>
            <a:ext cx="188292" cy="188292"/>
          </a:xfrm>
          <a:prstGeom prst="rect">
            <a:avLst/>
          </a:prstGeom>
        </p:spPr>
      </p:pic>
    </p:spTree>
    <p:extLst>
      <p:ext uri="{BB962C8B-B14F-4D97-AF65-F5344CB8AC3E}">
        <p14:creationId xmlns:p14="http://schemas.microsoft.com/office/powerpoint/2010/main" val="37986592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5ABF4-1D42-577A-DCD7-B9D88C5C2241}"/>
              </a:ext>
            </a:extLst>
          </p:cNvPr>
          <p:cNvSpPr>
            <a:spLocks noGrp="1"/>
          </p:cNvSpPr>
          <p:nvPr>
            <p:ph type="title"/>
          </p:nvPr>
        </p:nvSpPr>
        <p:spPr>
          <a:xfrm>
            <a:off x="889000" y="1751952"/>
            <a:ext cx="10493375" cy="543573"/>
          </a:xfrm>
        </p:spPr>
        <p:txBody>
          <a:bodyPr>
            <a:normAutofit fontScale="90000"/>
          </a:bodyPr>
          <a:lstStyle/>
          <a:p>
            <a:r>
              <a:rPr lang="en-US" sz="3600">
                <a:solidFill>
                  <a:srgbClr val="B4D785"/>
                </a:solidFill>
              </a:rPr>
              <a:t>Mission Pilot 5.1.</a:t>
            </a:r>
          </a:p>
        </p:txBody>
      </p:sp>
      <p:sp>
        <p:nvSpPr>
          <p:cNvPr id="3" name="Text Placeholder 2">
            <a:extLst>
              <a:ext uri="{FF2B5EF4-FFF2-40B4-BE49-F238E27FC236}">
                <a16:creationId xmlns:a16="http://schemas.microsoft.com/office/drawing/2014/main" id="{5C79D576-CD3B-41B2-17CF-2DFE10E38D15}"/>
              </a:ext>
            </a:extLst>
          </p:cNvPr>
          <p:cNvSpPr>
            <a:spLocks noGrp="1"/>
          </p:cNvSpPr>
          <p:nvPr>
            <p:ph type="body" idx="1"/>
          </p:nvPr>
        </p:nvSpPr>
        <p:spPr>
          <a:xfrm>
            <a:off x="1314450" y="2870489"/>
            <a:ext cx="9563100" cy="2421947"/>
          </a:xfrm>
        </p:spPr>
        <p:txBody>
          <a:bodyPr>
            <a:normAutofit/>
          </a:bodyPr>
          <a:lstStyle/>
          <a:p>
            <a:pPr>
              <a:lnSpc>
                <a:spcPts val="3280"/>
              </a:lnSpc>
            </a:pPr>
            <a:r>
              <a:rPr lang="en-GB" sz="3200" b="1">
                <a:solidFill>
                  <a:schemeClr val="bg1"/>
                </a:solidFill>
                <a:effectLst/>
                <a:latin typeface="Century Gothic" panose="020B0502020202020204" pitchFamily="34" charset="0"/>
                <a:ea typeface="Times New Roman" panose="02020603050405020304" pitchFamily="18" charset="0"/>
              </a:rPr>
              <a:t>Build AI-based models to predict in space and time the response of functional and trophic groups across a gradient of alpine environments</a:t>
            </a:r>
            <a:r>
              <a:rPr lang="en-GB" sz="3200">
                <a:solidFill>
                  <a:schemeClr val="bg1"/>
                </a:solidFill>
                <a:effectLst/>
                <a:latin typeface="Century Gothic" panose="020B0502020202020204" pitchFamily="34" charset="0"/>
                <a:ea typeface="Times New Roman" panose="02020603050405020304" pitchFamily="18" charset="0"/>
              </a:rPr>
              <a:t>. </a:t>
            </a:r>
            <a:r>
              <a:rPr lang="en-US" sz="3200">
                <a:solidFill>
                  <a:schemeClr val="bg1"/>
                </a:solidFill>
              </a:rPr>
              <a:t> </a:t>
            </a:r>
          </a:p>
        </p:txBody>
      </p:sp>
      <p:sp>
        <p:nvSpPr>
          <p:cNvPr id="4" name="Slide Number Placeholder 3">
            <a:extLst>
              <a:ext uri="{FF2B5EF4-FFF2-40B4-BE49-F238E27FC236}">
                <a16:creationId xmlns:a16="http://schemas.microsoft.com/office/drawing/2014/main" id="{4A7746B6-C291-DEF7-ACE3-3358E7AD48CB}"/>
              </a:ext>
            </a:extLst>
          </p:cNvPr>
          <p:cNvSpPr>
            <a:spLocks noGrp="1"/>
          </p:cNvSpPr>
          <p:nvPr>
            <p:ph type="sldNum" sz="quarter" idx="12"/>
          </p:nvPr>
        </p:nvSpPr>
        <p:spPr/>
        <p:txBody>
          <a:bodyPr/>
          <a:lstStyle/>
          <a:p>
            <a:fld id="{CD4805D6-057F-1048-B770-DDF440AB6921}" type="slidenum">
              <a:rPr lang="en-BG" smtClean="0"/>
              <a:pPr/>
              <a:t>10</a:t>
            </a:fld>
            <a:endParaRPr lang="en-BG"/>
          </a:p>
        </p:txBody>
      </p:sp>
    </p:spTree>
    <p:extLst>
      <p:ext uri="{BB962C8B-B14F-4D97-AF65-F5344CB8AC3E}">
        <p14:creationId xmlns:p14="http://schemas.microsoft.com/office/powerpoint/2010/main" val="32452670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9145428-4708-645D-3AFB-50A87010B638}"/>
              </a:ext>
            </a:extLst>
          </p:cNvPr>
          <p:cNvSpPr>
            <a:spLocks noGrp="1"/>
          </p:cNvSpPr>
          <p:nvPr>
            <p:ph type="title"/>
          </p:nvPr>
        </p:nvSpPr>
        <p:spPr/>
        <p:txBody>
          <a:bodyPr/>
          <a:lstStyle/>
          <a:p>
            <a:r>
              <a:rPr lang="nl-NL" dirty="0">
                <a:latin typeface="Poppins"/>
                <a:cs typeface="Poppins"/>
              </a:rPr>
              <a:t>Links </a:t>
            </a:r>
            <a:r>
              <a:rPr lang="nl-NL" dirty="0" err="1">
                <a:latin typeface="Poppins"/>
                <a:cs typeface="Poppins"/>
              </a:rPr>
              <a:t>to</a:t>
            </a:r>
            <a:r>
              <a:rPr lang="nl-NL" dirty="0">
                <a:latin typeface="Poppins"/>
                <a:cs typeface="Poppins"/>
              </a:rPr>
              <a:t> Mission of OBSGESSION</a:t>
            </a:r>
            <a:endParaRPr lang="en-GB" dirty="0">
              <a:latin typeface="Poppins"/>
              <a:cs typeface="Poppins"/>
            </a:endParaRPr>
          </a:p>
        </p:txBody>
      </p:sp>
      <p:sp>
        <p:nvSpPr>
          <p:cNvPr id="7" name="Content Placeholder 6">
            <a:extLst>
              <a:ext uri="{FF2B5EF4-FFF2-40B4-BE49-F238E27FC236}">
                <a16:creationId xmlns:a16="http://schemas.microsoft.com/office/drawing/2014/main" id="{3718BEA2-1441-0ADE-9080-DF638EE6AB6A}"/>
              </a:ext>
            </a:extLst>
          </p:cNvPr>
          <p:cNvSpPr>
            <a:spLocks noGrp="1"/>
          </p:cNvSpPr>
          <p:nvPr>
            <p:ph idx="1"/>
          </p:nvPr>
        </p:nvSpPr>
        <p:spPr/>
        <p:txBody>
          <a:bodyPr vert="horz" lIns="91440" tIns="45720" rIns="91440" bIns="45720" rtlCol="0" anchor="t">
            <a:normAutofit/>
          </a:bodyPr>
          <a:lstStyle/>
          <a:p>
            <a:pPr marL="0" indent="0">
              <a:buNone/>
            </a:pPr>
            <a:r>
              <a:rPr lang="en-US" b="1" dirty="0">
                <a:latin typeface="Century Gothic"/>
                <a:cs typeface="Arial"/>
              </a:rPr>
              <a:t>Mission:</a:t>
            </a:r>
            <a:r>
              <a:rPr lang="en-US" dirty="0">
                <a:latin typeface="Century Gothic"/>
                <a:cs typeface="Arial"/>
              </a:rPr>
              <a:t> "Monitor and predict biodiversity change and its direct and indirect drivers in terrestrial and freshwater ecosystems through integration of ​state-of-the-art multi-sensor Earth Observation (EO) data, innovative in-situ (​including citizen science) data, together with next-generation ecological models that account for uncertainty."  ​</a:t>
            </a:r>
            <a:endParaRPr lang="en-US" dirty="0"/>
          </a:p>
          <a:p>
            <a:endParaRPr lang="en-US" dirty="0"/>
          </a:p>
          <a:p>
            <a:pPr marL="0" indent="0">
              <a:buNone/>
            </a:pPr>
            <a:r>
              <a:rPr lang="en-US" b="1" dirty="0">
                <a:solidFill>
                  <a:srgbClr val="000000"/>
                </a:solidFill>
                <a:latin typeface="Century Gothic"/>
                <a:cs typeface="Arial"/>
              </a:rPr>
              <a:t>Links:</a:t>
            </a:r>
          </a:p>
          <a:p>
            <a:pPr>
              <a:buBlip>
                <a:blip r:embed="rId2">
                  <a:extLst>
                    <a:ext uri="{96DAC541-7B7A-43D3-8B79-37D633B846F1}">
                      <asvg:svgBlip xmlns:asvg="http://schemas.microsoft.com/office/drawing/2016/SVG/main" r:embed="rId3"/>
                    </a:ext>
                  </a:extLst>
                </a:blip>
              </a:buBlip>
            </a:pPr>
            <a:r>
              <a:rPr lang="en-US" dirty="0">
                <a:solidFill>
                  <a:schemeClr val="accent6">
                    <a:lumMod val="75000"/>
                  </a:schemeClr>
                </a:solidFill>
                <a:latin typeface="Century Gothic"/>
                <a:cs typeface="Arial"/>
              </a:rPr>
              <a:t>Monitor and predict biodiversity change and its direct and indirect drivers in terrestrial ecosystems</a:t>
            </a:r>
          </a:p>
          <a:p>
            <a:pPr>
              <a:buBlip>
                <a:blip r:embed="rId2">
                  <a:extLst>
                    <a:ext uri="{96DAC541-7B7A-43D3-8B79-37D633B846F1}">
                      <asvg:svgBlip xmlns:asvg="http://schemas.microsoft.com/office/drawing/2016/SVG/main" r:embed="rId3"/>
                    </a:ext>
                  </a:extLst>
                </a:blip>
              </a:buBlip>
            </a:pPr>
            <a:r>
              <a:rPr lang="en-US" dirty="0">
                <a:solidFill>
                  <a:schemeClr val="accent6">
                    <a:lumMod val="75000"/>
                  </a:schemeClr>
                </a:solidFill>
                <a:latin typeface="Century Gothic"/>
                <a:cs typeface="Arial"/>
              </a:rPr>
              <a:t>integration of ​state-of-the-art Earth Observation (EO) data and innovative in-situ ​data (eDNA)</a:t>
            </a:r>
          </a:p>
          <a:p>
            <a:pPr>
              <a:buBlip>
                <a:blip r:embed="rId2">
                  <a:extLst>
                    <a:ext uri="{96DAC541-7B7A-43D3-8B79-37D633B846F1}">
                      <asvg:svgBlip xmlns:asvg="http://schemas.microsoft.com/office/drawing/2016/SVG/main" r:embed="rId3"/>
                    </a:ext>
                  </a:extLst>
                </a:blip>
              </a:buBlip>
            </a:pPr>
            <a:r>
              <a:rPr lang="en-US" dirty="0">
                <a:solidFill>
                  <a:schemeClr val="accent6">
                    <a:lumMod val="75000"/>
                  </a:schemeClr>
                </a:solidFill>
                <a:latin typeface="Century Gothic"/>
                <a:cs typeface="Arial"/>
              </a:rPr>
              <a:t>Use next-generation statistical models </a:t>
            </a:r>
          </a:p>
          <a:p>
            <a:pPr>
              <a:buBlip>
                <a:blip r:embed="rId4">
                  <a:extLst>
                    <a:ext uri="{96DAC541-7B7A-43D3-8B79-37D633B846F1}">
                      <asvg:svgBlip xmlns:asvg="http://schemas.microsoft.com/office/drawing/2016/SVG/main" r:embed="rId5"/>
                    </a:ext>
                  </a:extLst>
                </a:blip>
              </a:buBlip>
            </a:pPr>
            <a:r>
              <a:rPr lang="en-US" dirty="0">
                <a:solidFill>
                  <a:srgbClr val="FFC000"/>
                </a:solidFill>
                <a:latin typeface="Century Gothic"/>
                <a:cs typeface="Arial"/>
              </a:rPr>
              <a:t>Account for uncertainty (collaboration with WP4?)</a:t>
            </a:r>
          </a:p>
          <a:p>
            <a:pPr>
              <a:buBlip>
                <a:blip r:embed="rId2">
                  <a:extLst>
                    <a:ext uri="{96DAC541-7B7A-43D3-8B79-37D633B846F1}">
                      <asvg:svgBlip xmlns:asvg="http://schemas.microsoft.com/office/drawing/2016/SVG/main" r:embed="rId3"/>
                    </a:ext>
                  </a:extLst>
                </a:blip>
              </a:buBlip>
            </a:pPr>
            <a:endParaRPr lang="en-GB" dirty="0">
              <a:solidFill>
                <a:schemeClr val="accent6">
                  <a:lumMod val="75000"/>
                </a:schemeClr>
              </a:solidFill>
            </a:endParaRPr>
          </a:p>
        </p:txBody>
      </p:sp>
      <p:sp>
        <p:nvSpPr>
          <p:cNvPr id="5" name="Slide Number Placeholder 4">
            <a:extLst>
              <a:ext uri="{FF2B5EF4-FFF2-40B4-BE49-F238E27FC236}">
                <a16:creationId xmlns:a16="http://schemas.microsoft.com/office/drawing/2014/main" id="{34F5B130-EA98-3C28-9372-7F78827E255C}"/>
              </a:ext>
            </a:extLst>
          </p:cNvPr>
          <p:cNvSpPr>
            <a:spLocks noGrp="1"/>
          </p:cNvSpPr>
          <p:nvPr>
            <p:ph type="sldNum" sz="quarter" idx="12"/>
          </p:nvPr>
        </p:nvSpPr>
        <p:spPr/>
        <p:txBody>
          <a:bodyPr/>
          <a:lstStyle/>
          <a:p>
            <a:fld id="{CD4805D6-057F-1048-B770-DDF440AB6921}" type="slidenum">
              <a:rPr lang="en-BG" smtClean="0"/>
              <a:t>100</a:t>
            </a:fld>
            <a:endParaRPr lang="en-BG"/>
          </a:p>
        </p:txBody>
      </p:sp>
    </p:spTree>
    <p:extLst>
      <p:ext uri="{BB962C8B-B14F-4D97-AF65-F5344CB8AC3E}">
        <p14:creationId xmlns:p14="http://schemas.microsoft.com/office/powerpoint/2010/main" val="303322111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349BB4-F097-AE56-B9B3-47ACCC50A382}"/>
              </a:ext>
            </a:extLst>
          </p:cNvPr>
          <p:cNvSpPr>
            <a:spLocks noGrp="1"/>
          </p:cNvSpPr>
          <p:nvPr>
            <p:ph type="title"/>
          </p:nvPr>
        </p:nvSpPr>
        <p:spPr/>
        <p:txBody>
          <a:bodyPr/>
          <a:lstStyle/>
          <a:p>
            <a:r>
              <a:rPr lang="en-GB" dirty="0"/>
              <a:t>Specific Needs</a:t>
            </a:r>
          </a:p>
        </p:txBody>
      </p:sp>
      <p:sp>
        <p:nvSpPr>
          <p:cNvPr id="3" name="Content Placeholder 2">
            <a:extLst>
              <a:ext uri="{FF2B5EF4-FFF2-40B4-BE49-F238E27FC236}">
                <a16:creationId xmlns:a16="http://schemas.microsoft.com/office/drawing/2014/main" id="{A8802363-8D35-10EF-9F71-E2427495FAB4}"/>
              </a:ext>
            </a:extLst>
          </p:cNvPr>
          <p:cNvSpPr>
            <a:spLocks noGrp="1"/>
          </p:cNvSpPr>
          <p:nvPr>
            <p:ph idx="1"/>
          </p:nvPr>
        </p:nvSpPr>
        <p:spPr/>
        <p:txBody>
          <a:bodyPr vert="horz" lIns="91440" tIns="45720" rIns="91440" bIns="45720" rtlCol="0" anchor="t">
            <a:normAutofit/>
          </a:bodyPr>
          <a:lstStyle/>
          <a:p>
            <a:r>
              <a:rPr lang="en-GB" dirty="0"/>
              <a:t>Harmonised Biodiversity Monitoring​</a:t>
            </a:r>
          </a:p>
          <a:p>
            <a:pPr lvl="1">
              <a:buFont typeface="Wingdings" panose="05000000000000000000" pitchFamily="2" charset="2"/>
              <a:buChar char="ü"/>
            </a:pPr>
            <a:r>
              <a:rPr lang="en-GB" dirty="0">
                <a:solidFill>
                  <a:srgbClr val="00B050"/>
                </a:solidFill>
              </a:rPr>
              <a:t>To comprehend and evaluate forest (microbial soil) biodiversity</a:t>
            </a:r>
          </a:p>
          <a:p>
            <a:pPr lvl="1">
              <a:buFont typeface="Wingdings" panose="05000000000000000000" pitchFamily="2" charset="2"/>
              <a:buChar char="ü"/>
            </a:pPr>
            <a:r>
              <a:rPr lang="en-GB" dirty="0">
                <a:solidFill>
                  <a:srgbClr val="00B050"/>
                </a:solidFill>
                <a:latin typeface="Century Gothic"/>
                <a:cs typeface="Arial"/>
              </a:rPr>
              <a:t>Using </a:t>
            </a:r>
            <a:r>
              <a:rPr lang="en-US" dirty="0">
                <a:solidFill>
                  <a:srgbClr val="00B050"/>
                </a:solidFill>
                <a:latin typeface="Century Gothic"/>
                <a:cs typeface="Arial"/>
              </a:rPr>
              <a:t>standardized methods, protocols, and data </a:t>
            </a:r>
            <a:r>
              <a:rPr lang="nl-NL" dirty="0" err="1">
                <a:solidFill>
                  <a:srgbClr val="00B050"/>
                </a:solidFill>
                <a:latin typeface="Century Gothic"/>
                <a:cs typeface="Arial"/>
              </a:rPr>
              <a:t>pipelines</a:t>
            </a:r>
            <a:r>
              <a:rPr lang="nl-NL" dirty="0">
                <a:solidFill>
                  <a:srgbClr val="00B050"/>
                </a:solidFill>
                <a:latin typeface="Century Gothic"/>
                <a:cs typeface="Arial"/>
              </a:rPr>
              <a:t> </a:t>
            </a:r>
            <a:r>
              <a:rPr lang="nl-NL" dirty="0" err="1">
                <a:solidFill>
                  <a:srgbClr val="00B050"/>
                </a:solidFill>
                <a:latin typeface="Century Gothic"/>
                <a:cs typeface="Arial"/>
              </a:rPr>
              <a:t>to</a:t>
            </a:r>
            <a:r>
              <a:rPr lang="nl-NL" dirty="0">
                <a:solidFill>
                  <a:srgbClr val="00B050"/>
                </a:solidFill>
                <a:latin typeface="Century Gothic"/>
                <a:cs typeface="Arial"/>
              </a:rPr>
              <a:t> produce </a:t>
            </a:r>
            <a:r>
              <a:rPr lang="en-US" dirty="0">
                <a:solidFill>
                  <a:srgbClr val="00B050"/>
                </a:solidFill>
                <a:latin typeface="Century Gothic"/>
                <a:cs typeface="Arial"/>
              </a:rPr>
              <a:t>consistent, comparable, and scalable biodiversity data products</a:t>
            </a:r>
            <a:endParaRPr lang="en-GB" dirty="0">
              <a:solidFill>
                <a:srgbClr val="00B050"/>
              </a:solidFill>
            </a:endParaRPr>
          </a:p>
          <a:p>
            <a:r>
              <a:rPr lang="en-US" dirty="0"/>
              <a:t>Improved ​use of Earth Observation ​(EO) data​</a:t>
            </a:r>
          </a:p>
          <a:p>
            <a:pPr lvl="1">
              <a:buFont typeface="Wingdings" panose="05000000000000000000" pitchFamily="2" charset="2"/>
              <a:buChar char="ü"/>
            </a:pPr>
            <a:r>
              <a:rPr lang="en-US" dirty="0">
                <a:solidFill>
                  <a:srgbClr val="00B050"/>
                </a:solidFill>
                <a:latin typeface="Century Gothic"/>
                <a:cs typeface="Arial"/>
              </a:rPr>
              <a:t>To demonstrate how combining EO image spectroscopy and multispectral data with soil eDNA enhances biodiversity monitoring. Hereby providing a powerful, scalable approach to detect changes in soil community composition caused by forest disturbances and/or environmental stressors.</a:t>
            </a:r>
          </a:p>
          <a:p>
            <a:r>
              <a:rPr lang="en-US" dirty="0"/>
              <a:t>Knowledge ​on Drivers of Ecosystem Change</a:t>
            </a:r>
          </a:p>
          <a:p>
            <a:pPr lvl="1">
              <a:buFont typeface="Wingdings" panose="05000000000000000000" pitchFamily="2" charset="2"/>
              <a:buChar char="ü"/>
            </a:pPr>
            <a:r>
              <a:rPr lang="en-US" dirty="0">
                <a:solidFill>
                  <a:srgbClr val="00B050"/>
                </a:solidFill>
                <a:latin typeface="Century Gothic"/>
                <a:cs typeface="Arial"/>
              </a:rPr>
              <a:t>To provide scalable eDNA and EO based basemaps to study drivers of ecosystem change at continental and local scales</a:t>
            </a:r>
            <a:endParaRPr lang="en-GB" dirty="0">
              <a:solidFill>
                <a:srgbClr val="00B050"/>
              </a:solidFill>
              <a:latin typeface="Century Gothic"/>
              <a:cs typeface="Arial"/>
            </a:endParaRPr>
          </a:p>
        </p:txBody>
      </p:sp>
      <p:sp>
        <p:nvSpPr>
          <p:cNvPr id="4" name="Slide Number Placeholder 3">
            <a:extLst>
              <a:ext uri="{FF2B5EF4-FFF2-40B4-BE49-F238E27FC236}">
                <a16:creationId xmlns:a16="http://schemas.microsoft.com/office/drawing/2014/main" id="{EAC445ED-D00C-B278-DB14-DFA71B3452C4}"/>
              </a:ext>
            </a:extLst>
          </p:cNvPr>
          <p:cNvSpPr>
            <a:spLocks noGrp="1"/>
          </p:cNvSpPr>
          <p:nvPr>
            <p:ph type="sldNum" sz="quarter" idx="12"/>
          </p:nvPr>
        </p:nvSpPr>
        <p:spPr/>
        <p:txBody>
          <a:bodyPr/>
          <a:lstStyle/>
          <a:p>
            <a:fld id="{CD4805D6-057F-1048-B770-DDF440AB6921}" type="slidenum">
              <a:rPr lang="en-BG" smtClean="0"/>
              <a:t>101</a:t>
            </a:fld>
            <a:endParaRPr lang="en-BG"/>
          </a:p>
        </p:txBody>
      </p:sp>
      <p:pic>
        <p:nvPicPr>
          <p:cNvPr id="5" name="Picture 4">
            <a:extLst>
              <a:ext uri="{FF2B5EF4-FFF2-40B4-BE49-F238E27FC236}">
                <a16:creationId xmlns:a16="http://schemas.microsoft.com/office/drawing/2014/main" id="{45E26AA2-8DB0-3FFA-7937-6DA01373BBB4}"/>
              </a:ext>
            </a:extLst>
          </p:cNvPr>
          <p:cNvPicPr>
            <a:picLocks noChangeAspect="1"/>
          </p:cNvPicPr>
          <p:nvPr/>
        </p:nvPicPr>
        <p:blipFill>
          <a:blip r:embed="rId2"/>
          <a:stretch>
            <a:fillRect/>
          </a:stretch>
        </p:blipFill>
        <p:spPr>
          <a:xfrm>
            <a:off x="8036637" y="-232"/>
            <a:ext cx="3497484" cy="1975775"/>
          </a:xfrm>
          <a:prstGeom prst="rect">
            <a:avLst/>
          </a:prstGeom>
        </p:spPr>
      </p:pic>
    </p:spTree>
    <p:extLst>
      <p:ext uri="{BB962C8B-B14F-4D97-AF65-F5344CB8AC3E}">
        <p14:creationId xmlns:p14="http://schemas.microsoft.com/office/powerpoint/2010/main" val="385250103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omputer&#10;&#10;AI-generated content may be incorrect.">
            <a:extLst>
              <a:ext uri="{FF2B5EF4-FFF2-40B4-BE49-F238E27FC236}">
                <a16:creationId xmlns:a16="http://schemas.microsoft.com/office/drawing/2014/main" id="{9B20C713-5895-BAC0-4F15-BF71431B65AB}"/>
              </a:ext>
            </a:extLst>
          </p:cNvPr>
          <p:cNvPicPr>
            <a:picLocks noChangeAspect="1"/>
          </p:cNvPicPr>
          <p:nvPr/>
        </p:nvPicPr>
        <p:blipFill>
          <a:blip r:embed="rId2"/>
          <a:stretch>
            <a:fillRect/>
          </a:stretch>
        </p:blipFill>
        <p:spPr>
          <a:xfrm>
            <a:off x="338140" y="920072"/>
            <a:ext cx="5426764" cy="2279241"/>
          </a:xfrm>
          <a:prstGeom prst="rect">
            <a:avLst/>
          </a:prstGeom>
          <a:ln>
            <a:solidFill>
              <a:schemeClr val="tx1"/>
            </a:solidFill>
          </a:ln>
        </p:spPr>
      </p:pic>
      <p:pic>
        <p:nvPicPr>
          <p:cNvPr id="7" name="Picture 6" descr="A screenshot of a computer&#10;&#10;AI-generated content may be incorrect.">
            <a:extLst>
              <a:ext uri="{FF2B5EF4-FFF2-40B4-BE49-F238E27FC236}">
                <a16:creationId xmlns:a16="http://schemas.microsoft.com/office/drawing/2014/main" id="{0B3810BF-0D63-1E8C-0476-06C4F8C1857A}"/>
              </a:ext>
            </a:extLst>
          </p:cNvPr>
          <p:cNvPicPr>
            <a:picLocks noChangeAspect="1"/>
          </p:cNvPicPr>
          <p:nvPr/>
        </p:nvPicPr>
        <p:blipFill>
          <a:blip r:embed="rId3"/>
          <a:stretch>
            <a:fillRect/>
          </a:stretch>
        </p:blipFill>
        <p:spPr>
          <a:xfrm>
            <a:off x="457201" y="4041342"/>
            <a:ext cx="5426764" cy="1940067"/>
          </a:xfrm>
          <a:prstGeom prst="rect">
            <a:avLst/>
          </a:prstGeom>
          <a:ln>
            <a:solidFill>
              <a:schemeClr val="tx1"/>
            </a:solidFill>
          </a:ln>
        </p:spPr>
      </p:pic>
      <p:sp>
        <p:nvSpPr>
          <p:cNvPr id="5" name="Slide Number Placeholder 4">
            <a:extLst>
              <a:ext uri="{FF2B5EF4-FFF2-40B4-BE49-F238E27FC236}">
                <a16:creationId xmlns:a16="http://schemas.microsoft.com/office/drawing/2014/main" id="{DE6E11F5-33F8-C3C4-468F-A2F8EC4DF5BC}"/>
              </a:ext>
            </a:extLst>
          </p:cNvPr>
          <p:cNvSpPr>
            <a:spLocks noGrp="1"/>
          </p:cNvSpPr>
          <p:nvPr>
            <p:ph type="sldNum" sz="quarter" idx="12"/>
          </p:nvPr>
        </p:nvSpPr>
        <p:spPr>
          <a:xfrm>
            <a:off x="11677890" y="77084"/>
            <a:ext cx="302872" cy="326543"/>
          </a:xfrm>
        </p:spPr>
        <p:txBody>
          <a:bodyPr vert="horz" lIns="91440" tIns="45720" rIns="91440" bIns="45720" rtlCol="0" anchor="ctr">
            <a:normAutofit fontScale="77500" lnSpcReduction="20000"/>
          </a:bodyPr>
          <a:lstStyle/>
          <a:p>
            <a:pPr algn="r">
              <a:spcAft>
                <a:spcPts val="600"/>
              </a:spcAft>
            </a:pPr>
            <a:fld id="{CD4805D6-057F-1048-B770-DDF440AB6921}" type="slidenum">
              <a:rPr lang="en-US" sz="1200" smtClean="0">
                <a:solidFill>
                  <a:schemeClr val="tx1">
                    <a:tint val="75000"/>
                  </a:schemeClr>
                </a:solidFill>
                <a:latin typeface="+mn-lt"/>
              </a:rPr>
              <a:pPr algn="r">
                <a:spcAft>
                  <a:spcPts val="600"/>
                </a:spcAft>
              </a:pPr>
              <a:t>102</a:t>
            </a:fld>
            <a:endParaRPr lang="en-US" sz="1200">
              <a:solidFill>
                <a:schemeClr val="tx1">
                  <a:tint val="75000"/>
                </a:schemeClr>
              </a:solidFill>
              <a:latin typeface="+mn-lt"/>
            </a:endParaRPr>
          </a:p>
        </p:txBody>
      </p:sp>
      <p:pic>
        <p:nvPicPr>
          <p:cNvPr id="8" name="Picture 7" descr="A diagram of a scientific experiment&#10;&#10;AI-generated content may be incorrect.">
            <a:extLst>
              <a:ext uri="{FF2B5EF4-FFF2-40B4-BE49-F238E27FC236}">
                <a16:creationId xmlns:a16="http://schemas.microsoft.com/office/drawing/2014/main" id="{249227D1-7202-8ECE-FB8C-A38C4E020525}"/>
              </a:ext>
            </a:extLst>
          </p:cNvPr>
          <p:cNvPicPr>
            <a:picLocks noChangeAspect="1"/>
          </p:cNvPicPr>
          <p:nvPr/>
        </p:nvPicPr>
        <p:blipFill>
          <a:blip r:embed="rId4"/>
          <a:srcRect r="234" b="11012"/>
          <a:stretch/>
        </p:blipFill>
        <p:spPr>
          <a:xfrm>
            <a:off x="6418467" y="321734"/>
            <a:ext cx="5205898" cy="6069922"/>
          </a:xfrm>
          <a:prstGeom prst="rect">
            <a:avLst/>
          </a:prstGeom>
        </p:spPr>
      </p:pic>
      <p:sp>
        <p:nvSpPr>
          <p:cNvPr id="3" name="Title 1">
            <a:extLst>
              <a:ext uri="{FF2B5EF4-FFF2-40B4-BE49-F238E27FC236}">
                <a16:creationId xmlns:a16="http://schemas.microsoft.com/office/drawing/2014/main" id="{4BEAB7AC-EC37-B779-976C-D335D12F94C2}"/>
              </a:ext>
            </a:extLst>
          </p:cNvPr>
          <p:cNvSpPr>
            <a:spLocks noGrp="1"/>
          </p:cNvSpPr>
          <p:nvPr>
            <p:ph type="title"/>
          </p:nvPr>
        </p:nvSpPr>
        <p:spPr>
          <a:xfrm>
            <a:off x="342302" y="319889"/>
            <a:ext cx="5422904" cy="605850"/>
          </a:xfrm>
        </p:spPr>
        <p:txBody>
          <a:bodyPr>
            <a:normAutofit/>
          </a:bodyPr>
          <a:lstStyle/>
          <a:p>
            <a:r>
              <a:rPr lang="en-US" dirty="0">
                <a:latin typeface="Poppins"/>
                <a:cs typeface="Poppins"/>
              </a:rPr>
              <a:t>Methods</a:t>
            </a:r>
          </a:p>
        </p:txBody>
      </p:sp>
    </p:spTree>
    <p:extLst>
      <p:ext uri="{BB962C8B-B14F-4D97-AF65-F5344CB8AC3E}">
        <p14:creationId xmlns:p14="http://schemas.microsoft.com/office/powerpoint/2010/main" val="124332347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D47F10-7C1F-16D0-ADB4-F67B14C989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5C10C2-AF82-49C8-6B96-73F8ED3BDFFC}"/>
              </a:ext>
            </a:extLst>
          </p:cNvPr>
          <p:cNvSpPr>
            <a:spLocks noGrp="1"/>
          </p:cNvSpPr>
          <p:nvPr>
            <p:ph type="title"/>
          </p:nvPr>
        </p:nvSpPr>
        <p:spPr>
          <a:xfrm>
            <a:off x="394853" y="363682"/>
            <a:ext cx="9329249" cy="527023"/>
          </a:xfrm>
        </p:spPr>
        <p:txBody>
          <a:bodyPr>
            <a:normAutofit fontScale="90000"/>
          </a:bodyPr>
          <a:lstStyle/>
          <a:p>
            <a:r>
              <a:rPr lang="en-US" dirty="0"/>
              <a:t>Data Requirements to Achieve Pilot Objectives</a:t>
            </a:r>
            <a:endParaRPr lang="en-BE" dirty="0"/>
          </a:p>
        </p:txBody>
      </p:sp>
      <p:sp>
        <p:nvSpPr>
          <p:cNvPr id="5" name="Slide Number Placeholder 4">
            <a:extLst>
              <a:ext uri="{FF2B5EF4-FFF2-40B4-BE49-F238E27FC236}">
                <a16:creationId xmlns:a16="http://schemas.microsoft.com/office/drawing/2014/main" id="{E2811BCE-2285-4B69-E35D-EDA505ABED11}"/>
              </a:ext>
            </a:extLst>
          </p:cNvPr>
          <p:cNvSpPr>
            <a:spLocks noGrp="1"/>
          </p:cNvSpPr>
          <p:nvPr>
            <p:ph type="sldNum" sz="quarter" idx="12"/>
          </p:nvPr>
        </p:nvSpPr>
        <p:spPr/>
        <p:txBody>
          <a:bodyPr/>
          <a:lstStyle/>
          <a:p>
            <a:fld id="{CD4805D6-057F-1048-B770-DDF440AB6921}" type="slidenum">
              <a:rPr lang="en-BG" smtClean="0"/>
              <a:t>103</a:t>
            </a:fld>
            <a:endParaRPr lang="en-BG"/>
          </a:p>
        </p:txBody>
      </p:sp>
      <p:sp>
        <p:nvSpPr>
          <p:cNvPr id="4" name="TextBox 3">
            <a:extLst>
              <a:ext uri="{FF2B5EF4-FFF2-40B4-BE49-F238E27FC236}">
                <a16:creationId xmlns:a16="http://schemas.microsoft.com/office/drawing/2014/main" id="{CE740CB2-5BF2-52B4-E718-49FCFCFE965A}"/>
              </a:ext>
            </a:extLst>
          </p:cNvPr>
          <p:cNvSpPr txBox="1"/>
          <p:nvPr/>
        </p:nvSpPr>
        <p:spPr>
          <a:xfrm>
            <a:off x="394853" y="824857"/>
            <a:ext cx="10935731" cy="4592732"/>
          </a:xfrm>
          <a:prstGeom prst="rect">
            <a:avLst/>
          </a:prstGeom>
          <a:noFill/>
        </p:spPr>
        <p:txBody>
          <a:bodyPr wrap="square">
            <a:spAutoFit/>
          </a:bodyPr>
          <a:lstStyle/>
          <a:p>
            <a:pPr lvl="0" algn="l">
              <a:lnSpc>
                <a:spcPct val="107000"/>
              </a:lnSpc>
            </a:pPr>
            <a:endParaRPr lang="en-US" sz="2000" kern="100" dirty="0">
              <a:latin typeface="Arial" panose="020B0604020202020204" pitchFamily="34" charset="0"/>
              <a:ea typeface="Arial" panose="020B0604020202020204" pitchFamily="34" charset="0"/>
              <a:cs typeface="Times New Roman" panose="02020603050405020304" pitchFamily="18" charset="0"/>
            </a:endParaRPr>
          </a:p>
          <a:p>
            <a:pPr marL="342900" lvl="0" indent="-342900" algn="just">
              <a:lnSpc>
                <a:spcPct val="107000"/>
              </a:lnSpc>
              <a:buFont typeface="Arial" panose="020B0604020202020204" pitchFamily="34" charset="0"/>
              <a:buChar char="•"/>
            </a:pPr>
            <a:r>
              <a:rPr lang="en-US" sz="2000" b="1" kern="100" dirty="0">
                <a:effectLst/>
                <a:latin typeface="Arial" panose="020B0604020202020204" pitchFamily="34" charset="0"/>
                <a:ea typeface="Arial" panose="020B0604020202020204" pitchFamily="34" charset="0"/>
                <a:cs typeface="Times New Roman" panose="02020603050405020304" pitchFamily="18" charset="0"/>
              </a:rPr>
              <a:t>eDNA Data </a:t>
            </a:r>
          </a:p>
          <a:p>
            <a:pPr marL="342900" lvl="0" indent="-342900" algn="just">
              <a:lnSpc>
                <a:spcPct val="107000"/>
              </a:lnSpc>
              <a:buFontTx/>
              <a:buChar char="-"/>
            </a:pPr>
            <a:r>
              <a:rPr lang="en-US" sz="2000" kern="100" dirty="0">
                <a:effectLst/>
                <a:latin typeface="Arial" panose="020B0604020202020204" pitchFamily="34" charset="0"/>
                <a:ea typeface="Arial" panose="020B0604020202020204" pitchFamily="34" charset="0"/>
                <a:cs typeface="Times New Roman" panose="02020603050405020304" pitchFamily="18" charset="0"/>
              </a:rPr>
              <a:t>Local scale: BIOSPACE test site data </a:t>
            </a:r>
          </a:p>
          <a:p>
            <a:pPr marL="342900" lvl="0" indent="-342900" algn="just">
              <a:lnSpc>
                <a:spcPct val="107000"/>
              </a:lnSpc>
              <a:buFontTx/>
              <a:buChar char="-"/>
            </a:pPr>
            <a:r>
              <a:rPr lang="en-US" sz="2000" kern="100" dirty="0">
                <a:effectLst/>
                <a:latin typeface="Arial" panose="020B0604020202020204" pitchFamily="34" charset="0"/>
                <a:ea typeface="Arial" panose="020B0604020202020204" pitchFamily="34" charset="0"/>
                <a:cs typeface="Times New Roman" panose="02020603050405020304" pitchFamily="18" charset="0"/>
              </a:rPr>
              <a:t>EU scale: LUCAS soil biodiversity dataset</a:t>
            </a:r>
          </a:p>
          <a:p>
            <a:pPr marL="342900" lvl="0" indent="-342900" algn="just">
              <a:lnSpc>
                <a:spcPct val="107000"/>
              </a:lnSpc>
              <a:buFontTx/>
              <a:buChar char="-"/>
            </a:pPr>
            <a:endParaRPr lang="en-US" sz="2000" kern="100" dirty="0">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just">
              <a:lnSpc>
                <a:spcPct val="107000"/>
              </a:lnSpc>
              <a:buFont typeface="Arial" panose="020B0604020202020204" pitchFamily="34" charset="0"/>
              <a:buChar char="•"/>
            </a:pPr>
            <a:r>
              <a:rPr lang="en-BE" sz="2000" b="1" kern="100" dirty="0">
                <a:latin typeface="Arial" panose="020B0604020202020204" pitchFamily="34" charset="0"/>
                <a:cs typeface="Times New Roman" panose="02020603050405020304" pitchFamily="18" charset="0"/>
              </a:rPr>
              <a:t>Remote Sensing Data</a:t>
            </a:r>
            <a:endParaRPr lang="en-GB" sz="2000" b="1" kern="100" dirty="0">
              <a:latin typeface="Arial" panose="020B0604020202020204" pitchFamily="34" charset="0"/>
              <a:cs typeface="Times New Roman" panose="02020603050405020304" pitchFamily="18" charset="0"/>
            </a:endParaRPr>
          </a:p>
          <a:p>
            <a:pPr marL="342900" lvl="0" indent="-342900" algn="just">
              <a:lnSpc>
                <a:spcPct val="107000"/>
              </a:lnSpc>
              <a:buFont typeface="Arial" panose="020B0604020202020204" pitchFamily="34" charset="0"/>
              <a:buChar char="•"/>
            </a:pPr>
            <a:r>
              <a:rPr lang="en-BE" sz="2000" kern="100" dirty="0">
                <a:latin typeface="Arial" panose="020B0604020202020204" pitchFamily="34" charset="0"/>
                <a:cs typeface="Times New Roman" panose="02020603050405020304" pitchFamily="18" charset="0"/>
              </a:rPr>
              <a:t>Local scale: Image spectroscopy (</a:t>
            </a:r>
            <a:r>
              <a:rPr lang="en-GB" sz="2000" kern="100" dirty="0">
                <a:latin typeface="Arial" panose="020B0604020202020204" pitchFamily="34" charset="0"/>
                <a:cs typeface="Times New Roman" panose="02020603050405020304" pitchFamily="18" charset="0"/>
              </a:rPr>
              <a:t>e.g. </a:t>
            </a:r>
            <a:r>
              <a:rPr lang="en-BE" sz="2000" kern="100" dirty="0">
                <a:latin typeface="Arial" panose="020B0604020202020204" pitchFamily="34" charset="0"/>
                <a:cs typeface="Times New Roman" panose="02020603050405020304" pitchFamily="18" charset="0"/>
              </a:rPr>
              <a:t>DESIS and PRISMA)</a:t>
            </a:r>
            <a:endParaRPr lang="en-GB" sz="2000" kern="100" dirty="0">
              <a:latin typeface="Arial" panose="020B0604020202020204" pitchFamily="34" charset="0"/>
              <a:cs typeface="Times New Roman" panose="02020603050405020304" pitchFamily="18" charset="0"/>
            </a:endParaRPr>
          </a:p>
          <a:p>
            <a:pPr marL="342900" lvl="0" indent="-342900" algn="just">
              <a:lnSpc>
                <a:spcPct val="107000"/>
              </a:lnSpc>
              <a:buFont typeface="Arial" panose="020B0604020202020204" pitchFamily="34" charset="0"/>
              <a:buChar char="•"/>
            </a:pPr>
            <a:r>
              <a:rPr lang="en-BE" sz="2000" kern="100" dirty="0">
                <a:latin typeface="Arial" panose="020B0604020202020204" pitchFamily="34" charset="0"/>
                <a:cs typeface="Times New Roman" panose="02020603050405020304" pitchFamily="18" charset="0"/>
              </a:rPr>
              <a:t>EU scale: Multispectral data from Sentinel-2</a:t>
            </a:r>
            <a:endParaRPr lang="en-GB" sz="2000" kern="100" dirty="0">
              <a:latin typeface="Arial" panose="020B0604020202020204" pitchFamily="34" charset="0"/>
              <a:cs typeface="Times New Roman" panose="02020603050405020304" pitchFamily="18" charset="0"/>
            </a:endParaRPr>
          </a:p>
          <a:p>
            <a:pPr marL="342900" lvl="0" indent="-342900" algn="just">
              <a:lnSpc>
                <a:spcPct val="107000"/>
              </a:lnSpc>
              <a:buFont typeface="Arial" panose="020B0604020202020204" pitchFamily="34" charset="0"/>
              <a:buChar char="•"/>
            </a:pPr>
            <a:endParaRPr lang="en-GB" sz="2000" kern="100" dirty="0">
              <a:latin typeface="Arial" panose="020B0604020202020204" pitchFamily="34" charset="0"/>
              <a:cs typeface="Times New Roman" panose="02020603050405020304" pitchFamily="18" charset="0"/>
            </a:endParaRPr>
          </a:p>
          <a:p>
            <a:pPr marL="342900" indent="-342900">
              <a:buFont typeface="Arial" panose="020B0604020202020204" pitchFamily="34" charset="0"/>
              <a:buChar char="•"/>
            </a:pPr>
            <a:r>
              <a:rPr lang="en-GB" sz="2000" b="1" kern="100" dirty="0">
                <a:latin typeface="Arial" panose="020B0604020202020204" pitchFamily="34" charset="0"/>
                <a:cs typeface="Times New Roman" panose="02020603050405020304" pitchFamily="18" charset="0"/>
              </a:rPr>
              <a:t>Additional Environmental Variables</a:t>
            </a:r>
          </a:p>
          <a:p>
            <a:r>
              <a:rPr lang="en-GB" sz="2000" kern="100" dirty="0">
                <a:latin typeface="Arial" panose="020B0604020202020204" pitchFamily="34" charset="0"/>
                <a:cs typeface="Times New Roman" panose="02020603050405020304" pitchFamily="18" charset="0"/>
              </a:rPr>
              <a:t>- E.g. Soil physical properties (from LUCAS)</a:t>
            </a:r>
          </a:p>
          <a:p>
            <a:r>
              <a:rPr lang="en-GB" sz="2000" kern="100" dirty="0">
                <a:latin typeface="Arial" panose="020B0604020202020204" pitchFamily="34" charset="0"/>
                <a:cs typeface="Times New Roman" panose="02020603050405020304" pitchFamily="18" charset="0"/>
              </a:rPr>
              <a:t>- E.g. Climate variables (e.g., temperature, precipitation)</a:t>
            </a:r>
          </a:p>
          <a:p>
            <a:r>
              <a:rPr lang="en-GB" sz="2000" kern="100" dirty="0">
                <a:latin typeface="Arial" panose="020B0604020202020204" pitchFamily="34" charset="0"/>
                <a:cs typeface="Times New Roman" panose="02020603050405020304" pitchFamily="18" charset="0"/>
              </a:rPr>
              <a:t>- E.g. Forest disturbance / stress variables</a:t>
            </a:r>
          </a:p>
          <a:p>
            <a:pPr marL="342900" lvl="0" indent="-342900" algn="just">
              <a:lnSpc>
                <a:spcPct val="107000"/>
              </a:lnSpc>
              <a:buFont typeface="Arial" panose="020B0604020202020204" pitchFamily="34" charset="0"/>
              <a:buChar char="•"/>
            </a:pPr>
            <a:endParaRPr lang="en-BE" sz="2000" kern="100" dirty="0">
              <a:latin typeface="Arial" panose="020B0604020202020204" pitchFamily="34" charset="0"/>
              <a:cs typeface="Times New Roman" panose="02020603050405020304" pitchFamily="18" charset="0"/>
            </a:endParaRPr>
          </a:p>
        </p:txBody>
      </p:sp>
      <p:pic>
        <p:nvPicPr>
          <p:cNvPr id="9" name="Picture 8" descr="A map of a land&#10;&#10;AI-generated content may be incorrect.">
            <a:extLst>
              <a:ext uri="{FF2B5EF4-FFF2-40B4-BE49-F238E27FC236}">
                <a16:creationId xmlns:a16="http://schemas.microsoft.com/office/drawing/2014/main" id="{BC91D934-7C28-4425-19B5-3629F977F7D4}"/>
              </a:ext>
            </a:extLst>
          </p:cNvPr>
          <p:cNvPicPr>
            <a:picLocks noChangeAspect="1"/>
          </p:cNvPicPr>
          <p:nvPr/>
        </p:nvPicPr>
        <p:blipFill>
          <a:blip r:embed="rId3"/>
          <a:stretch>
            <a:fillRect/>
          </a:stretch>
        </p:blipFill>
        <p:spPr>
          <a:xfrm>
            <a:off x="7849585" y="1305923"/>
            <a:ext cx="1724427" cy="1663837"/>
          </a:xfrm>
          <a:prstGeom prst="rect">
            <a:avLst/>
          </a:prstGeom>
        </p:spPr>
      </p:pic>
      <p:pic>
        <p:nvPicPr>
          <p:cNvPr id="11" name="Graphic 10">
            <a:extLst>
              <a:ext uri="{FF2B5EF4-FFF2-40B4-BE49-F238E27FC236}">
                <a16:creationId xmlns:a16="http://schemas.microsoft.com/office/drawing/2014/main" id="{611B0FCE-986D-846F-E383-DE9E355E888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984057" y="3423366"/>
            <a:ext cx="1933486" cy="2308092"/>
          </a:xfrm>
          <a:prstGeom prst="rect">
            <a:avLst/>
          </a:prstGeom>
        </p:spPr>
      </p:pic>
      <p:pic>
        <p:nvPicPr>
          <p:cNvPr id="13" name="Graphic 12">
            <a:extLst>
              <a:ext uri="{FF2B5EF4-FFF2-40B4-BE49-F238E27FC236}">
                <a16:creationId xmlns:a16="http://schemas.microsoft.com/office/drawing/2014/main" id="{73198A0D-7E72-5A96-090B-CFAE4FA1AE7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290360" y="3427419"/>
            <a:ext cx="2431539" cy="1892641"/>
          </a:xfrm>
          <a:prstGeom prst="rect">
            <a:avLst/>
          </a:prstGeom>
        </p:spPr>
      </p:pic>
      <p:pic>
        <p:nvPicPr>
          <p:cNvPr id="15" name="Picture 14">
            <a:extLst>
              <a:ext uri="{FF2B5EF4-FFF2-40B4-BE49-F238E27FC236}">
                <a16:creationId xmlns:a16="http://schemas.microsoft.com/office/drawing/2014/main" id="{803433BE-3D26-E5CF-50AB-673A2A74DE91}"/>
              </a:ext>
            </a:extLst>
          </p:cNvPr>
          <p:cNvPicPr>
            <a:picLocks noChangeAspect="1"/>
          </p:cNvPicPr>
          <p:nvPr/>
        </p:nvPicPr>
        <p:blipFill>
          <a:blip r:embed="rId8"/>
          <a:stretch>
            <a:fillRect/>
          </a:stretch>
        </p:blipFill>
        <p:spPr>
          <a:xfrm>
            <a:off x="9721428" y="1307209"/>
            <a:ext cx="2194264" cy="1662019"/>
          </a:xfrm>
          <a:prstGeom prst="rect">
            <a:avLst/>
          </a:prstGeom>
          <a:ln>
            <a:solidFill>
              <a:schemeClr val="tx1"/>
            </a:solidFill>
          </a:ln>
        </p:spPr>
      </p:pic>
    </p:spTree>
    <p:extLst>
      <p:ext uri="{BB962C8B-B14F-4D97-AF65-F5344CB8AC3E}">
        <p14:creationId xmlns:p14="http://schemas.microsoft.com/office/powerpoint/2010/main" val="157215741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FBFFD2A-18AD-CB16-B8EB-45F715796412}"/>
              </a:ext>
            </a:extLst>
          </p:cNvPr>
          <p:cNvSpPr>
            <a:spLocks noGrp="1"/>
          </p:cNvSpPr>
          <p:nvPr>
            <p:ph type="title"/>
          </p:nvPr>
        </p:nvSpPr>
        <p:spPr>
          <a:xfrm>
            <a:off x="839788" y="365125"/>
            <a:ext cx="10515600" cy="826322"/>
          </a:xfrm>
        </p:spPr>
        <p:txBody>
          <a:bodyPr>
            <a:normAutofit/>
          </a:bodyPr>
          <a:lstStyle/>
          <a:p>
            <a:r>
              <a:rPr lang="nl-NL" sz="2400" dirty="0">
                <a:latin typeface="Poppins"/>
                <a:cs typeface="Poppins"/>
              </a:rPr>
              <a:t>Preliminary </a:t>
            </a:r>
            <a:r>
              <a:rPr lang="nl-NL" sz="2400" dirty="0" err="1">
                <a:latin typeface="Poppins"/>
                <a:cs typeface="Poppins"/>
              </a:rPr>
              <a:t>results</a:t>
            </a:r>
            <a:r>
              <a:rPr lang="nl-NL" sz="2400" dirty="0">
                <a:latin typeface="Poppins"/>
                <a:cs typeface="Poppins"/>
              </a:rPr>
              <a:t>:</a:t>
            </a:r>
            <a:br>
              <a:rPr lang="nl-NL" sz="2400" dirty="0">
                <a:latin typeface="Poppins"/>
                <a:cs typeface="Poppins"/>
              </a:rPr>
            </a:br>
            <a:r>
              <a:rPr lang="nl-NL" sz="2400" dirty="0" err="1">
                <a:latin typeface="Poppins"/>
                <a:cs typeface="Poppins"/>
              </a:rPr>
              <a:t>To</a:t>
            </a:r>
            <a:r>
              <a:rPr lang="nl-NL" sz="2400" dirty="0">
                <a:latin typeface="Poppins"/>
                <a:cs typeface="Poppins"/>
              </a:rPr>
              <a:t> </a:t>
            </a:r>
            <a:r>
              <a:rPr lang="nl-NL" sz="2400" dirty="0" err="1">
                <a:latin typeface="Poppins"/>
                <a:cs typeface="Poppins"/>
              </a:rPr>
              <a:t>comprehend</a:t>
            </a:r>
            <a:r>
              <a:rPr lang="nl-NL" sz="2400" dirty="0">
                <a:latin typeface="Poppins"/>
                <a:cs typeface="Poppins"/>
              </a:rPr>
              <a:t> </a:t>
            </a:r>
            <a:r>
              <a:rPr lang="nl-NL" sz="2400" dirty="0" err="1">
                <a:latin typeface="Poppins"/>
                <a:cs typeface="Poppins"/>
              </a:rPr>
              <a:t>and</a:t>
            </a:r>
            <a:r>
              <a:rPr lang="nl-NL" sz="2400" dirty="0">
                <a:latin typeface="Poppins"/>
                <a:cs typeface="Poppins"/>
              </a:rPr>
              <a:t> </a:t>
            </a:r>
            <a:r>
              <a:rPr lang="nl-NL" sz="2400" dirty="0" err="1">
                <a:latin typeface="Poppins"/>
                <a:cs typeface="Poppins"/>
              </a:rPr>
              <a:t>evaluate</a:t>
            </a:r>
            <a:r>
              <a:rPr lang="nl-NL" sz="2400" dirty="0">
                <a:latin typeface="Poppins"/>
                <a:cs typeface="Poppins"/>
              </a:rPr>
              <a:t> </a:t>
            </a:r>
            <a:r>
              <a:rPr lang="nl-NL" sz="2400" dirty="0" err="1">
                <a:latin typeface="Poppins"/>
                <a:cs typeface="Poppins"/>
              </a:rPr>
              <a:t>forest</a:t>
            </a:r>
            <a:r>
              <a:rPr lang="nl-NL" sz="2400" dirty="0">
                <a:latin typeface="Poppins"/>
                <a:cs typeface="Poppins"/>
              </a:rPr>
              <a:t> </a:t>
            </a:r>
            <a:r>
              <a:rPr lang="nl-NL" sz="2400" dirty="0" err="1">
                <a:latin typeface="Poppins"/>
                <a:cs typeface="Poppins"/>
              </a:rPr>
              <a:t>biodiversity</a:t>
            </a:r>
            <a:endParaRPr lang="en-GB" sz="2400" dirty="0"/>
          </a:p>
        </p:txBody>
      </p:sp>
      <p:sp>
        <p:nvSpPr>
          <p:cNvPr id="8" name="Text Placeholder 7">
            <a:extLst>
              <a:ext uri="{FF2B5EF4-FFF2-40B4-BE49-F238E27FC236}">
                <a16:creationId xmlns:a16="http://schemas.microsoft.com/office/drawing/2014/main" id="{760953C5-A951-C9CD-C256-3CD0973DA630}"/>
              </a:ext>
            </a:extLst>
          </p:cNvPr>
          <p:cNvSpPr>
            <a:spLocks noGrp="1"/>
          </p:cNvSpPr>
          <p:nvPr>
            <p:ph type="body" idx="1"/>
          </p:nvPr>
        </p:nvSpPr>
        <p:spPr>
          <a:xfrm>
            <a:off x="836612" y="1368849"/>
            <a:ext cx="9857874" cy="823912"/>
          </a:xfrm>
        </p:spPr>
        <p:txBody>
          <a:bodyPr/>
          <a:lstStyle/>
          <a:p>
            <a:r>
              <a:rPr lang="nl-NL" dirty="0" err="1">
                <a:latin typeface="Century Gothic"/>
                <a:cs typeface="Arial"/>
              </a:rPr>
              <a:t>Bacterial</a:t>
            </a:r>
            <a:r>
              <a:rPr lang="nl-NL" dirty="0">
                <a:latin typeface="Century Gothic"/>
                <a:cs typeface="Arial"/>
              </a:rPr>
              <a:t> </a:t>
            </a:r>
            <a:r>
              <a:rPr lang="nl-NL" dirty="0" err="1">
                <a:latin typeface="Century Gothic"/>
                <a:cs typeface="Arial"/>
              </a:rPr>
              <a:t>diversity</a:t>
            </a:r>
            <a:r>
              <a:rPr lang="nl-NL" dirty="0">
                <a:latin typeface="Century Gothic"/>
                <a:cs typeface="Arial"/>
              </a:rPr>
              <a:t> as proxy </a:t>
            </a:r>
            <a:r>
              <a:rPr lang="nl-NL" dirty="0" err="1">
                <a:latin typeface="Century Gothic"/>
                <a:cs typeface="Arial"/>
              </a:rPr>
              <a:t>for</a:t>
            </a:r>
            <a:r>
              <a:rPr lang="nl-NL" dirty="0">
                <a:latin typeface="Century Gothic"/>
                <a:cs typeface="Arial"/>
              </a:rPr>
              <a:t> </a:t>
            </a:r>
            <a:r>
              <a:rPr lang="nl-NL" dirty="0" err="1">
                <a:latin typeface="Century Gothic"/>
                <a:cs typeface="Arial"/>
              </a:rPr>
              <a:t>soil</a:t>
            </a:r>
            <a:r>
              <a:rPr lang="nl-NL" dirty="0">
                <a:latin typeface="Century Gothic"/>
                <a:cs typeface="Arial"/>
              </a:rPr>
              <a:t> </a:t>
            </a:r>
            <a:r>
              <a:rPr lang="nl-NL" dirty="0" err="1">
                <a:latin typeface="Century Gothic"/>
                <a:cs typeface="Arial"/>
              </a:rPr>
              <a:t>biodiversity</a:t>
            </a:r>
            <a:r>
              <a:rPr lang="nl-NL" dirty="0">
                <a:latin typeface="Century Gothic"/>
                <a:cs typeface="Arial"/>
              </a:rPr>
              <a:t> (</a:t>
            </a:r>
            <a:r>
              <a:rPr lang="nl-NL" dirty="0" err="1">
                <a:latin typeface="Century Gothic"/>
                <a:cs typeface="Arial"/>
              </a:rPr>
              <a:t>under</a:t>
            </a:r>
            <a:r>
              <a:rPr lang="nl-NL" dirty="0">
                <a:latin typeface="Century Gothic"/>
                <a:cs typeface="Arial"/>
              </a:rPr>
              <a:t> review)</a:t>
            </a:r>
            <a:endParaRPr lang="en-GB" dirty="0"/>
          </a:p>
        </p:txBody>
      </p:sp>
      <p:pic>
        <p:nvPicPr>
          <p:cNvPr id="13" name="Content Placeholder 12">
            <a:extLst>
              <a:ext uri="{FF2B5EF4-FFF2-40B4-BE49-F238E27FC236}">
                <a16:creationId xmlns:a16="http://schemas.microsoft.com/office/drawing/2014/main" id="{485571A6-C421-62BC-C160-2DFDB9DD6BCC}"/>
              </a:ext>
            </a:extLst>
          </p:cNvPr>
          <p:cNvPicPr>
            <a:picLocks noGrp="1" noChangeAspect="1"/>
          </p:cNvPicPr>
          <p:nvPr>
            <p:ph sz="half" idx="2"/>
          </p:nvPr>
        </p:nvPicPr>
        <p:blipFill>
          <a:blip r:embed="rId2"/>
          <a:stretch>
            <a:fillRect/>
          </a:stretch>
        </p:blipFill>
        <p:spPr>
          <a:xfrm>
            <a:off x="839788" y="2138368"/>
            <a:ext cx="7453980" cy="4174227"/>
          </a:xfrm>
        </p:spPr>
      </p:pic>
      <p:sp>
        <p:nvSpPr>
          <p:cNvPr id="10" name="Text Placeholder 9">
            <a:extLst>
              <a:ext uri="{FF2B5EF4-FFF2-40B4-BE49-F238E27FC236}">
                <a16:creationId xmlns:a16="http://schemas.microsoft.com/office/drawing/2014/main" id="{F845D252-13A1-DAFE-F979-3542C90422A7}"/>
              </a:ext>
            </a:extLst>
          </p:cNvPr>
          <p:cNvSpPr>
            <a:spLocks noGrp="1"/>
          </p:cNvSpPr>
          <p:nvPr>
            <p:ph type="body" sz="quarter" idx="3"/>
          </p:nvPr>
        </p:nvSpPr>
        <p:spPr>
          <a:xfrm>
            <a:off x="1248108" y="6263481"/>
            <a:ext cx="7986546" cy="458787"/>
          </a:xfrm>
        </p:spPr>
        <p:txBody>
          <a:bodyPr>
            <a:normAutofit/>
          </a:bodyPr>
          <a:lstStyle/>
          <a:p>
            <a:r>
              <a:rPr lang="nl-NL" sz="1600" b="0" dirty="0" err="1">
                <a:solidFill>
                  <a:schemeClr val="tx1"/>
                </a:solidFill>
                <a:latin typeface="Century Gothic"/>
                <a:cs typeface="Arial"/>
              </a:rPr>
              <a:t>Correlations</a:t>
            </a:r>
            <a:r>
              <a:rPr lang="nl-NL" sz="1600" b="0" dirty="0">
                <a:solidFill>
                  <a:schemeClr val="tx1"/>
                </a:solidFill>
                <a:latin typeface="Century Gothic"/>
                <a:cs typeface="Arial"/>
              </a:rPr>
              <a:t> in </a:t>
            </a:r>
            <a:r>
              <a:rPr lang="nl-NL" sz="1600" b="0" dirty="0" err="1">
                <a:solidFill>
                  <a:schemeClr val="tx1"/>
                </a:solidFill>
                <a:latin typeface="Century Gothic"/>
                <a:cs typeface="Arial"/>
              </a:rPr>
              <a:t>forest</a:t>
            </a:r>
            <a:r>
              <a:rPr lang="nl-NL" sz="1600" b="0" dirty="0">
                <a:solidFill>
                  <a:schemeClr val="tx1"/>
                </a:solidFill>
                <a:latin typeface="Century Gothic"/>
                <a:cs typeface="Arial"/>
              </a:rPr>
              <a:t> </a:t>
            </a:r>
            <a:r>
              <a:rPr lang="nl-NL" sz="1600" b="0" dirty="0" err="1">
                <a:solidFill>
                  <a:schemeClr val="tx1"/>
                </a:solidFill>
                <a:latin typeface="Century Gothic"/>
                <a:cs typeface="Arial"/>
              </a:rPr>
              <a:t>soil</a:t>
            </a:r>
            <a:r>
              <a:rPr lang="nl-NL" sz="1600" b="0" dirty="0">
                <a:solidFill>
                  <a:schemeClr val="tx1"/>
                </a:solidFill>
                <a:latin typeface="Century Gothic"/>
                <a:cs typeface="Arial"/>
              </a:rPr>
              <a:t> community </a:t>
            </a:r>
            <a:r>
              <a:rPr lang="nl-NL" sz="1600" b="0" dirty="0" err="1">
                <a:solidFill>
                  <a:schemeClr val="tx1"/>
                </a:solidFill>
                <a:latin typeface="Century Gothic"/>
                <a:cs typeface="Arial"/>
              </a:rPr>
              <a:t>composition</a:t>
            </a:r>
            <a:endParaRPr lang="en-GB" sz="1600" b="0" dirty="0">
              <a:solidFill>
                <a:schemeClr val="tx1"/>
              </a:solidFill>
              <a:latin typeface="Century Gothic"/>
              <a:cs typeface="Arial"/>
            </a:endParaRPr>
          </a:p>
        </p:txBody>
      </p:sp>
      <p:sp>
        <p:nvSpPr>
          <p:cNvPr id="5" name="Slide Number Placeholder 4">
            <a:extLst>
              <a:ext uri="{FF2B5EF4-FFF2-40B4-BE49-F238E27FC236}">
                <a16:creationId xmlns:a16="http://schemas.microsoft.com/office/drawing/2014/main" id="{BCB59ED6-54EF-E973-2D7C-586F25B31802}"/>
              </a:ext>
            </a:extLst>
          </p:cNvPr>
          <p:cNvSpPr>
            <a:spLocks noGrp="1"/>
          </p:cNvSpPr>
          <p:nvPr>
            <p:ph type="sldNum" sz="quarter" idx="12"/>
          </p:nvPr>
        </p:nvSpPr>
        <p:spPr/>
        <p:txBody>
          <a:bodyPr/>
          <a:lstStyle/>
          <a:p>
            <a:fld id="{CD4805D6-057F-1048-B770-DDF440AB6921}" type="slidenum">
              <a:rPr lang="en-BG" smtClean="0"/>
              <a:t>104</a:t>
            </a:fld>
            <a:endParaRPr lang="en-BG"/>
          </a:p>
        </p:txBody>
      </p:sp>
    </p:spTree>
    <p:extLst>
      <p:ext uri="{BB962C8B-B14F-4D97-AF65-F5344CB8AC3E}">
        <p14:creationId xmlns:p14="http://schemas.microsoft.com/office/powerpoint/2010/main" val="307088394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F6F6F1C-4826-20A9-396A-5A2E89CF4F1D}"/>
              </a:ext>
            </a:extLst>
          </p:cNvPr>
          <p:cNvSpPr>
            <a:spLocks noGrp="1"/>
          </p:cNvSpPr>
          <p:nvPr>
            <p:ph type="sldNum" sz="quarter" idx="12"/>
          </p:nvPr>
        </p:nvSpPr>
        <p:spPr/>
        <p:txBody>
          <a:bodyPr/>
          <a:lstStyle/>
          <a:p>
            <a:fld id="{CD4805D6-057F-1048-B770-DDF440AB6921}" type="slidenum">
              <a:rPr lang="en-BG" smtClean="0"/>
              <a:t>105</a:t>
            </a:fld>
            <a:endParaRPr lang="en-BG"/>
          </a:p>
        </p:txBody>
      </p:sp>
      <p:sp>
        <p:nvSpPr>
          <p:cNvPr id="20" name="Title 1">
            <a:extLst>
              <a:ext uri="{FF2B5EF4-FFF2-40B4-BE49-F238E27FC236}">
                <a16:creationId xmlns:a16="http://schemas.microsoft.com/office/drawing/2014/main" id="{4C514B0E-29AF-3703-D924-3EF011BED169}"/>
              </a:ext>
            </a:extLst>
          </p:cNvPr>
          <p:cNvSpPr>
            <a:spLocks noGrp="1"/>
          </p:cNvSpPr>
          <p:nvPr>
            <p:ph type="title"/>
          </p:nvPr>
        </p:nvSpPr>
        <p:spPr>
          <a:xfrm>
            <a:off x="184659" y="171618"/>
            <a:ext cx="7556450" cy="527023"/>
          </a:xfrm>
        </p:spPr>
        <p:txBody>
          <a:bodyPr>
            <a:normAutofit fontScale="90000"/>
          </a:bodyPr>
          <a:lstStyle/>
          <a:p>
            <a:r>
              <a:rPr lang="en-US" dirty="0"/>
              <a:t>Preliminary Results</a:t>
            </a:r>
            <a:endParaRPr lang="en-BE" dirty="0"/>
          </a:p>
        </p:txBody>
      </p:sp>
      <p:sp>
        <p:nvSpPr>
          <p:cNvPr id="4" name="Rectangle 3">
            <a:extLst>
              <a:ext uri="{FF2B5EF4-FFF2-40B4-BE49-F238E27FC236}">
                <a16:creationId xmlns:a16="http://schemas.microsoft.com/office/drawing/2014/main" id="{1745463C-BA22-54AD-3133-2D60D4621B4A}"/>
              </a:ext>
            </a:extLst>
          </p:cNvPr>
          <p:cNvSpPr/>
          <p:nvPr/>
        </p:nvSpPr>
        <p:spPr>
          <a:xfrm>
            <a:off x="7376575" y="1034797"/>
            <a:ext cx="1877961" cy="1278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FCDA9351-C61D-3F92-94E9-E7C3EF1D715C}"/>
              </a:ext>
            </a:extLst>
          </p:cNvPr>
          <p:cNvSpPr txBox="1"/>
          <p:nvPr/>
        </p:nvSpPr>
        <p:spPr>
          <a:xfrm>
            <a:off x="587377" y="847772"/>
            <a:ext cx="4915024" cy="646331"/>
          </a:xfrm>
          <a:prstGeom prst="rect">
            <a:avLst/>
          </a:prstGeom>
          <a:noFill/>
        </p:spPr>
        <p:txBody>
          <a:bodyPr wrap="square" lIns="91440" tIns="45720" rIns="91440" bIns="45720" anchor="t">
            <a:spAutoFit/>
          </a:bodyPr>
          <a:lstStyle/>
          <a:p>
            <a:pPr algn="ctr"/>
            <a:r>
              <a:rPr lang="en-GB" b="1" dirty="0">
                <a:latin typeface="Aptos"/>
              </a:rPr>
              <a:t>Alpha diversity: Phylogenetic Shannon Entropy – EU Scale 1km</a:t>
            </a:r>
            <a:endParaRPr lang="en-US"/>
          </a:p>
        </p:txBody>
      </p:sp>
      <p:pic>
        <p:nvPicPr>
          <p:cNvPr id="3" name="Picture 2">
            <a:extLst>
              <a:ext uri="{FF2B5EF4-FFF2-40B4-BE49-F238E27FC236}">
                <a16:creationId xmlns:a16="http://schemas.microsoft.com/office/drawing/2014/main" id="{62A31A32-D9C7-D3D7-7EAA-B0EF640BA9C2}"/>
              </a:ext>
            </a:extLst>
          </p:cNvPr>
          <p:cNvPicPr>
            <a:picLocks noChangeAspect="1"/>
          </p:cNvPicPr>
          <p:nvPr/>
        </p:nvPicPr>
        <p:blipFill>
          <a:blip r:embed="rId2"/>
          <a:stretch>
            <a:fillRect/>
          </a:stretch>
        </p:blipFill>
        <p:spPr>
          <a:xfrm>
            <a:off x="9132114" y="1998572"/>
            <a:ext cx="2972058" cy="3162574"/>
          </a:xfrm>
          <a:prstGeom prst="rect">
            <a:avLst/>
          </a:prstGeom>
          <a:ln>
            <a:solidFill>
              <a:schemeClr val="tx1"/>
            </a:solidFill>
          </a:ln>
        </p:spPr>
      </p:pic>
      <p:sp>
        <p:nvSpPr>
          <p:cNvPr id="8" name="TextBox 7">
            <a:extLst>
              <a:ext uri="{FF2B5EF4-FFF2-40B4-BE49-F238E27FC236}">
                <a16:creationId xmlns:a16="http://schemas.microsoft.com/office/drawing/2014/main" id="{9ABD6848-25BE-31C5-3F9B-B782C5901DC6}"/>
              </a:ext>
            </a:extLst>
          </p:cNvPr>
          <p:cNvSpPr txBox="1"/>
          <p:nvPr/>
        </p:nvSpPr>
        <p:spPr>
          <a:xfrm>
            <a:off x="6415389" y="960052"/>
            <a:ext cx="4915024" cy="646331"/>
          </a:xfrm>
          <a:prstGeom prst="rect">
            <a:avLst/>
          </a:prstGeom>
          <a:noFill/>
        </p:spPr>
        <p:txBody>
          <a:bodyPr wrap="square" lIns="91440" tIns="45720" rIns="91440" bIns="45720" anchor="t">
            <a:spAutoFit/>
          </a:bodyPr>
          <a:lstStyle/>
          <a:p>
            <a:pPr algn="ctr"/>
            <a:r>
              <a:rPr lang="en-GB" b="1" dirty="0">
                <a:latin typeface="Aptos"/>
              </a:rPr>
              <a:t>Alpha diversity: Phylogenetic Shannon Entropy – Test Site 20 meter</a:t>
            </a:r>
            <a:endParaRPr lang="en-US"/>
          </a:p>
        </p:txBody>
      </p:sp>
      <p:sp>
        <p:nvSpPr>
          <p:cNvPr id="10" name="TextBox 9">
            <a:extLst>
              <a:ext uri="{FF2B5EF4-FFF2-40B4-BE49-F238E27FC236}">
                <a16:creationId xmlns:a16="http://schemas.microsoft.com/office/drawing/2014/main" id="{65634153-D2D2-58AF-FCC8-0E5DA73B87E5}"/>
              </a:ext>
            </a:extLst>
          </p:cNvPr>
          <p:cNvSpPr txBox="1"/>
          <p:nvPr/>
        </p:nvSpPr>
        <p:spPr>
          <a:xfrm>
            <a:off x="9800104" y="1996218"/>
            <a:ext cx="2295106" cy="276999"/>
          </a:xfrm>
          <a:prstGeom prst="rect">
            <a:avLst/>
          </a:prstGeom>
          <a:noFill/>
        </p:spPr>
        <p:txBody>
          <a:bodyPr wrap="square">
            <a:spAutoFit/>
          </a:bodyPr>
          <a:lstStyle/>
          <a:p>
            <a:r>
              <a:rPr lang="en-GB" sz="1200" b="1" dirty="0">
                <a:latin typeface="Aptos" panose="020B0004020202020204" pitchFamily="34" charset="0"/>
              </a:rPr>
              <a:t>Bavarian Forest National Park</a:t>
            </a:r>
          </a:p>
        </p:txBody>
      </p:sp>
      <p:grpSp>
        <p:nvGrpSpPr>
          <p:cNvPr id="2" name="Group 1">
            <a:extLst>
              <a:ext uri="{FF2B5EF4-FFF2-40B4-BE49-F238E27FC236}">
                <a16:creationId xmlns:a16="http://schemas.microsoft.com/office/drawing/2014/main" id="{9BBE2CE5-7F24-C2F2-EB6E-6A2C115E4241}"/>
              </a:ext>
            </a:extLst>
          </p:cNvPr>
          <p:cNvGrpSpPr/>
          <p:nvPr/>
        </p:nvGrpSpPr>
        <p:grpSpPr>
          <a:xfrm>
            <a:off x="6214835" y="1605002"/>
            <a:ext cx="3052733" cy="4953743"/>
            <a:chOff x="9139267" y="1265192"/>
            <a:chExt cx="3052733" cy="4953743"/>
          </a:xfrm>
        </p:grpSpPr>
        <p:pic>
          <p:nvPicPr>
            <p:cNvPr id="7" name="Picture 6">
              <a:extLst>
                <a:ext uri="{FF2B5EF4-FFF2-40B4-BE49-F238E27FC236}">
                  <a16:creationId xmlns:a16="http://schemas.microsoft.com/office/drawing/2014/main" id="{29C78241-F4AF-7667-A147-2AF4448E985E}"/>
                </a:ext>
              </a:extLst>
            </p:cNvPr>
            <p:cNvPicPr>
              <a:picLocks noChangeAspect="1"/>
            </p:cNvPicPr>
            <p:nvPr/>
          </p:nvPicPr>
          <p:blipFill>
            <a:blip r:embed="rId3"/>
            <a:stretch>
              <a:fillRect/>
            </a:stretch>
          </p:blipFill>
          <p:spPr>
            <a:xfrm>
              <a:off x="9139267" y="1311486"/>
              <a:ext cx="2619699" cy="4907449"/>
            </a:xfrm>
            <a:prstGeom prst="rect">
              <a:avLst/>
            </a:prstGeom>
            <a:ln>
              <a:solidFill>
                <a:schemeClr val="tx1"/>
              </a:solidFill>
            </a:ln>
          </p:spPr>
        </p:pic>
        <p:sp>
          <p:nvSpPr>
            <p:cNvPr id="11" name="TextBox 10">
              <a:extLst>
                <a:ext uri="{FF2B5EF4-FFF2-40B4-BE49-F238E27FC236}">
                  <a16:creationId xmlns:a16="http://schemas.microsoft.com/office/drawing/2014/main" id="{ED8DFD92-E1EF-3F61-7672-0F0F5BB2CC82}"/>
                </a:ext>
              </a:extLst>
            </p:cNvPr>
            <p:cNvSpPr txBox="1"/>
            <p:nvPr/>
          </p:nvSpPr>
          <p:spPr>
            <a:xfrm>
              <a:off x="9896894" y="1265192"/>
              <a:ext cx="2295106" cy="276999"/>
            </a:xfrm>
            <a:prstGeom prst="rect">
              <a:avLst/>
            </a:prstGeom>
            <a:noFill/>
          </p:spPr>
          <p:txBody>
            <a:bodyPr wrap="square" lIns="91440" tIns="45720" rIns="91440" bIns="45720" anchor="t">
              <a:spAutoFit/>
            </a:bodyPr>
            <a:lstStyle/>
            <a:p>
              <a:r>
                <a:rPr lang="en-GB" sz="1200" b="1" dirty="0">
                  <a:latin typeface="Aptos"/>
                </a:rPr>
                <a:t>Veluwezoom</a:t>
              </a:r>
              <a:endParaRPr lang="en-GB" sz="1200" b="1" dirty="0">
                <a:latin typeface="Aptos" panose="020B0004020202020204" pitchFamily="34" charset="0"/>
              </a:endParaRPr>
            </a:p>
          </p:txBody>
        </p:sp>
        <p:sp>
          <p:nvSpPr>
            <p:cNvPr id="12" name="TextBox 11">
              <a:extLst>
                <a:ext uri="{FF2B5EF4-FFF2-40B4-BE49-F238E27FC236}">
                  <a16:creationId xmlns:a16="http://schemas.microsoft.com/office/drawing/2014/main" id="{FC40EA0F-CF0E-3967-0E89-BFAE2401757B}"/>
                </a:ext>
              </a:extLst>
            </p:cNvPr>
            <p:cNvSpPr txBox="1"/>
            <p:nvPr/>
          </p:nvSpPr>
          <p:spPr>
            <a:xfrm>
              <a:off x="9680377" y="3436923"/>
              <a:ext cx="2295106" cy="276999"/>
            </a:xfrm>
            <a:prstGeom prst="rect">
              <a:avLst/>
            </a:prstGeom>
            <a:noFill/>
          </p:spPr>
          <p:txBody>
            <a:bodyPr wrap="square">
              <a:spAutoFit/>
            </a:bodyPr>
            <a:lstStyle/>
            <a:p>
              <a:r>
                <a:rPr lang="en-GB" sz="1200" b="1" dirty="0">
                  <a:latin typeface="Aptos" panose="020B0004020202020204" pitchFamily="34" charset="0"/>
                </a:rPr>
                <a:t>De Hoge </a:t>
              </a:r>
              <a:r>
                <a:rPr lang="en-GB" sz="1200" b="1" dirty="0" err="1">
                  <a:latin typeface="Aptos" panose="020B0004020202020204" pitchFamily="34" charset="0"/>
                </a:rPr>
                <a:t>Veluwe</a:t>
              </a:r>
              <a:endParaRPr lang="en-GB" sz="1200" b="1" dirty="0">
                <a:latin typeface="Aptos" panose="020B0004020202020204" pitchFamily="34" charset="0"/>
              </a:endParaRPr>
            </a:p>
          </p:txBody>
        </p:sp>
      </p:grpSp>
      <p:grpSp>
        <p:nvGrpSpPr>
          <p:cNvPr id="13" name="Group 12">
            <a:extLst>
              <a:ext uri="{FF2B5EF4-FFF2-40B4-BE49-F238E27FC236}">
                <a16:creationId xmlns:a16="http://schemas.microsoft.com/office/drawing/2014/main" id="{180137FE-CA11-82D8-E4CA-D87AC8CBA154}"/>
              </a:ext>
            </a:extLst>
          </p:cNvPr>
          <p:cNvGrpSpPr/>
          <p:nvPr/>
        </p:nvGrpSpPr>
        <p:grpSpPr>
          <a:xfrm>
            <a:off x="1219273" y="1608946"/>
            <a:ext cx="3455089" cy="4958708"/>
            <a:chOff x="1219273" y="1608946"/>
            <a:chExt cx="3455089" cy="4958708"/>
          </a:xfrm>
        </p:grpSpPr>
        <p:pic>
          <p:nvPicPr>
            <p:cNvPr id="14" name="Picture 13" descr="A map of europe with different colored circles&#10;&#10;AI-generated content may be incorrect.">
              <a:extLst>
                <a:ext uri="{FF2B5EF4-FFF2-40B4-BE49-F238E27FC236}">
                  <a16:creationId xmlns:a16="http://schemas.microsoft.com/office/drawing/2014/main" id="{A07DA005-B22B-6004-0421-EEDB2A7072A5}"/>
                </a:ext>
              </a:extLst>
            </p:cNvPr>
            <p:cNvPicPr>
              <a:picLocks noChangeAspect="1"/>
            </p:cNvPicPr>
            <p:nvPr/>
          </p:nvPicPr>
          <p:blipFill>
            <a:blip r:embed="rId4">
              <a:extLst>
                <a:ext uri="{28A0092B-C50C-407E-A947-70E740481C1C}">
                  <a14:useLocalDpi xmlns:a14="http://schemas.microsoft.com/office/drawing/2010/main" val="0"/>
                </a:ext>
              </a:extLst>
            </a:blip>
            <a:srcRect l="6667" t="4348" r="5897" b="5129"/>
            <a:stretch/>
          </p:blipFill>
          <p:spPr>
            <a:xfrm>
              <a:off x="1219273" y="1608946"/>
              <a:ext cx="3455089" cy="4958708"/>
            </a:xfrm>
            <a:prstGeom prst="rect">
              <a:avLst/>
            </a:prstGeom>
          </p:spPr>
        </p:pic>
        <p:sp>
          <p:nvSpPr>
            <p:cNvPr id="6" name="Rectangle 5">
              <a:extLst>
                <a:ext uri="{FF2B5EF4-FFF2-40B4-BE49-F238E27FC236}">
                  <a16:creationId xmlns:a16="http://schemas.microsoft.com/office/drawing/2014/main" id="{43D74FB7-2D91-74DD-DCF7-3CDF15799806}"/>
                </a:ext>
              </a:extLst>
            </p:cNvPr>
            <p:cNvSpPr/>
            <p:nvPr/>
          </p:nvSpPr>
          <p:spPr>
            <a:xfrm>
              <a:off x="2730500" y="1676400"/>
              <a:ext cx="1511300" cy="1270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07156438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6C439-7067-FE46-5A14-4DE8A70201C6}"/>
              </a:ext>
            </a:extLst>
          </p:cNvPr>
          <p:cNvSpPr>
            <a:spLocks noGrp="1"/>
          </p:cNvSpPr>
          <p:nvPr>
            <p:ph type="title"/>
          </p:nvPr>
        </p:nvSpPr>
        <p:spPr/>
        <p:txBody>
          <a:bodyPr/>
          <a:lstStyle/>
          <a:p>
            <a:r>
              <a:rPr lang="nl-NL" dirty="0" err="1"/>
              <a:t>Thank</a:t>
            </a:r>
            <a:r>
              <a:rPr lang="nl-NL" dirty="0"/>
              <a:t> </a:t>
            </a:r>
            <a:r>
              <a:rPr lang="nl-NL" dirty="0" err="1"/>
              <a:t>you</a:t>
            </a:r>
            <a:r>
              <a:rPr lang="nl-NL" dirty="0"/>
              <a:t>!</a:t>
            </a:r>
            <a:endParaRPr lang="en-GB" dirty="0"/>
          </a:p>
        </p:txBody>
      </p:sp>
    </p:spTree>
    <p:extLst>
      <p:ext uri="{BB962C8B-B14F-4D97-AF65-F5344CB8AC3E}">
        <p14:creationId xmlns:p14="http://schemas.microsoft.com/office/powerpoint/2010/main" val="247636915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2D5405-80D3-93AA-891E-1D8CB9E1563C}"/>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A1F1635-FAB2-75E1-0404-64AC74D657D6}"/>
              </a:ext>
            </a:extLst>
          </p:cNvPr>
          <p:cNvSpPr>
            <a:spLocks noGrp="1"/>
          </p:cNvSpPr>
          <p:nvPr>
            <p:ph type="sldNum" sz="quarter" idx="12"/>
          </p:nvPr>
        </p:nvSpPr>
        <p:spPr/>
        <p:txBody>
          <a:bodyPr/>
          <a:lstStyle/>
          <a:p>
            <a:fld id="{CD4805D6-057F-1048-B770-DDF440AB6921}" type="slidenum">
              <a:rPr lang="en-BG" smtClean="0"/>
              <a:t>107</a:t>
            </a:fld>
            <a:endParaRPr lang="en-BG"/>
          </a:p>
        </p:txBody>
      </p:sp>
      <p:sp>
        <p:nvSpPr>
          <p:cNvPr id="2" name="Title 1">
            <a:extLst>
              <a:ext uri="{FF2B5EF4-FFF2-40B4-BE49-F238E27FC236}">
                <a16:creationId xmlns:a16="http://schemas.microsoft.com/office/drawing/2014/main" id="{D3314299-1447-26F4-D9A0-33DF091DCBC1}"/>
              </a:ext>
            </a:extLst>
          </p:cNvPr>
          <p:cNvSpPr>
            <a:spLocks noGrp="1"/>
          </p:cNvSpPr>
          <p:nvPr>
            <p:ph type="title"/>
          </p:nvPr>
        </p:nvSpPr>
        <p:spPr>
          <a:xfrm>
            <a:off x="542338" y="707811"/>
            <a:ext cx="7556450" cy="527023"/>
          </a:xfrm>
        </p:spPr>
        <p:txBody>
          <a:bodyPr>
            <a:normAutofit fontScale="90000"/>
          </a:bodyPr>
          <a:lstStyle/>
          <a:p>
            <a:r>
              <a:rPr lang="en-US" dirty="0"/>
              <a:t>eDNA methods</a:t>
            </a:r>
            <a:endParaRPr lang="en-BE" dirty="0"/>
          </a:p>
        </p:txBody>
      </p:sp>
      <p:sp>
        <p:nvSpPr>
          <p:cNvPr id="3" name="TextBox 2">
            <a:extLst>
              <a:ext uri="{FF2B5EF4-FFF2-40B4-BE49-F238E27FC236}">
                <a16:creationId xmlns:a16="http://schemas.microsoft.com/office/drawing/2014/main" id="{030468C9-DDA0-ACCD-BF49-90F68D319EEE}"/>
              </a:ext>
            </a:extLst>
          </p:cNvPr>
          <p:cNvSpPr txBox="1"/>
          <p:nvPr/>
        </p:nvSpPr>
        <p:spPr>
          <a:xfrm>
            <a:off x="394854" y="1368489"/>
            <a:ext cx="10935731" cy="3690947"/>
          </a:xfrm>
          <a:prstGeom prst="rect">
            <a:avLst/>
          </a:prstGeom>
          <a:noFill/>
        </p:spPr>
        <p:txBody>
          <a:bodyPr wrap="square">
            <a:spAutoFit/>
          </a:bodyPr>
          <a:lstStyle/>
          <a:p>
            <a:pPr marL="457200" lvl="0" indent="-457200" algn="l">
              <a:lnSpc>
                <a:spcPct val="107000"/>
              </a:lnSpc>
              <a:buFont typeface="+mj-lt"/>
              <a:buAutoNum type="arabicPeriod"/>
            </a:pPr>
            <a:endParaRPr lang="en-US" sz="2000" kern="100" dirty="0">
              <a:latin typeface="Arial" panose="020B0604020202020204" pitchFamily="34" charset="0"/>
              <a:ea typeface="Arial" panose="020B0604020202020204" pitchFamily="34" charset="0"/>
              <a:cs typeface="Times New Roman" panose="02020603050405020304" pitchFamily="18" charset="0"/>
            </a:endParaRPr>
          </a:p>
          <a:p>
            <a:pPr marL="457200" lvl="0" indent="-457200" algn="just">
              <a:lnSpc>
                <a:spcPct val="107000"/>
              </a:lnSpc>
              <a:buFont typeface="+mj-lt"/>
              <a:buAutoNum type="arabicPeriod"/>
            </a:pPr>
            <a:r>
              <a:rPr lang="en-US" sz="2000" kern="100" dirty="0">
                <a:effectLst/>
                <a:latin typeface="Arial" panose="020B0604020202020204" pitchFamily="34" charset="0"/>
                <a:ea typeface="Arial" panose="020B0604020202020204" pitchFamily="34" charset="0"/>
                <a:cs typeface="Times New Roman" panose="02020603050405020304" pitchFamily="18" charset="0"/>
              </a:rPr>
              <a:t>Downloaded open-access bacterial (16S) LUCAS from </a:t>
            </a:r>
            <a:r>
              <a:rPr lang="en-GB" sz="2000" dirty="0"/>
              <a:t>European Soil Data Centre (2018)</a:t>
            </a:r>
          </a:p>
          <a:p>
            <a:pPr marL="457200" lvl="0" indent="-457200" algn="just">
              <a:lnSpc>
                <a:spcPct val="107000"/>
              </a:lnSpc>
              <a:buFont typeface="+mj-lt"/>
              <a:buAutoNum type="arabicPeriod"/>
            </a:pPr>
            <a:endParaRPr lang="en-GB" sz="2000" dirty="0"/>
          </a:p>
          <a:p>
            <a:pPr marL="457200" lvl="0" indent="-457200" algn="just">
              <a:lnSpc>
                <a:spcPct val="107000"/>
              </a:lnSpc>
              <a:buFont typeface="+mj-lt"/>
              <a:buAutoNum type="arabicPeriod"/>
            </a:pPr>
            <a:r>
              <a:rPr lang="en-US" sz="2000" kern="100" dirty="0">
                <a:effectLst/>
                <a:latin typeface="Arial" panose="020B0604020202020204" pitchFamily="34" charset="0"/>
                <a:ea typeface="Arial" panose="020B0604020202020204" pitchFamily="34" charset="0"/>
                <a:cs typeface="Times New Roman" panose="02020603050405020304" pitchFamily="18" charset="0"/>
              </a:rPr>
              <a:t>Processed raw sequencing reads using Qiime2, DADA2 and SILVA</a:t>
            </a:r>
          </a:p>
          <a:p>
            <a:pPr marL="457200" lvl="0" indent="-457200" algn="just">
              <a:lnSpc>
                <a:spcPct val="107000"/>
              </a:lnSpc>
              <a:buFont typeface="+mj-lt"/>
              <a:buAutoNum type="arabicPeriod"/>
            </a:pPr>
            <a:endParaRPr lang="en-US" sz="2000" kern="100" dirty="0">
              <a:effectLst/>
              <a:latin typeface="Arial" panose="020B0604020202020204" pitchFamily="34" charset="0"/>
              <a:ea typeface="Arial" panose="020B0604020202020204" pitchFamily="34" charset="0"/>
              <a:cs typeface="Times New Roman" panose="02020603050405020304" pitchFamily="18" charset="0"/>
            </a:endParaRPr>
          </a:p>
          <a:p>
            <a:pPr marL="457200" lvl="0" indent="-457200" algn="just">
              <a:lnSpc>
                <a:spcPct val="107000"/>
              </a:lnSpc>
              <a:buFont typeface="+mj-lt"/>
              <a:buAutoNum type="arabicPeriod"/>
            </a:pPr>
            <a:r>
              <a:rPr lang="en-US" sz="2000" kern="100" dirty="0">
                <a:latin typeface="Arial" panose="020B0604020202020204" pitchFamily="34" charset="0"/>
                <a:ea typeface="Arial" panose="020B0604020202020204" pitchFamily="34" charset="0"/>
                <a:cs typeface="Times New Roman" panose="02020603050405020304" pitchFamily="18" charset="0"/>
              </a:rPr>
              <a:t>Quality checked and cleaned Amplicon Sequence Variant data</a:t>
            </a:r>
          </a:p>
          <a:p>
            <a:pPr marL="457200" lvl="0" indent="-457200" algn="just">
              <a:lnSpc>
                <a:spcPct val="107000"/>
              </a:lnSpc>
              <a:buFont typeface="+mj-lt"/>
              <a:buAutoNum type="arabicPeriod"/>
            </a:pPr>
            <a:endParaRPr lang="en-US" sz="2000" kern="100" dirty="0">
              <a:latin typeface="Arial" panose="020B0604020202020204" pitchFamily="34" charset="0"/>
              <a:ea typeface="Arial" panose="020B0604020202020204" pitchFamily="34" charset="0"/>
              <a:cs typeface="Times New Roman" panose="02020603050405020304" pitchFamily="18" charset="0"/>
            </a:endParaRPr>
          </a:p>
          <a:p>
            <a:pPr marL="457200" lvl="0" indent="-457200" algn="just">
              <a:lnSpc>
                <a:spcPct val="107000"/>
              </a:lnSpc>
              <a:buFont typeface="+mj-lt"/>
              <a:buAutoNum type="arabicPeriod"/>
            </a:pPr>
            <a:r>
              <a:rPr lang="en-US" sz="2000" kern="100" dirty="0">
                <a:latin typeface="Arial" panose="020B0604020202020204" pitchFamily="34" charset="0"/>
                <a:ea typeface="Arial" panose="020B0604020202020204" pitchFamily="34" charset="0"/>
                <a:cs typeface="Times New Roman" panose="02020603050405020304" pitchFamily="18" charset="0"/>
              </a:rPr>
              <a:t>Selected forest data</a:t>
            </a:r>
          </a:p>
          <a:p>
            <a:pPr marL="457200" lvl="0" indent="-457200" algn="just">
              <a:lnSpc>
                <a:spcPct val="107000"/>
              </a:lnSpc>
              <a:buFont typeface="+mj-lt"/>
              <a:buAutoNum type="arabicPeriod"/>
            </a:pPr>
            <a:endParaRPr lang="en-US" sz="2000" kern="100" dirty="0">
              <a:latin typeface="Arial" panose="020B0604020202020204" pitchFamily="34" charset="0"/>
              <a:ea typeface="Arial" panose="020B0604020202020204" pitchFamily="34" charset="0"/>
              <a:cs typeface="Times New Roman" panose="02020603050405020304" pitchFamily="18" charset="0"/>
            </a:endParaRPr>
          </a:p>
          <a:p>
            <a:pPr marL="457200" lvl="0" indent="-457200" algn="just">
              <a:lnSpc>
                <a:spcPct val="107000"/>
              </a:lnSpc>
              <a:buFont typeface="+mj-lt"/>
              <a:buAutoNum type="arabicPeriod"/>
            </a:pPr>
            <a:r>
              <a:rPr lang="en-US" sz="2000" kern="100" dirty="0">
                <a:effectLst/>
                <a:latin typeface="Arial" panose="020B0604020202020204" pitchFamily="34" charset="0"/>
                <a:ea typeface="Arial" panose="020B0604020202020204" pitchFamily="34" charset="0"/>
                <a:cs typeface="Times New Roman" panose="02020603050405020304" pitchFamily="18" charset="0"/>
              </a:rPr>
              <a:t>Calculated bacterial alpha- and beta-diversity indexes</a:t>
            </a:r>
          </a:p>
          <a:p>
            <a:pPr marL="342900" lvl="0" indent="-342900" algn="just">
              <a:lnSpc>
                <a:spcPct val="107000"/>
              </a:lnSpc>
              <a:buFont typeface="Arial" panose="020B0604020202020204" pitchFamily="34" charset="0"/>
              <a:buChar char="•"/>
            </a:pPr>
            <a:endParaRPr lang="en-US" sz="2000" kern="100" dirty="0">
              <a:latin typeface="Arial" panose="020B0604020202020204" pitchFamily="34" charset="0"/>
              <a:ea typeface="Arial" panose="020B0604020202020204" pitchFamily="34" charset="0"/>
              <a:cs typeface="Times New Roman" panose="02020603050405020304" pitchFamily="18" charset="0"/>
            </a:endParaRPr>
          </a:p>
        </p:txBody>
      </p:sp>
    </p:spTree>
    <p:extLst>
      <p:ext uri="{BB962C8B-B14F-4D97-AF65-F5344CB8AC3E}">
        <p14:creationId xmlns:p14="http://schemas.microsoft.com/office/powerpoint/2010/main" val="312556974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16E2D05-6876-D1E9-003A-1F2799C157C8}"/>
              </a:ext>
            </a:extLst>
          </p:cNvPr>
          <p:cNvSpPr>
            <a:spLocks noGrp="1"/>
          </p:cNvSpPr>
          <p:nvPr>
            <p:ph type="sldNum" sz="quarter" idx="12"/>
          </p:nvPr>
        </p:nvSpPr>
        <p:spPr/>
        <p:txBody>
          <a:bodyPr/>
          <a:lstStyle/>
          <a:p>
            <a:fld id="{CD4805D6-057F-1048-B770-DDF440AB6921}" type="slidenum">
              <a:rPr lang="en-BG" smtClean="0"/>
              <a:t>108</a:t>
            </a:fld>
            <a:endParaRPr lang="en-BG"/>
          </a:p>
        </p:txBody>
      </p:sp>
      <p:sp>
        <p:nvSpPr>
          <p:cNvPr id="2" name="Title 1">
            <a:extLst>
              <a:ext uri="{FF2B5EF4-FFF2-40B4-BE49-F238E27FC236}">
                <a16:creationId xmlns:a16="http://schemas.microsoft.com/office/drawing/2014/main" id="{E5406EC9-DD67-469C-1A10-27578CE0BA86}"/>
              </a:ext>
            </a:extLst>
          </p:cNvPr>
          <p:cNvSpPr>
            <a:spLocks noGrp="1"/>
          </p:cNvSpPr>
          <p:nvPr>
            <p:ph type="title"/>
          </p:nvPr>
        </p:nvSpPr>
        <p:spPr>
          <a:xfrm>
            <a:off x="394854" y="363682"/>
            <a:ext cx="7556450" cy="527023"/>
          </a:xfrm>
        </p:spPr>
        <p:txBody>
          <a:bodyPr>
            <a:normAutofit fontScale="90000"/>
          </a:bodyPr>
          <a:lstStyle/>
          <a:p>
            <a:r>
              <a:rPr lang="en-US" dirty="0"/>
              <a:t>Work Expected in The Next 6 Months</a:t>
            </a:r>
            <a:endParaRPr lang="en-BE" dirty="0"/>
          </a:p>
        </p:txBody>
      </p:sp>
      <p:sp>
        <p:nvSpPr>
          <p:cNvPr id="3" name="TextBox 2">
            <a:extLst>
              <a:ext uri="{FF2B5EF4-FFF2-40B4-BE49-F238E27FC236}">
                <a16:creationId xmlns:a16="http://schemas.microsoft.com/office/drawing/2014/main" id="{94179FC3-B515-0765-C828-CF9BE7876927}"/>
              </a:ext>
            </a:extLst>
          </p:cNvPr>
          <p:cNvSpPr txBox="1"/>
          <p:nvPr/>
        </p:nvSpPr>
        <p:spPr>
          <a:xfrm>
            <a:off x="464704" y="1360176"/>
            <a:ext cx="10935731" cy="3698257"/>
          </a:xfrm>
          <a:prstGeom prst="rect">
            <a:avLst/>
          </a:prstGeom>
          <a:noFill/>
        </p:spPr>
        <p:txBody>
          <a:bodyPr wrap="square">
            <a:spAutoFit/>
          </a:bodyPr>
          <a:lstStyle/>
          <a:p>
            <a:pPr lvl="0" algn="l">
              <a:lnSpc>
                <a:spcPct val="107000"/>
              </a:lnSpc>
            </a:pPr>
            <a:endParaRPr lang="en-US" sz="2000" kern="100" dirty="0">
              <a:latin typeface="Arial" panose="020B0604020202020204" pitchFamily="34" charset="0"/>
              <a:ea typeface="Arial" panose="020B0604020202020204" pitchFamily="34" charset="0"/>
              <a:cs typeface="Times New Roman" panose="02020603050405020304" pitchFamily="18" charset="0"/>
            </a:endParaRPr>
          </a:p>
          <a:p>
            <a:pPr marL="342900" lvl="0" indent="-342900" algn="just">
              <a:lnSpc>
                <a:spcPct val="107000"/>
              </a:lnSpc>
              <a:buFont typeface="Arial" panose="020B0604020202020204" pitchFamily="34" charset="0"/>
              <a:buChar char="•"/>
            </a:pPr>
            <a:r>
              <a:rPr lang="en-US" sz="2000" kern="100" dirty="0">
                <a:effectLst/>
                <a:latin typeface="Arial" panose="020B0604020202020204" pitchFamily="34" charset="0"/>
                <a:ea typeface="Arial" panose="020B0604020202020204" pitchFamily="34" charset="0"/>
                <a:cs typeface="Times New Roman" panose="02020603050405020304" pitchFamily="18" charset="0"/>
              </a:rPr>
              <a:t>Verify model outcomes using existing eDNA data from various locations across Europe.</a:t>
            </a:r>
          </a:p>
          <a:p>
            <a:pPr marL="342900" lvl="0" indent="-342900" algn="just">
              <a:lnSpc>
                <a:spcPct val="107000"/>
              </a:lnSpc>
              <a:buFont typeface="Arial" panose="020B0604020202020204" pitchFamily="34" charset="0"/>
              <a:buChar char="•"/>
            </a:pPr>
            <a:endParaRPr lang="en-US" sz="2000" kern="100" dirty="0">
              <a:latin typeface="Arial" panose="020B0604020202020204" pitchFamily="34" charset="0"/>
              <a:ea typeface="Arial" panose="020B0604020202020204" pitchFamily="34" charset="0"/>
              <a:cs typeface="Times New Roman" panose="02020603050405020304" pitchFamily="18" charset="0"/>
            </a:endParaRPr>
          </a:p>
          <a:p>
            <a:pPr marL="342900" lvl="0" indent="-342900" algn="just">
              <a:lnSpc>
                <a:spcPct val="107000"/>
              </a:lnSpc>
              <a:buFont typeface="Arial" panose="020B0604020202020204" pitchFamily="34" charset="0"/>
              <a:buChar char="•"/>
            </a:pPr>
            <a:r>
              <a:rPr lang="en-US" sz="2000" kern="100" dirty="0">
                <a:effectLst/>
                <a:latin typeface="Arial" panose="020B0604020202020204" pitchFamily="34" charset="0"/>
                <a:ea typeface="Arial" panose="020B0604020202020204" pitchFamily="34" charset="0"/>
                <a:cs typeface="Times New Roman" panose="02020603050405020304" pitchFamily="18" charset="0"/>
              </a:rPr>
              <a:t>Compare model predictions with other available remote sensing data (e.g., DESIS) at a local scale (pilot site).</a:t>
            </a:r>
          </a:p>
          <a:p>
            <a:pPr marL="342900" lvl="0" indent="-342900" algn="just">
              <a:lnSpc>
                <a:spcPct val="107000"/>
              </a:lnSpc>
              <a:buFont typeface="Arial" panose="020B0604020202020204" pitchFamily="34" charset="0"/>
              <a:buChar char="•"/>
            </a:pPr>
            <a:endParaRPr lang="en-US" sz="2000" kern="100" dirty="0">
              <a:latin typeface="Arial" panose="020B0604020202020204" pitchFamily="34" charset="0"/>
              <a:ea typeface="Arial" panose="020B0604020202020204" pitchFamily="34" charset="0"/>
              <a:cs typeface="Times New Roman" panose="02020603050405020304" pitchFamily="18" charset="0"/>
            </a:endParaRPr>
          </a:p>
          <a:p>
            <a:pPr marL="342900" lvl="0" indent="-342900" algn="just">
              <a:lnSpc>
                <a:spcPct val="107000"/>
              </a:lnSpc>
              <a:buFont typeface="Arial" panose="020B0604020202020204" pitchFamily="34" charset="0"/>
              <a:buChar char="•"/>
            </a:pPr>
            <a:r>
              <a:rPr lang="en-US" sz="2000" kern="100" dirty="0">
                <a:effectLst/>
                <a:latin typeface="Arial" panose="020B0604020202020204" pitchFamily="34" charset="0"/>
                <a:ea typeface="Arial" panose="020B0604020202020204" pitchFamily="34" charset="0"/>
                <a:cs typeface="Times New Roman" panose="02020603050405020304" pitchFamily="18" charset="0"/>
              </a:rPr>
              <a:t>Assess the influence of ecosystem conditions in boreal and temperate forests using soil eDNA alpha and beta diversity metrics.</a:t>
            </a:r>
          </a:p>
          <a:p>
            <a:pPr marL="342900" lvl="0" indent="-342900" algn="just">
              <a:lnSpc>
                <a:spcPct val="107000"/>
              </a:lnSpc>
              <a:buFont typeface="Arial" panose="020B0604020202020204" pitchFamily="34" charset="0"/>
              <a:buChar char="•"/>
            </a:pPr>
            <a:endParaRPr lang="en-US" sz="2000" kern="100" dirty="0">
              <a:effectLst/>
              <a:latin typeface="Arial" panose="020B0604020202020204" pitchFamily="34" charset="0"/>
              <a:ea typeface="Arial" panose="020B0604020202020204" pitchFamily="34" charset="0"/>
              <a:cs typeface="Times New Roman" panose="02020603050405020304" pitchFamily="18" charset="0"/>
            </a:endParaRPr>
          </a:p>
          <a:p>
            <a:pPr marL="342900" lvl="0" indent="-342900" algn="just">
              <a:lnSpc>
                <a:spcPct val="107000"/>
              </a:lnSpc>
              <a:buFont typeface="Arial" panose="020B0604020202020204" pitchFamily="34" charset="0"/>
              <a:buChar char="•"/>
            </a:pPr>
            <a:r>
              <a:rPr lang="en-US" sz="2000" kern="100" dirty="0">
                <a:effectLst/>
                <a:latin typeface="Arial" panose="020B0604020202020204" pitchFamily="34" charset="0"/>
                <a:ea typeface="Arial" panose="020B0604020202020204" pitchFamily="34" charset="0"/>
                <a:cs typeface="Times New Roman" panose="02020603050405020304" pitchFamily="18" charset="0"/>
              </a:rPr>
              <a:t>Evaluate the effects forest disturbances and/or forest stress on soil biodiversity using eDNA-based alpha and beta diversity metrics.</a:t>
            </a:r>
            <a:endParaRPr lang="en-BE" sz="3200" kern="100" dirty="0">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145976891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722C0138-3516-AE56-BFB0-5D95205AFCCB}"/>
              </a:ext>
            </a:extLst>
          </p:cNvPr>
          <p:cNvSpPr>
            <a:spLocks noGrp="1"/>
          </p:cNvSpPr>
          <p:nvPr>
            <p:ph type="sldNum" sz="quarter" idx="12"/>
          </p:nvPr>
        </p:nvSpPr>
        <p:spPr/>
        <p:txBody>
          <a:bodyPr/>
          <a:lstStyle/>
          <a:p>
            <a:fld id="{CD4805D6-057F-1048-B770-DDF440AB6921}" type="slidenum">
              <a:rPr lang="en-BG" smtClean="0"/>
              <a:t>109</a:t>
            </a:fld>
            <a:endParaRPr lang="en-BG"/>
          </a:p>
        </p:txBody>
      </p:sp>
      <p:pic>
        <p:nvPicPr>
          <p:cNvPr id="6" name="Picture 5" descr="A map of europe with different colored lines&#10;&#10;AI-generated content may be incorrect.">
            <a:extLst>
              <a:ext uri="{FF2B5EF4-FFF2-40B4-BE49-F238E27FC236}">
                <a16:creationId xmlns:a16="http://schemas.microsoft.com/office/drawing/2014/main" id="{E8B84FA6-2DDA-AC45-AEDF-53F1BA9A8A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9980" y="0"/>
            <a:ext cx="9712040" cy="6858000"/>
          </a:xfrm>
          <a:prstGeom prst="rect">
            <a:avLst/>
          </a:prstGeom>
        </p:spPr>
      </p:pic>
    </p:spTree>
    <p:extLst>
      <p:ext uri="{BB962C8B-B14F-4D97-AF65-F5344CB8AC3E}">
        <p14:creationId xmlns:p14="http://schemas.microsoft.com/office/powerpoint/2010/main" val="27505916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C1B22-D0DC-51B8-C4B4-D6F5802DC994}"/>
              </a:ext>
            </a:extLst>
          </p:cNvPr>
          <p:cNvSpPr>
            <a:spLocks noGrp="1"/>
          </p:cNvSpPr>
          <p:nvPr>
            <p:ph type="title"/>
          </p:nvPr>
        </p:nvSpPr>
        <p:spPr>
          <a:xfrm>
            <a:off x="571264" y="2644018"/>
            <a:ext cx="5667489" cy="1600200"/>
          </a:xfrm>
        </p:spPr>
        <p:txBody>
          <a:bodyPr/>
          <a:lstStyle/>
          <a:p>
            <a:r>
              <a:rPr lang="en-US"/>
              <a:t>Locations and ecosystems</a:t>
            </a:r>
            <a:endParaRPr lang="en-BG"/>
          </a:p>
        </p:txBody>
      </p:sp>
      <p:pic>
        <p:nvPicPr>
          <p:cNvPr id="8" name="Picture Placeholder 7">
            <a:extLst>
              <a:ext uri="{FF2B5EF4-FFF2-40B4-BE49-F238E27FC236}">
                <a16:creationId xmlns:a16="http://schemas.microsoft.com/office/drawing/2014/main" id="{369C8C14-6435-A684-7E6C-4A9B76B71CCF}"/>
              </a:ext>
            </a:extLst>
          </p:cNvPr>
          <p:cNvPicPr>
            <a:picLocks noGrp="1" noChangeAspect="1"/>
          </p:cNvPicPr>
          <p:nvPr>
            <p:ph type="pic" idx="1"/>
          </p:nvPr>
        </p:nvPicPr>
        <p:blipFill>
          <a:blip r:embed="rId2"/>
          <a:srcRect l="20400" r="20400"/>
          <a:stretch/>
        </p:blipFill>
        <p:spPr/>
      </p:pic>
      <p:sp>
        <p:nvSpPr>
          <p:cNvPr id="4" name="Text Placeholder 3">
            <a:extLst>
              <a:ext uri="{FF2B5EF4-FFF2-40B4-BE49-F238E27FC236}">
                <a16:creationId xmlns:a16="http://schemas.microsoft.com/office/drawing/2014/main" id="{B194F8D4-1D89-8F42-A8B2-1DDE14CACE98}"/>
              </a:ext>
            </a:extLst>
          </p:cNvPr>
          <p:cNvSpPr>
            <a:spLocks noGrp="1"/>
          </p:cNvSpPr>
          <p:nvPr>
            <p:ph type="body" sz="half" idx="2"/>
          </p:nvPr>
        </p:nvSpPr>
        <p:spPr>
          <a:xfrm>
            <a:off x="571265" y="3357408"/>
            <a:ext cx="5009728" cy="3303042"/>
          </a:xfrm>
        </p:spPr>
        <p:txBody>
          <a:bodyPr>
            <a:normAutofit/>
          </a:bodyPr>
          <a:lstStyle/>
          <a:p>
            <a:pPr marL="457200" indent="-457200">
              <a:lnSpc>
                <a:spcPts val="3000"/>
              </a:lnSpc>
              <a:buAutoNum type="arabicParenBoth"/>
            </a:pPr>
            <a:r>
              <a:rPr lang="en-US" sz="2000">
                <a:solidFill>
                  <a:schemeClr val="tx1">
                    <a:lumMod val="75000"/>
                    <a:lumOff val="25000"/>
                  </a:schemeClr>
                </a:solidFill>
              </a:rPr>
              <a:t>Swiss National Park</a:t>
            </a:r>
          </a:p>
          <a:p>
            <a:pPr marL="457200" indent="-457200">
              <a:lnSpc>
                <a:spcPts val="3000"/>
              </a:lnSpc>
              <a:buAutoNum type="arabicParenBoth"/>
            </a:pPr>
            <a:r>
              <a:rPr lang="en-US" sz="2000">
                <a:solidFill>
                  <a:schemeClr val="tx1">
                    <a:lumMod val="75000"/>
                    <a:lumOff val="25000"/>
                  </a:schemeClr>
                </a:solidFill>
              </a:rPr>
              <a:t>French Alps</a:t>
            </a:r>
          </a:p>
          <a:p>
            <a:pPr marL="457200" indent="-457200">
              <a:lnSpc>
                <a:spcPts val="3000"/>
              </a:lnSpc>
              <a:buAutoNum type="arabicParenBoth"/>
            </a:pPr>
            <a:r>
              <a:rPr lang="en-US" sz="2000" err="1">
                <a:solidFill>
                  <a:schemeClr val="tx1">
                    <a:lumMod val="75000"/>
                    <a:lumOff val="25000"/>
                  </a:schemeClr>
                </a:solidFill>
              </a:rPr>
              <a:t>Laegern</a:t>
            </a:r>
            <a:r>
              <a:rPr lang="en-US" sz="2000">
                <a:solidFill>
                  <a:schemeClr val="tx1">
                    <a:lumMod val="75000"/>
                    <a:lumOff val="25000"/>
                  </a:schemeClr>
                </a:solidFill>
              </a:rPr>
              <a:t> Forest</a:t>
            </a:r>
          </a:p>
          <a:p>
            <a:pPr marL="457200" indent="-457200">
              <a:lnSpc>
                <a:spcPts val="3000"/>
              </a:lnSpc>
              <a:buAutoNum type="arabicParenBoth"/>
            </a:pPr>
            <a:r>
              <a:rPr lang="en-US" sz="2000" err="1">
                <a:solidFill>
                  <a:schemeClr val="tx1">
                    <a:lumMod val="75000"/>
                    <a:lumOff val="25000"/>
                  </a:schemeClr>
                </a:solidFill>
              </a:rPr>
              <a:t>Greifensee</a:t>
            </a:r>
            <a:endParaRPr lang="en-US" sz="2000">
              <a:solidFill>
                <a:schemeClr val="tx1">
                  <a:lumMod val="75000"/>
                  <a:lumOff val="25000"/>
                </a:schemeClr>
              </a:solidFill>
            </a:endParaRPr>
          </a:p>
          <a:p>
            <a:pPr>
              <a:lnSpc>
                <a:spcPts val="3000"/>
              </a:lnSpc>
            </a:pPr>
            <a:r>
              <a:rPr lang="en-US" sz="2000">
                <a:solidFill>
                  <a:schemeClr val="tx1">
                    <a:lumMod val="75000"/>
                    <a:lumOff val="25000"/>
                  </a:schemeClr>
                </a:solidFill>
              </a:rPr>
              <a:t>Forests, grasslands and wetlands in Alpine ecosystems</a:t>
            </a:r>
          </a:p>
          <a:p>
            <a:pPr>
              <a:lnSpc>
                <a:spcPts val="3000"/>
              </a:lnSpc>
            </a:pPr>
            <a:endParaRPr lang="en-BG" sz="2000">
              <a:solidFill>
                <a:schemeClr val="tx1">
                  <a:lumMod val="75000"/>
                  <a:lumOff val="25000"/>
                </a:schemeClr>
              </a:solidFill>
            </a:endParaRPr>
          </a:p>
        </p:txBody>
      </p:sp>
      <p:sp>
        <p:nvSpPr>
          <p:cNvPr id="5" name="Slide Number Placeholder 4">
            <a:extLst>
              <a:ext uri="{FF2B5EF4-FFF2-40B4-BE49-F238E27FC236}">
                <a16:creationId xmlns:a16="http://schemas.microsoft.com/office/drawing/2014/main" id="{50C6328D-D3CB-B99C-D184-FF5FB0E57315}"/>
              </a:ext>
            </a:extLst>
          </p:cNvPr>
          <p:cNvSpPr>
            <a:spLocks noGrp="1"/>
          </p:cNvSpPr>
          <p:nvPr>
            <p:ph type="sldNum" sz="quarter" idx="12"/>
          </p:nvPr>
        </p:nvSpPr>
        <p:spPr/>
        <p:txBody>
          <a:bodyPr/>
          <a:lstStyle/>
          <a:p>
            <a:fld id="{CD4805D6-057F-1048-B770-DDF440AB6921}" type="slidenum">
              <a:rPr lang="en-BG" smtClean="0"/>
              <a:t>11</a:t>
            </a:fld>
            <a:endParaRPr lang="en-BG"/>
          </a:p>
        </p:txBody>
      </p:sp>
      <p:sp>
        <p:nvSpPr>
          <p:cNvPr id="6" name="Text Placeholder 2">
            <a:extLst>
              <a:ext uri="{FF2B5EF4-FFF2-40B4-BE49-F238E27FC236}">
                <a16:creationId xmlns:a16="http://schemas.microsoft.com/office/drawing/2014/main" id="{09DB30FC-0D6F-85B9-3E60-EF17A6BDF044}"/>
              </a:ext>
            </a:extLst>
          </p:cNvPr>
          <p:cNvSpPr txBox="1">
            <a:spLocks/>
          </p:cNvSpPr>
          <p:nvPr/>
        </p:nvSpPr>
        <p:spPr>
          <a:xfrm>
            <a:off x="2191511" y="3843014"/>
            <a:ext cx="7808976" cy="447503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Clr>
                <a:srgbClr val="4AC5D3"/>
              </a:buClr>
              <a:buFont typeface="Arial" panose="020B0604020202020204" pitchFamily="34" charset="0"/>
              <a:buNone/>
              <a:defRPr sz="3200" kern="1200">
                <a:solidFill>
                  <a:schemeClr val="tx1"/>
                </a:solidFill>
                <a:latin typeface="Century Gothic" panose="020B0502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Century Gothic" panose="020B0502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Century Gothic" panose="020B0502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Century Gothic" panose="020B0502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Century Gothic" panose="020B0502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a:lnSpc>
                <a:spcPts val="3560"/>
              </a:lnSpc>
            </a:pPr>
            <a:endParaRPr lang="en-US" sz="1600"/>
          </a:p>
        </p:txBody>
      </p:sp>
      <p:pic>
        <p:nvPicPr>
          <p:cNvPr id="9" name="Graphic 8">
            <a:extLst>
              <a:ext uri="{FF2B5EF4-FFF2-40B4-BE49-F238E27FC236}">
                <a16:creationId xmlns:a16="http://schemas.microsoft.com/office/drawing/2014/main" id="{ACC42183-F287-C4C1-73EB-E83D4B14CAC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71265" y="598980"/>
            <a:ext cx="930637" cy="1056399"/>
          </a:xfrm>
          <a:prstGeom prst="rect">
            <a:avLst/>
          </a:prstGeom>
        </p:spPr>
      </p:pic>
    </p:spTree>
    <p:extLst>
      <p:ext uri="{BB962C8B-B14F-4D97-AF65-F5344CB8AC3E}">
        <p14:creationId xmlns:p14="http://schemas.microsoft.com/office/powerpoint/2010/main" val="34812383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5990A-A0C1-F91B-15ED-6CCC5C6CCCB2}"/>
              </a:ext>
            </a:extLst>
          </p:cNvPr>
          <p:cNvSpPr>
            <a:spLocks noGrp="1"/>
          </p:cNvSpPr>
          <p:nvPr>
            <p:ph type="ctrTitle"/>
          </p:nvPr>
        </p:nvSpPr>
        <p:spPr>
          <a:xfrm>
            <a:off x="266904" y="1945088"/>
            <a:ext cx="7411346" cy="1841041"/>
          </a:xfrm>
        </p:spPr>
        <p:txBody>
          <a:bodyPr anchor="t">
            <a:normAutofit/>
          </a:bodyPr>
          <a:lstStyle/>
          <a:p>
            <a:r>
              <a:rPr lang="de-DE" sz="3000"/>
              <a:t>Pilot 5.5 </a:t>
            </a:r>
            <a:r>
              <a:rPr lang="en-US" sz="3000">
                <a:latin typeface="Montserrat SemiBold"/>
                <a:cs typeface="Poppins"/>
              </a:rPr>
              <a:t>Monitoring freshwater ecosystem functioning under climate change and disturbances at European scale </a:t>
            </a:r>
            <a:endParaRPr lang="en-US" sz="3000"/>
          </a:p>
        </p:txBody>
      </p:sp>
      <p:sp>
        <p:nvSpPr>
          <p:cNvPr id="3" name="Subtitle 2">
            <a:extLst>
              <a:ext uri="{FF2B5EF4-FFF2-40B4-BE49-F238E27FC236}">
                <a16:creationId xmlns:a16="http://schemas.microsoft.com/office/drawing/2014/main" id="{0E0EAB8E-31DB-4930-6F34-7699F66B4FEB}"/>
              </a:ext>
            </a:extLst>
          </p:cNvPr>
          <p:cNvSpPr>
            <a:spLocks noGrp="1"/>
          </p:cNvSpPr>
          <p:nvPr>
            <p:ph type="subTitle" idx="1"/>
          </p:nvPr>
        </p:nvSpPr>
        <p:spPr>
          <a:xfrm>
            <a:off x="266904" y="4594757"/>
            <a:ext cx="6387412" cy="678430"/>
          </a:xfrm>
        </p:spPr>
        <p:txBody>
          <a:bodyPr vert="horz" lIns="91440" tIns="45720" rIns="91440" bIns="45720" rtlCol="0" anchor="t">
            <a:normAutofit/>
          </a:bodyPr>
          <a:lstStyle/>
          <a:p>
            <a:r>
              <a:rPr lang="de-DE" b="0">
                <a:solidFill>
                  <a:srgbClr val="163A3C"/>
                </a:solidFill>
                <a:latin typeface="Montserrat SemiBold" panose="00000700000000000000" pitchFamily="2" charset="0"/>
                <a:cs typeface="Arial"/>
              </a:rPr>
              <a:t>BC, BG, Syke</a:t>
            </a:r>
          </a:p>
        </p:txBody>
      </p:sp>
      <p:sp>
        <p:nvSpPr>
          <p:cNvPr id="6" name="Subtitle 2">
            <a:extLst>
              <a:ext uri="{FF2B5EF4-FFF2-40B4-BE49-F238E27FC236}">
                <a16:creationId xmlns:a16="http://schemas.microsoft.com/office/drawing/2014/main" id="{8AAA1658-346E-4574-9E72-A7F8DF50A33F}"/>
              </a:ext>
            </a:extLst>
          </p:cNvPr>
          <p:cNvSpPr txBox="1">
            <a:spLocks/>
          </p:cNvSpPr>
          <p:nvPr/>
        </p:nvSpPr>
        <p:spPr>
          <a:xfrm>
            <a:off x="266904" y="5249083"/>
            <a:ext cx="6387412" cy="51211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rgbClr val="B4D785"/>
                </a:solidFill>
                <a:latin typeface="Century Gothic" panose="020B0502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Century Gothic" panose="020B0502020202020204" pitchFamily="34" charset="0"/>
                <a:ea typeface="+mn-ea"/>
                <a:cs typeface="Arial" panose="020B0604020202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Century Gothic" panose="020B0502020202020204" pitchFamily="34" charset="0"/>
                <a:ea typeface="+mn-ea"/>
                <a:cs typeface="Arial" panose="020B0604020202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Century Gothic" panose="020B0502020202020204" pitchFamily="34" charset="0"/>
                <a:ea typeface="+mn-ea"/>
                <a:cs typeface="Arial" panose="020B0604020202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Century Gothic" panose="020B0502020202020204" pitchFamily="34" charset="0"/>
                <a:ea typeface="+mn-ea"/>
                <a:cs typeface="Arial" panose="020B0604020202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1600">
              <a:solidFill>
                <a:srgbClr val="163A3C"/>
              </a:solidFill>
              <a:latin typeface="Century Gothic"/>
              <a:cs typeface="Arial"/>
            </a:endParaRPr>
          </a:p>
        </p:txBody>
      </p:sp>
      <p:sp>
        <p:nvSpPr>
          <p:cNvPr id="13" name="TextBox 12">
            <a:extLst>
              <a:ext uri="{FF2B5EF4-FFF2-40B4-BE49-F238E27FC236}">
                <a16:creationId xmlns:a16="http://schemas.microsoft.com/office/drawing/2014/main" id="{C4CE6AB1-07F6-D1EE-9E1A-A7D8621D273A}"/>
              </a:ext>
            </a:extLst>
          </p:cNvPr>
          <p:cNvSpPr txBox="1"/>
          <p:nvPr/>
        </p:nvSpPr>
        <p:spPr>
          <a:xfrm>
            <a:off x="914400" y="5568043"/>
            <a:ext cx="184731" cy="369332"/>
          </a:xfrm>
          <a:prstGeom prst="rect">
            <a:avLst/>
          </a:prstGeom>
          <a:noFill/>
        </p:spPr>
        <p:txBody>
          <a:bodyPr wrap="none" rtlCol="0">
            <a:spAutoFit/>
          </a:bodyPr>
          <a:lstStyle/>
          <a:p>
            <a:endParaRPr lang="en-BG"/>
          </a:p>
        </p:txBody>
      </p:sp>
      <p:sp>
        <p:nvSpPr>
          <p:cNvPr id="16" name="TextBox 15">
            <a:extLst>
              <a:ext uri="{FF2B5EF4-FFF2-40B4-BE49-F238E27FC236}">
                <a16:creationId xmlns:a16="http://schemas.microsoft.com/office/drawing/2014/main" id="{0B83EDF3-4D3D-66EB-EF21-D2E424C7A898}"/>
              </a:ext>
            </a:extLst>
          </p:cNvPr>
          <p:cNvSpPr txBox="1"/>
          <p:nvPr/>
        </p:nvSpPr>
        <p:spPr>
          <a:xfrm>
            <a:off x="8134217" y="6295605"/>
            <a:ext cx="6109252" cy="307777"/>
          </a:xfrm>
          <a:prstGeom prst="rect">
            <a:avLst/>
          </a:prstGeom>
          <a:noFill/>
        </p:spPr>
        <p:txBody>
          <a:bodyPr wrap="square">
            <a:spAutoFit/>
          </a:bodyPr>
          <a:lstStyle/>
          <a:p>
            <a:pPr algn="ctr"/>
            <a:r>
              <a:rPr lang="en-GB" sz="1400" b="0" i="0" u="none" strike="noStrike">
                <a:solidFill>
                  <a:schemeClr val="bg1"/>
                </a:solidFill>
                <a:effectLst/>
                <a:latin typeface="Poppins" pitchFamily="2" charset="77"/>
                <a:cs typeface="Poppins" pitchFamily="2" charset="77"/>
              </a:rPr>
              <a:t>obsgession.eu</a:t>
            </a:r>
            <a:endParaRPr lang="en-BG" sz="1400">
              <a:solidFill>
                <a:schemeClr val="bg1"/>
              </a:solidFill>
              <a:latin typeface="Poppins" pitchFamily="2" charset="77"/>
              <a:cs typeface="Poppins" pitchFamily="2" charset="77"/>
            </a:endParaRPr>
          </a:p>
        </p:txBody>
      </p:sp>
      <p:pic>
        <p:nvPicPr>
          <p:cNvPr id="17" name="Picture 16">
            <a:extLst>
              <a:ext uri="{FF2B5EF4-FFF2-40B4-BE49-F238E27FC236}">
                <a16:creationId xmlns:a16="http://schemas.microsoft.com/office/drawing/2014/main" id="{56B539A9-1D52-A06C-3DAD-3B9745050D72}"/>
              </a:ext>
            </a:extLst>
          </p:cNvPr>
          <p:cNvPicPr>
            <a:picLocks noChangeAspect="1"/>
          </p:cNvPicPr>
          <p:nvPr/>
        </p:nvPicPr>
        <p:blipFill>
          <a:blip r:embed="rId2"/>
          <a:stretch>
            <a:fillRect/>
          </a:stretch>
        </p:blipFill>
        <p:spPr>
          <a:xfrm>
            <a:off x="10254422" y="6335099"/>
            <a:ext cx="188292" cy="188292"/>
          </a:xfrm>
          <a:prstGeom prst="rect">
            <a:avLst/>
          </a:prstGeom>
        </p:spPr>
      </p:pic>
    </p:spTree>
    <p:extLst>
      <p:ext uri="{BB962C8B-B14F-4D97-AF65-F5344CB8AC3E}">
        <p14:creationId xmlns:p14="http://schemas.microsoft.com/office/powerpoint/2010/main" val="158449896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7BF4E-DCB9-34C8-5457-39884E44EA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6DA7E8-C55F-DD94-D903-753C26811D27}"/>
              </a:ext>
            </a:extLst>
          </p:cNvPr>
          <p:cNvSpPr>
            <a:spLocks noGrp="1"/>
          </p:cNvSpPr>
          <p:nvPr>
            <p:ph type="title"/>
          </p:nvPr>
        </p:nvSpPr>
        <p:spPr/>
        <p:txBody>
          <a:bodyPr/>
          <a:lstStyle/>
          <a:p>
            <a:r>
              <a:rPr lang="en-GB">
                <a:latin typeface="Poppins"/>
                <a:cs typeface="Poppins"/>
              </a:rPr>
              <a:t>Pilot 5.5 Goals</a:t>
            </a:r>
            <a:endParaRPr lang="en-BG"/>
          </a:p>
        </p:txBody>
      </p:sp>
      <p:sp>
        <p:nvSpPr>
          <p:cNvPr id="3" name="Content Placeholder 2">
            <a:extLst>
              <a:ext uri="{FF2B5EF4-FFF2-40B4-BE49-F238E27FC236}">
                <a16:creationId xmlns:a16="http://schemas.microsoft.com/office/drawing/2014/main" id="{876CCA37-08B4-2F87-B4DD-EA49499984B1}"/>
              </a:ext>
            </a:extLst>
          </p:cNvPr>
          <p:cNvSpPr>
            <a:spLocks noGrp="1"/>
          </p:cNvSpPr>
          <p:nvPr>
            <p:ph idx="1"/>
          </p:nvPr>
        </p:nvSpPr>
        <p:spPr>
          <a:xfrm>
            <a:off x="254510" y="1490065"/>
            <a:ext cx="11682979" cy="4351338"/>
          </a:xfrm>
        </p:spPr>
        <p:txBody>
          <a:bodyPr>
            <a:noAutofit/>
          </a:bodyPr>
          <a:lstStyle/>
          <a:p>
            <a:pPr marL="285750" indent="-285750">
              <a:lnSpc>
                <a:spcPct val="150000"/>
              </a:lnSpc>
              <a:buFont typeface="Arial" panose="020B0604020202020204" pitchFamily="34" charset="0"/>
              <a:buChar char="•"/>
            </a:pPr>
            <a:r>
              <a:rPr lang="en-US"/>
              <a:t>Focus on freshwater ecosystem functioning; primary production, phenology and disturbances + HABs</a:t>
            </a:r>
          </a:p>
          <a:p>
            <a:pPr marL="285750" indent="-285750">
              <a:lnSpc>
                <a:spcPct val="150000"/>
              </a:lnSpc>
              <a:buFont typeface="Arial" panose="020B0604020202020204" pitchFamily="34" charset="0"/>
              <a:buChar char="•"/>
            </a:pPr>
            <a:r>
              <a:rPr lang="en-US"/>
              <a:t>Target change and attribution of change in selected lakes </a:t>
            </a:r>
          </a:p>
          <a:p>
            <a:pPr marL="285750" indent="-285750">
              <a:lnSpc>
                <a:spcPct val="150000"/>
              </a:lnSpc>
              <a:buFont typeface="Arial" panose="020B0604020202020204" pitchFamily="34" charset="0"/>
              <a:buChar char="•"/>
            </a:pPr>
            <a:r>
              <a:rPr lang="en-US"/>
              <a:t>Assess potential for upscaling to European scale</a:t>
            </a:r>
            <a:br>
              <a:rPr lang="en-US"/>
            </a:br>
            <a:endParaRPr lang="en-US"/>
          </a:p>
          <a:p>
            <a:pPr marL="285750" indent="-285750">
              <a:lnSpc>
                <a:spcPct val="150000"/>
              </a:lnSpc>
              <a:buFont typeface="Arial" panose="020B0604020202020204" pitchFamily="34" charset="0"/>
              <a:buChar char="•"/>
            </a:pPr>
            <a:endParaRPr lang="en-US"/>
          </a:p>
          <a:p>
            <a:pPr marL="285750" indent="-285750">
              <a:lnSpc>
                <a:spcPct val="150000"/>
              </a:lnSpc>
            </a:pPr>
            <a:r>
              <a:rPr lang="en-US"/>
              <a:t>Collaboration with other pilots, especially Pilot 6, for cross-pilot analysis </a:t>
            </a:r>
          </a:p>
          <a:p>
            <a:pPr marL="285750" indent="-285750">
              <a:lnSpc>
                <a:spcPct val="150000"/>
              </a:lnSpc>
            </a:pPr>
            <a:r>
              <a:rPr lang="en-US"/>
              <a:t>Collaboration with other WP3 for detection/attribution of change model </a:t>
            </a:r>
          </a:p>
          <a:p>
            <a:pPr marL="285750" indent="-285750">
              <a:lnSpc>
                <a:spcPct val="150000"/>
              </a:lnSpc>
              <a:buFont typeface="Arial" panose="020B0604020202020204" pitchFamily="34" charset="0"/>
              <a:buChar char="•"/>
            </a:pPr>
            <a:endParaRPr lang="en-US" sz="2400"/>
          </a:p>
          <a:p>
            <a:pPr marL="0" indent="0">
              <a:buNone/>
            </a:pPr>
            <a:endParaRPr lang="en-US" sz="2000"/>
          </a:p>
          <a:p>
            <a:pPr marL="533400" lvl="2" indent="0">
              <a:lnSpc>
                <a:spcPct val="270000"/>
              </a:lnSpc>
              <a:spcBef>
                <a:spcPts val="0"/>
              </a:spcBef>
              <a:buClr>
                <a:srgbClr val="4AC5D3"/>
              </a:buClr>
              <a:buSzPts val="2400"/>
              <a:buNone/>
            </a:pPr>
            <a:endParaRPr lang="en-US" sz="2000"/>
          </a:p>
        </p:txBody>
      </p:sp>
      <p:sp>
        <p:nvSpPr>
          <p:cNvPr id="4" name="Slide Number Placeholder 3">
            <a:extLst>
              <a:ext uri="{FF2B5EF4-FFF2-40B4-BE49-F238E27FC236}">
                <a16:creationId xmlns:a16="http://schemas.microsoft.com/office/drawing/2014/main" id="{3D0FAF0C-81EA-B1E8-EB22-D60352D0277B}"/>
              </a:ext>
            </a:extLst>
          </p:cNvPr>
          <p:cNvSpPr>
            <a:spLocks noGrp="1"/>
          </p:cNvSpPr>
          <p:nvPr>
            <p:ph type="sldNum" sz="quarter" idx="12"/>
          </p:nvPr>
        </p:nvSpPr>
        <p:spPr/>
        <p:txBody>
          <a:bodyPr/>
          <a:lstStyle/>
          <a:p>
            <a:fld id="{CD4805D6-057F-1048-B770-DDF440AB6921}" type="slidenum">
              <a:rPr lang="en-BG" smtClean="0"/>
              <a:t>111</a:t>
            </a:fld>
            <a:endParaRPr lang="en-BG"/>
          </a:p>
        </p:txBody>
      </p:sp>
    </p:spTree>
    <p:extLst>
      <p:ext uri="{BB962C8B-B14F-4D97-AF65-F5344CB8AC3E}">
        <p14:creationId xmlns:p14="http://schemas.microsoft.com/office/powerpoint/2010/main" val="236052814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Generated image">
            <a:extLst>
              <a:ext uri="{FF2B5EF4-FFF2-40B4-BE49-F238E27FC236}">
                <a16:creationId xmlns:a16="http://schemas.microsoft.com/office/drawing/2014/main" id="{8F7780D0-6491-DF5B-E6C5-F95C94571A7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954" t="9123" r="10046" b="24491"/>
          <a:stretch/>
        </p:blipFill>
        <p:spPr bwMode="auto">
          <a:xfrm>
            <a:off x="3557220" y="4924231"/>
            <a:ext cx="1469882" cy="1219745"/>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345C34D4-494A-F914-18C8-C083F7BA7D6B}"/>
              </a:ext>
            </a:extLst>
          </p:cNvPr>
          <p:cNvSpPr>
            <a:spLocks noGrp="1"/>
          </p:cNvSpPr>
          <p:nvPr>
            <p:ph type="title"/>
          </p:nvPr>
        </p:nvSpPr>
        <p:spPr/>
        <p:txBody>
          <a:bodyPr/>
          <a:lstStyle/>
          <a:p>
            <a:r>
              <a:rPr lang="en-US"/>
              <a:t>Goal 1 – Freshwater Ecosystem Functioning</a:t>
            </a:r>
          </a:p>
        </p:txBody>
      </p:sp>
      <p:sp>
        <p:nvSpPr>
          <p:cNvPr id="4" name="Foliennummernplatzhalter 3">
            <a:extLst>
              <a:ext uri="{FF2B5EF4-FFF2-40B4-BE49-F238E27FC236}">
                <a16:creationId xmlns:a16="http://schemas.microsoft.com/office/drawing/2014/main" id="{14ACEC40-ABBD-7F5B-8C02-D601BAB2E0BA}"/>
              </a:ext>
            </a:extLst>
          </p:cNvPr>
          <p:cNvSpPr>
            <a:spLocks noGrp="1"/>
          </p:cNvSpPr>
          <p:nvPr>
            <p:ph type="sldNum" sz="quarter" idx="12"/>
          </p:nvPr>
        </p:nvSpPr>
        <p:spPr/>
        <p:txBody>
          <a:bodyPr/>
          <a:lstStyle/>
          <a:p>
            <a:fld id="{CD4805D6-057F-1048-B770-DDF440AB6921}" type="slidenum">
              <a:rPr lang="en-BG" smtClean="0"/>
              <a:t>112</a:t>
            </a:fld>
            <a:endParaRPr lang="en-BG"/>
          </a:p>
        </p:txBody>
      </p:sp>
      <p:pic>
        <p:nvPicPr>
          <p:cNvPr id="6" name="Grafik 5">
            <a:extLst>
              <a:ext uri="{FF2B5EF4-FFF2-40B4-BE49-F238E27FC236}">
                <a16:creationId xmlns:a16="http://schemas.microsoft.com/office/drawing/2014/main" id="{1B83EB46-476F-5062-2E14-40AD69B31776}"/>
              </a:ext>
            </a:extLst>
          </p:cNvPr>
          <p:cNvPicPr>
            <a:picLocks noChangeAspect="1"/>
          </p:cNvPicPr>
          <p:nvPr/>
        </p:nvPicPr>
        <p:blipFill>
          <a:blip r:embed="rId3"/>
          <a:stretch>
            <a:fillRect/>
          </a:stretch>
        </p:blipFill>
        <p:spPr>
          <a:xfrm>
            <a:off x="10424649" y="714024"/>
            <a:ext cx="1767351" cy="2210254"/>
          </a:xfrm>
          <a:prstGeom prst="rect">
            <a:avLst/>
          </a:prstGeom>
        </p:spPr>
      </p:pic>
      <p:sp>
        <p:nvSpPr>
          <p:cNvPr id="10" name="Inhaltsplatzhalter 9">
            <a:extLst>
              <a:ext uri="{FF2B5EF4-FFF2-40B4-BE49-F238E27FC236}">
                <a16:creationId xmlns:a16="http://schemas.microsoft.com/office/drawing/2014/main" id="{ACDCEE90-723E-0129-67D0-237AC51CE972}"/>
              </a:ext>
            </a:extLst>
          </p:cNvPr>
          <p:cNvSpPr>
            <a:spLocks noGrp="1"/>
          </p:cNvSpPr>
          <p:nvPr>
            <p:ph idx="1"/>
          </p:nvPr>
        </p:nvSpPr>
        <p:spPr/>
        <p:txBody>
          <a:bodyPr/>
          <a:lstStyle/>
          <a:p>
            <a:r>
              <a:rPr lang="en-US" sz="2000"/>
              <a:t>Focus on freshwater ecosystem functioning; primary production, </a:t>
            </a:r>
            <a:br>
              <a:rPr lang="en-US" sz="2000"/>
            </a:br>
            <a:r>
              <a:rPr lang="en-US" sz="2000" b="1"/>
              <a:t>phenology and disturbances + HABs</a:t>
            </a:r>
          </a:p>
          <a:p>
            <a:endParaRPr lang="en-US"/>
          </a:p>
        </p:txBody>
      </p:sp>
      <p:pic>
        <p:nvPicPr>
          <p:cNvPr id="12" name="Grafik 11">
            <a:extLst>
              <a:ext uri="{FF2B5EF4-FFF2-40B4-BE49-F238E27FC236}">
                <a16:creationId xmlns:a16="http://schemas.microsoft.com/office/drawing/2014/main" id="{EAA09147-BC33-F8DF-0CF6-53B233AEF993}"/>
              </a:ext>
            </a:extLst>
          </p:cNvPr>
          <p:cNvPicPr>
            <a:picLocks noChangeAspect="1"/>
          </p:cNvPicPr>
          <p:nvPr/>
        </p:nvPicPr>
        <p:blipFill>
          <a:blip r:embed="rId4"/>
          <a:stretch>
            <a:fillRect/>
          </a:stretch>
        </p:blipFill>
        <p:spPr>
          <a:xfrm>
            <a:off x="6995106" y="4259050"/>
            <a:ext cx="2688508" cy="1601146"/>
          </a:xfrm>
          <a:prstGeom prst="rect">
            <a:avLst/>
          </a:prstGeom>
        </p:spPr>
      </p:pic>
      <p:pic>
        <p:nvPicPr>
          <p:cNvPr id="13" name="Grafik 12">
            <a:extLst>
              <a:ext uri="{FF2B5EF4-FFF2-40B4-BE49-F238E27FC236}">
                <a16:creationId xmlns:a16="http://schemas.microsoft.com/office/drawing/2014/main" id="{B8F14190-5CB2-7341-5DF3-2C41574DBE7C}"/>
              </a:ext>
            </a:extLst>
          </p:cNvPr>
          <p:cNvPicPr>
            <a:picLocks noChangeAspect="1"/>
          </p:cNvPicPr>
          <p:nvPr/>
        </p:nvPicPr>
        <p:blipFill>
          <a:blip r:embed="rId5"/>
          <a:stretch>
            <a:fillRect/>
          </a:stretch>
        </p:blipFill>
        <p:spPr>
          <a:xfrm>
            <a:off x="9428309" y="3089103"/>
            <a:ext cx="1382242" cy="1827577"/>
          </a:xfrm>
          <a:prstGeom prst="rect">
            <a:avLst/>
          </a:prstGeom>
        </p:spPr>
      </p:pic>
      <p:pic>
        <p:nvPicPr>
          <p:cNvPr id="14" name="Grafik 13">
            <a:extLst>
              <a:ext uri="{FF2B5EF4-FFF2-40B4-BE49-F238E27FC236}">
                <a16:creationId xmlns:a16="http://schemas.microsoft.com/office/drawing/2014/main" id="{02579DC8-B2A0-CC13-F2AF-47691CECE27E}"/>
              </a:ext>
            </a:extLst>
          </p:cNvPr>
          <p:cNvPicPr>
            <a:picLocks noChangeAspect="1"/>
          </p:cNvPicPr>
          <p:nvPr/>
        </p:nvPicPr>
        <p:blipFill>
          <a:blip r:embed="rId6"/>
          <a:srcRect r="8887" b="5806"/>
          <a:stretch/>
        </p:blipFill>
        <p:spPr>
          <a:xfrm>
            <a:off x="7525305" y="2894087"/>
            <a:ext cx="1472149" cy="1288981"/>
          </a:xfrm>
          <a:prstGeom prst="rect">
            <a:avLst/>
          </a:prstGeom>
        </p:spPr>
      </p:pic>
      <p:sp>
        <p:nvSpPr>
          <p:cNvPr id="16" name="Pfeil: nach rechts 15">
            <a:extLst>
              <a:ext uri="{FF2B5EF4-FFF2-40B4-BE49-F238E27FC236}">
                <a16:creationId xmlns:a16="http://schemas.microsoft.com/office/drawing/2014/main" id="{231DE407-867D-9C1E-73C6-12135D50C46B}"/>
              </a:ext>
            </a:extLst>
          </p:cNvPr>
          <p:cNvSpPr/>
          <p:nvPr/>
        </p:nvSpPr>
        <p:spPr>
          <a:xfrm>
            <a:off x="5289417" y="4121469"/>
            <a:ext cx="662653" cy="271304"/>
          </a:xfrm>
          <a:prstGeom prst="rightArrow">
            <a:avLst/>
          </a:prstGeom>
          <a:solidFill>
            <a:schemeClr val="bg1"/>
          </a:solidFill>
          <a:ln w="38100">
            <a:solidFill>
              <a:srgbClr val="64FF6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platzhalter 3">
            <a:extLst>
              <a:ext uri="{FF2B5EF4-FFF2-40B4-BE49-F238E27FC236}">
                <a16:creationId xmlns:a16="http://schemas.microsoft.com/office/drawing/2014/main" id="{65616D70-1714-6C7F-5EF9-A94C61231EE5}"/>
              </a:ext>
            </a:extLst>
          </p:cNvPr>
          <p:cNvSpPr txBox="1">
            <a:spLocks/>
          </p:cNvSpPr>
          <p:nvPr/>
        </p:nvSpPr>
        <p:spPr>
          <a:xfrm rot="16200000">
            <a:off x="5075913" y="4005402"/>
            <a:ext cx="2210596" cy="374470"/>
          </a:xfrm>
          <a:prstGeom prst="rect">
            <a:avLst/>
          </a:prstGeom>
        </p:spPr>
        <p:txBody>
          <a:bodyPr/>
          <a:lstStyle>
            <a:lvl1pPr marL="228600" indent="-228600" algn="l" defTabSz="914400" rtl="0" eaLnBrk="1" latinLnBrk="0" hangingPunct="1">
              <a:lnSpc>
                <a:spcPct val="90000"/>
              </a:lnSpc>
              <a:spcBef>
                <a:spcPts val="1000"/>
              </a:spcBef>
              <a:buClr>
                <a:srgbClr val="4AC5D3"/>
              </a:buClr>
              <a:buFont typeface="Arial" panose="020B0604020202020204" pitchFamily="34" charset="0"/>
              <a:buChar char="•"/>
              <a:defRPr sz="2000" kern="1200">
                <a:solidFill>
                  <a:schemeClr val="tx1"/>
                </a:solidFill>
                <a:latin typeface="Century Gothic" panose="020B0502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Century Gothic" panose="020B0502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Century Gothic" panose="020B0502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Century Gothic" panose="020B0502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a:t>Pilot Study Sites</a:t>
            </a:r>
            <a:endParaRPr lang="en-US"/>
          </a:p>
          <a:p>
            <a:pPr marL="285750" indent="-285750"/>
            <a:endParaRPr lang="en-US"/>
          </a:p>
          <a:p>
            <a:pPr marL="285750" indent="-285750"/>
            <a:endParaRPr lang="en-US"/>
          </a:p>
        </p:txBody>
      </p:sp>
      <p:pic>
        <p:nvPicPr>
          <p:cNvPr id="1026" name="Picture 2">
            <a:extLst>
              <a:ext uri="{FF2B5EF4-FFF2-40B4-BE49-F238E27FC236}">
                <a16:creationId xmlns:a16="http://schemas.microsoft.com/office/drawing/2014/main" id="{A1C2A921-6F20-2A0D-27F2-CD34B46B4100}"/>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1227" t="9539" r="9897" b="28162"/>
          <a:stretch/>
        </p:blipFill>
        <p:spPr bwMode="auto">
          <a:xfrm>
            <a:off x="1472672" y="3335796"/>
            <a:ext cx="1544341" cy="1219744"/>
          </a:xfrm>
          <a:prstGeom prst="rect">
            <a:avLst/>
          </a:prstGeom>
          <a:noFill/>
          <a:extLst>
            <a:ext uri="{909E8E84-426E-40DD-AFC4-6F175D3DCCD1}">
              <a14:hiddenFill xmlns:a14="http://schemas.microsoft.com/office/drawing/2010/main">
                <a:solidFill>
                  <a:srgbClr val="FFFFFF"/>
                </a:solidFill>
              </a14:hiddenFill>
            </a:ext>
          </a:extLst>
        </p:spPr>
      </p:pic>
      <p:sp>
        <p:nvSpPr>
          <p:cNvPr id="20" name="Textplatzhalter 3">
            <a:extLst>
              <a:ext uri="{FF2B5EF4-FFF2-40B4-BE49-F238E27FC236}">
                <a16:creationId xmlns:a16="http://schemas.microsoft.com/office/drawing/2014/main" id="{20E64BFC-5AE0-8718-D5B8-183EAD794FA0}"/>
              </a:ext>
            </a:extLst>
          </p:cNvPr>
          <p:cNvSpPr txBox="1">
            <a:spLocks/>
          </p:cNvSpPr>
          <p:nvPr/>
        </p:nvSpPr>
        <p:spPr>
          <a:xfrm rot="20062172">
            <a:off x="660483" y="2970374"/>
            <a:ext cx="1703215" cy="535706"/>
          </a:xfrm>
          <a:prstGeom prst="rect">
            <a:avLst/>
          </a:prstGeom>
        </p:spPr>
        <p:txBody>
          <a:bodyPr/>
          <a:lstStyle>
            <a:lvl1pPr marL="228600" indent="-228600" algn="l" defTabSz="914400" rtl="0" eaLnBrk="1" latinLnBrk="0" hangingPunct="1">
              <a:lnSpc>
                <a:spcPct val="90000"/>
              </a:lnSpc>
              <a:spcBef>
                <a:spcPts val="1000"/>
              </a:spcBef>
              <a:buClr>
                <a:srgbClr val="4AC5D3"/>
              </a:buClr>
              <a:buFont typeface="Arial" panose="020B0604020202020204" pitchFamily="34" charset="0"/>
              <a:buChar char="•"/>
              <a:defRPr sz="2000" kern="1200">
                <a:solidFill>
                  <a:schemeClr val="tx1"/>
                </a:solidFill>
                <a:latin typeface="Century Gothic" panose="020B0502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Century Gothic" panose="020B0502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Century Gothic" panose="020B0502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Century Gothic" panose="020B0502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a:t>Freshwater Phenology</a:t>
            </a:r>
            <a:endParaRPr lang="en-US" sz="1600"/>
          </a:p>
          <a:p>
            <a:pPr marL="285750" indent="-285750"/>
            <a:endParaRPr lang="en-US" sz="1600"/>
          </a:p>
        </p:txBody>
      </p:sp>
      <p:sp>
        <p:nvSpPr>
          <p:cNvPr id="21" name="Textplatzhalter 3">
            <a:extLst>
              <a:ext uri="{FF2B5EF4-FFF2-40B4-BE49-F238E27FC236}">
                <a16:creationId xmlns:a16="http://schemas.microsoft.com/office/drawing/2014/main" id="{45738AC8-6CC2-38EF-D4D6-6CF2B9871A98}"/>
              </a:ext>
            </a:extLst>
          </p:cNvPr>
          <p:cNvSpPr txBox="1">
            <a:spLocks/>
          </p:cNvSpPr>
          <p:nvPr/>
        </p:nvSpPr>
        <p:spPr>
          <a:xfrm rot="20062172">
            <a:off x="2751747" y="4534656"/>
            <a:ext cx="1703215" cy="535706"/>
          </a:xfrm>
          <a:prstGeom prst="rect">
            <a:avLst/>
          </a:prstGeom>
        </p:spPr>
        <p:txBody>
          <a:bodyPr/>
          <a:lstStyle>
            <a:lvl1pPr marL="228600" indent="-228600" algn="l" defTabSz="914400" rtl="0" eaLnBrk="1" latinLnBrk="0" hangingPunct="1">
              <a:lnSpc>
                <a:spcPct val="90000"/>
              </a:lnSpc>
              <a:spcBef>
                <a:spcPts val="1000"/>
              </a:spcBef>
              <a:buClr>
                <a:srgbClr val="4AC5D3"/>
              </a:buClr>
              <a:buFont typeface="Arial" panose="020B0604020202020204" pitchFamily="34" charset="0"/>
              <a:buChar char="•"/>
              <a:defRPr sz="2000" kern="1200">
                <a:solidFill>
                  <a:schemeClr val="tx1"/>
                </a:solidFill>
                <a:latin typeface="Century Gothic" panose="020B0502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Century Gothic" panose="020B0502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Century Gothic" panose="020B0502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Century Gothic" panose="020B0502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a:t>Disturbances and HABs</a:t>
            </a:r>
            <a:endParaRPr lang="en-US" sz="1600"/>
          </a:p>
        </p:txBody>
      </p:sp>
    </p:spTree>
    <p:extLst>
      <p:ext uri="{BB962C8B-B14F-4D97-AF65-F5344CB8AC3E}">
        <p14:creationId xmlns:p14="http://schemas.microsoft.com/office/powerpoint/2010/main" val="391140533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6" descr="Ein Bild, das Text, Diagramm, Reihe, parallel enthält.&#10;&#10;Automatisch generierte Beschreibung">
            <a:extLst>
              <a:ext uri="{FF2B5EF4-FFF2-40B4-BE49-F238E27FC236}">
                <a16:creationId xmlns:a16="http://schemas.microsoft.com/office/drawing/2014/main" id="{92EA97F4-A3FB-D1CD-79AC-72AFFC54DFD1}"/>
              </a:ext>
            </a:extLst>
          </p:cNvPr>
          <p:cNvPicPr>
            <a:picLocks noChangeAspect="1"/>
          </p:cNvPicPr>
          <p:nvPr/>
        </p:nvPicPr>
        <p:blipFill>
          <a:blip r:embed="rId2">
            <a:extLst>
              <a:ext uri="{28A0092B-C50C-407E-A947-70E740481C1C}">
                <a14:useLocalDpi xmlns:a14="http://schemas.microsoft.com/office/drawing/2010/main" val="0"/>
              </a:ext>
            </a:extLst>
          </a:blip>
          <a:srcRect l="-583" t="63841" r="583" b="-65"/>
          <a:stretch/>
        </p:blipFill>
        <p:spPr>
          <a:xfrm>
            <a:off x="3595819" y="5082139"/>
            <a:ext cx="8204357" cy="1783114"/>
          </a:xfrm>
          <a:prstGeom prst="rect">
            <a:avLst/>
          </a:prstGeom>
        </p:spPr>
      </p:pic>
      <p:sp>
        <p:nvSpPr>
          <p:cNvPr id="2" name="Titel 1">
            <a:extLst>
              <a:ext uri="{FF2B5EF4-FFF2-40B4-BE49-F238E27FC236}">
                <a16:creationId xmlns:a16="http://schemas.microsoft.com/office/drawing/2014/main" id="{D32F600F-011D-32B9-5A40-BBE158D01638}"/>
              </a:ext>
            </a:extLst>
          </p:cNvPr>
          <p:cNvSpPr>
            <a:spLocks noGrp="1"/>
          </p:cNvSpPr>
          <p:nvPr>
            <p:ph type="title"/>
          </p:nvPr>
        </p:nvSpPr>
        <p:spPr/>
        <p:txBody>
          <a:bodyPr/>
          <a:lstStyle/>
          <a:p>
            <a:r>
              <a:rPr lang="en-US"/>
              <a:t>Freshwater Phenology</a:t>
            </a:r>
          </a:p>
        </p:txBody>
      </p:sp>
      <p:sp>
        <p:nvSpPr>
          <p:cNvPr id="5" name="Foliennummernplatzhalter 4">
            <a:extLst>
              <a:ext uri="{FF2B5EF4-FFF2-40B4-BE49-F238E27FC236}">
                <a16:creationId xmlns:a16="http://schemas.microsoft.com/office/drawing/2014/main" id="{1D307515-1CD2-9161-E1DF-3891D0D4F0DE}"/>
              </a:ext>
            </a:extLst>
          </p:cNvPr>
          <p:cNvSpPr>
            <a:spLocks noGrp="1"/>
          </p:cNvSpPr>
          <p:nvPr>
            <p:ph type="sldNum" sz="quarter" idx="12"/>
          </p:nvPr>
        </p:nvSpPr>
        <p:spPr/>
        <p:txBody>
          <a:bodyPr/>
          <a:lstStyle/>
          <a:p>
            <a:fld id="{CD4805D6-057F-1048-B770-DDF440AB6921}" type="slidenum">
              <a:rPr lang="en-BG" smtClean="0"/>
              <a:t>113</a:t>
            </a:fld>
            <a:endParaRPr lang="en-BG"/>
          </a:p>
        </p:txBody>
      </p:sp>
      <p:sp>
        <p:nvSpPr>
          <p:cNvPr id="8" name="Rektangel 7">
            <a:extLst>
              <a:ext uri="{FF2B5EF4-FFF2-40B4-BE49-F238E27FC236}">
                <a16:creationId xmlns:a16="http://schemas.microsoft.com/office/drawing/2014/main" id="{59C05F24-E4BF-CE80-C4B0-C8D4281DE2C7}"/>
              </a:ext>
            </a:extLst>
          </p:cNvPr>
          <p:cNvSpPr/>
          <p:nvPr/>
        </p:nvSpPr>
        <p:spPr>
          <a:xfrm>
            <a:off x="3829878" y="4863547"/>
            <a:ext cx="7960673" cy="11521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v-SE"/>
          </a:p>
        </p:txBody>
      </p:sp>
      <p:pic>
        <p:nvPicPr>
          <p:cNvPr id="9" name="Grafik 15" descr="Ein Bild, das Text, Screenshot, Karte enthält.&#10;&#10;Automatisch generierte Beschreibung">
            <a:extLst>
              <a:ext uri="{FF2B5EF4-FFF2-40B4-BE49-F238E27FC236}">
                <a16:creationId xmlns:a16="http://schemas.microsoft.com/office/drawing/2014/main" id="{AF8060E9-228D-5A57-BA89-F0B9907C19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0875" y="662609"/>
            <a:ext cx="6356179" cy="4316148"/>
          </a:xfrm>
          <a:prstGeom prst="rect">
            <a:avLst/>
          </a:prstGeom>
        </p:spPr>
      </p:pic>
      <p:sp>
        <p:nvSpPr>
          <p:cNvPr id="4" name="Textplatzhalter 3">
            <a:extLst>
              <a:ext uri="{FF2B5EF4-FFF2-40B4-BE49-F238E27FC236}">
                <a16:creationId xmlns:a16="http://schemas.microsoft.com/office/drawing/2014/main" id="{595757E6-7046-0A3F-E747-A47073C3125F}"/>
              </a:ext>
            </a:extLst>
          </p:cNvPr>
          <p:cNvSpPr>
            <a:spLocks noGrp="1"/>
          </p:cNvSpPr>
          <p:nvPr>
            <p:ph type="body" sz="half" idx="2"/>
          </p:nvPr>
        </p:nvSpPr>
        <p:spPr>
          <a:xfrm>
            <a:off x="614861" y="1713877"/>
            <a:ext cx="4724172" cy="3955397"/>
          </a:xfrm>
        </p:spPr>
        <p:txBody>
          <a:bodyPr>
            <a:normAutofit/>
          </a:bodyPr>
          <a:lstStyle/>
          <a:p>
            <a:pPr marL="285750" indent="-285750">
              <a:buFont typeface="Arial" panose="020B0604020202020204" pitchFamily="34" charset="0"/>
              <a:buChar char="•"/>
            </a:pPr>
            <a:r>
              <a:rPr lang="en-US" sz="1800"/>
              <a:t>Bloom detection and shifts in phenology</a:t>
            </a:r>
          </a:p>
          <a:p>
            <a:pPr marL="285750" indent="-285750">
              <a:buFont typeface="Arial" panose="020B0604020202020204" pitchFamily="34" charset="0"/>
              <a:buChar char="•"/>
            </a:pPr>
            <a:endParaRPr lang="en-US" sz="1800"/>
          </a:p>
          <a:p>
            <a:pPr marL="285750" indent="-285750">
              <a:buFont typeface="Arial" panose="020B0604020202020204" pitchFamily="34" charset="0"/>
              <a:buChar char="•"/>
            </a:pPr>
            <a:r>
              <a:rPr lang="en-US" sz="1800"/>
              <a:t>Algorithm development</a:t>
            </a:r>
          </a:p>
          <a:p>
            <a:pPr marL="742950" lvl="1" indent="-285750">
              <a:buFont typeface="Arial" panose="020B0604020202020204" pitchFamily="34" charset="0"/>
              <a:buChar char="•"/>
            </a:pPr>
            <a:r>
              <a:rPr lang="en-US" sz="1600"/>
              <a:t>No operational services available</a:t>
            </a:r>
          </a:p>
          <a:p>
            <a:pPr marL="742950" lvl="1" indent="-285750">
              <a:buFont typeface="Arial" panose="020B0604020202020204" pitchFamily="34" charset="0"/>
              <a:buChar char="•"/>
            </a:pPr>
            <a:r>
              <a:rPr lang="en-US" sz="1600"/>
              <a:t>Focus on S3 OLCI chlorophyll concentration</a:t>
            </a:r>
          </a:p>
          <a:p>
            <a:pPr marL="285750" indent="-285750">
              <a:buFont typeface="Arial" panose="020B0604020202020204" pitchFamily="34" charset="0"/>
              <a:buChar char="•"/>
            </a:pPr>
            <a:endParaRPr lang="en-US"/>
          </a:p>
          <a:p>
            <a:pPr marL="285750" indent="-285750">
              <a:buFont typeface="Arial" panose="020B0604020202020204" pitchFamily="34" charset="0"/>
              <a:buChar char="•"/>
            </a:pPr>
            <a:r>
              <a:rPr lang="en-US" sz="1800"/>
              <a:t>Analysis of trends over years</a:t>
            </a:r>
          </a:p>
          <a:p>
            <a:pPr marL="742950" lvl="1" indent="-285750">
              <a:buFont typeface="Arial" panose="020B0604020202020204" pitchFamily="34" charset="0"/>
              <a:buChar char="•"/>
            </a:pPr>
            <a:r>
              <a:rPr lang="en-US" sz="1600"/>
              <a:t>Include chlorophyll concentrations from services, e.g. Lakes CCI, CLMS</a:t>
            </a:r>
          </a:p>
          <a:p>
            <a:endParaRPr lang="en-US"/>
          </a:p>
          <a:p>
            <a:endParaRPr lang="en-US"/>
          </a:p>
        </p:txBody>
      </p:sp>
    </p:spTree>
    <p:extLst>
      <p:ext uri="{BB962C8B-B14F-4D97-AF65-F5344CB8AC3E}">
        <p14:creationId xmlns:p14="http://schemas.microsoft.com/office/powerpoint/2010/main" val="140355351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4">
            <a:extLst>
              <a:ext uri="{FF2B5EF4-FFF2-40B4-BE49-F238E27FC236}">
                <a16:creationId xmlns:a16="http://schemas.microsoft.com/office/drawing/2014/main" id="{4B43427D-EF4E-A175-D7E9-03A794FBBB20}"/>
              </a:ext>
            </a:extLst>
          </p:cNvPr>
          <p:cNvSpPr>
            <a:spLocks noGrp="1"/>
          </p:cNvSpPr>
          <p:nvPr>
            <p:ph type="sldNum" sz="quarter" idx="12"/>
          </p:nvPr>
        </p:nvSpPr>
        <p:spPr/>
        <p:txBody>
          <a:bodyPr/>
          <a:lstStyle/>
          <a:p>
            <a:fld id="{CD4805D6-057F-1048-B770-DDF440AB6921}" type="slidenum">
              <a:rPr lang="en-BG" smtClean="0"/>
              <a:t>114</a:t>
            </a:fld>
            <a:endParaRPr lang="en-BG"/>
          </a:p>
        </p:txBody>
      </p:sp>
      <p:sp>
        <p:nvSpPr>
          <p:cNvPr id="6" name="Titel 1">
            <a:extLst>
              <a:ext uri="{FF2B5EF4-FFF2-40B4-BE49-F238E27FC236}">
                <a16:creationId xmlns:a16="http://schemas.microsoft.com/office/drawing/2014/main" id="{35C98A75-0E52-4A7E-CD7A-0C899BB1CEF4}"/>
              </a:ext>
            </a:extLst>
          </p:cNvPr>
          <p:cNvSpPr>
            <a:spLocks noGrp="1"/>
          </p:cNvSpPr>
          <p:nvPr>
            <p:ph type="title"/>
          </p:nvPr>
        </p:nvSpPr>
        <p:spPr>
          <a:xfrm>
            <a:off x="254510" y="577516"/>
            <a:ext cx="10515600" cy="1016602"/>
          </a:xfrm>
        </p:spPr>
        <p:txBody>
          <a:bodyPr/>
          <a:lstStyle/>
          <a:p>
            <a:r>
              <a:rPr lang="en-US" err="1"/>
              <a:t>Cyano</a:t>
            </a:r>
            <a:r>
              <a:rPr lang="en-US"/>
              <a:t> Detection with EO</a:t>
            </a:r>
          </a:p>
        </p:txBody>
      </p:sp>
      <p:sp>
        <p:nvSpPr>
          <p:cNvPr id="7" name="Inhaltsplatzhalter 2">
            <a:extLst>
              <a:ext uri="{FF2B5EF4-FFF2-40B4-BE49-F238E27FC236}">
                <a16:creationId xmlns:a16="http://schemas.microsoft.com/office/drawing/2014/main" id="{2FE53602-D924-81A8-51E2-7FCF97002AFD}"/>
              </a:ext>
            </a:extLst>
          </p:cNvPr>
          <p:cNvSpPr txBox="1">
            <a:spLocks/>
          </p:cNvSpPr>
          <p:nvPr/>
        </p:nvSpPr>
        <p:spPr>
          <a:xfrm>
            <a:off x="703448" y="1848051"/>
            <a:ext cx="6696212" cy="3886644"/>
          </a:xfrm>
          <a:prstGeom prst="rect">
            <a:avLst/>
          </a:prstGeom>
        </p:spPr>
        <p:txBody>
          <a:bodyPr vert="horz" lIns="91440" tIns="45720" rIns="91440" bIns="45720" rtlCol="0">
            <a:normAutofit fontScale="77500" lnSpcReduction="20000"/>
          </a:bodyPr>
          <a:lstStyle>
            <a:lvl1pPr marL="0" indent="0" algn="l" defTabSz="914400" rtl="0" eaLnBrk="1" latinLnBrk="0" hangingPunct="1">
              <a:lnSpc>
                <a:spcPct val="90000"/>
              </a:lnSpc>
              <a:spcBef>
                <a:spcPts val="1000"/>
              </a:spcBef>
              <a:buClr>
                <a:srgbClr val="4AC5D3"/>
              </a:buClr>
              <a:buFont typeface="Arial" panose="020B0604020202020204" pitchFamily="34" charset="0"/>
              <a:buNone/>
              <a:defRPr sz="3200" kern="1200">
                <a:solidFill>
                  <a:schemeClr val="tx1"/>
                </a:solidFill>
                <a:latin typeface="Century Gothic" panose="020B0502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Century Gothic" panose="020B0502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Century Gothic" panose="020B0502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Century Gothic" panose="020B0502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Century Gothic" panose="020B0502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457200" indent="-457200">
              <a:buFont typeface="Arial" panose="020B0604020202020204" pitchFamily="34" charset="0"/>
              <a:buChar char="•"/>
            </a:pPr>
            <a:r>
              <a:rPr lang="en-US" sz="2900"/>
              <a:t>Various publications and algorithms address immersed and floating </a:t>
            </a:r>
            <a:r>
              <a:rPr lang="en-US" sz="2900" err="1"/>
              <a:t>cyano</a:t>
            </a:r>
            <a:r>
              <a:rPr lang="en-US" sz="2900"/>
              <a:t> detection</a:t>
            </a:r>
          </a:p>
          <a:p>
            <a:pPr marL="914400" lvl="1" indent="-457200">
              <a:buFont typeface="Arial" panose="020B0604020202020204" pitchFamily="34" charset="0"/>
              <a:buChar char="•"/>
            </a:pPr>
            <a:r>
              <a:rPr lang="da-DK" sz="2600"/>
              <a:t>Phycocyanin detection, cell counts, abundances</a:t>
            </a:r>
          </a:p>
          <a:p>
            <a:pPr marL="914400" lvl="1" indent="-457200">
              <a:buFont typeface="Arial" panose="020B0604020202020204" pitchFamily="34" charset="0"/>
              <a:buChar char="•"/>
            </a:pPr>
            <a:r>
              <a:rPr lang="en-US" sz="2600"/>
              <a:t>Based on water </a:t>
            </a:r>
            <a:r>
              <a:rPr lang="en-US" sz="2600" err="1"/>
              <a:t>colour</a:t>
            </a:r>
            <a:r>
              <a:rPr lang="en-US" sz="2600"/>
              <a:t> sensors with respective bands at absorption features </a:t>
            </a:r>
          </a:p>
          <a:p>
            <a:pPr marL="1371600" lvl="2" indent="-457200">
              <a:buFont typeface="Arial" panose="020B0604020202020204" pitchFamily="34" charset="0"/>
              <a:buChar char="•"/>
            </a:pPr>
            <a:r>
              <a:rPr lang="en-US" sz="2300"/>
              <a:t>S3 OLCI, MERIS</a:t>
            </a:r>
          </a:p>
          <a:p>
            <a:pPr marL="914400" lvl="1" indent="-457200">
              <a:buFont typeface="Arial" panose="020B0604020202020204" pitchFamily="34" charset="0"/>
              <a:buChar char="•"/>
            </a:pPr>
            <a:r>
              <a:rPr lang="en-US" sz="2600"/>
              <a:t>Spatial resolution of medium resolution water </a:t>
            </a:r>
            <a:r>
              <a:rPr lang="en-US" sz="2600" err="1"/>
              <a:t>colour</a:t>
            </a:r>
            <a:r>
              <a:rPr lang="en-US" sz="2600"/>
              <a:t> sensors not sufficient for small inland waters</a:t>
            </a:r>
          </a:p>
          <a:p>
            <a:pPr marL="1257300" lvl="2" indent="-342900">
              <a:buFont typeface="Arial" panose="020B0604020202020204" pitchFamily="34" charset="0"/>
              <a:buChar char="•"/>
            </a:pPr>
            <a:endParaRPr lang="en-US"/>
          </a:p>
          <a:p>
            <a:pPr marL="457200" indent="-457200">
              <a:buFont typeface="Arial" panose="020B0604020202020204" pitchFamily="34" charset="0"/>
              <a:buChar char="•"/>
            </a:pPr>
            <a:r>
              <a:rPr lang="en-US" sz="2900"/>
              <a:t>S2 MSI proven to be a valuable sensor for monitoring smaller inland waters bodies</a:t>
            </a:r>
          </a:p>
          <a:p>
            <a:pPr marL="914400" lvl="1" indent="-457200">
              <a:buFont typeface="Arial" panose="020B0604020202020204" pitchFamily="34" charset="0"/>
              <a:buChar char="•"/>
            </a:pPr>
            <a:r>
              <a:rPr lang="en-US" sz="2600" err="1"/>
              <a:t>Cyano</a:t>
            </a:r>
            <a:r>
              <a:rPr lang="en-US" sz="2600"/>
              <a:t> absorption features not covered with channels</a:t>
            </a:r>
          </a:p>
          <a:p>
            <a:endParaRPr lang="en-US"/>
          </a:p>
          <a:p>
            <a:endParaRPr lang="en-US"/>
          </a:p>
        </p:txBody>
      </p:sp>
      <p:grpSp>
        <p:nvGrpSpPr>
          <p:cNvPr id="8" name="Gruppieren 7">
            <a:extLst>
              <a:ext uri="{FF2B5EF4-FFF2-40B4-BE49-F238E27FC236}">
                <a16:creationId xmlns:a16="http://schemas.microsoft.com/office/drawing/2014/main" id="{39DAA64C-ADEB-03D5-E515-D1D45C150F4A}"/>
              </a:ext>
            </a:extLst>
          </p:cNvPr>
          <p:cNvGrpSpPr/>
          <p:nvPr/>
        </p:nvGrpSpPr>
        <p:grpSpPr>
          <a:xfrm>
            <a:off x="7534413" y="1955792"/>
            <a:ext cx="4525544" cy="3849722"/>
            <a:chOff x="8304245" y="1440582"/>
            <a:chExt cx="3388757" cy="2882697"/>
          </a:xfrm>
        </p:grpSpPr>
        <p:pic>
          <p:nvPicPr>
            <p:cNvPr id="9" name="Grafik 8">
              <a:extLst>
                <a:ext uri="{FF2B5EF4-FFF2-40B4-BE49-F238E27FC236}">
                  <a16:creationId xmlns:a16="http://schemas.microsoft.com/office/drawing/2014/main" id="{E6A3D81F-7A49-7253-2032-4B9B8EFBCF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04245" y="1494354"/>
              <a:ext cx="3200400" cy="2828925"/>
            </a:xfrm>
            <a:prstGeom prst="rect">
              <a:avLst/>
            </a:prstGeom>
          </p:spPr>
        </p:pic>
        <p:sp>
          <p:nvSpPr>
            <p:cNvPr id="10" name="Rechteck 9">
              <a:extLst>
                <a:ext uri="{FF2B5EF4-FFF2-40B4-BE49-F238E27FC236}">
                  <a16:creationId xmlns:a16="http://schemas.microsoft.com/office/drawing/2014/main" id="{2DD7C2C8-0A63-3A5D-DC11-DE28CF73922A}"/>
                </a:ext>
              </a:extLst>
            </p:cNvPr>
            <p:cNvSpPr/>
            <p:nvPr/>
          </p:nvSpPr>
          <p:spPr>
            <a:xfrm flipH="1">
              <a:off x="10414517" y="1618829"/>
              <a:ext cx="95273" cy="2248614"/>
            </a:xfrm>
            <a:prstGeom prst="rect">
              <a:avLst/>
            </a:prstGeom>
            <a:solidFill>
              <a:srgbClr val="000000">
                <a:alpha val="1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Rechteck 10">
              <a:extLst>
                <a:ext uri="{FF2B5EF4-FFF2-40B4-BE49-F238E27FC236}">
                  <a16:creationId xmlns:a16="http://schemas.microsoft.com/office/drawing/2014/main" id="{F4F3B277-FE90-9C7E-967D-32E4A003275E}"/>
                </a:ext>
              </a:extLst>
            </p:cNvPr>
            <p:cNvSpPr/>
            <p:nvPr/>
          </p:nvSpPr>
          <p:spPr>
            <a:xfrm flipH="1">
              <a:off x="10081482" y="1618829"/>
              <a:ext cx="95273" cy="2248614"/>
            </a:xfrm>
            <a:prstGeom prst="rect">
              <a:avLst/>
            </a:prstGeom>
            <a:solidFill>
              <a:srgbClr val="000000">
                <a:alpha val="1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Rechteck 11">
              <a:extLst>
                <a:ext uri="{FF2B5EF4-FFF2-40B4-BE49-F238E27FC236}">
                  <a16:creationId xmlns:a16="http://schemas.microsoft.com/office/drawing/2014/main" id="{4D312E7F-8A80-3433-C557-8E216B8F245C}"/>
                </a:ext>
              </a:extLst>
            </p:cNvPr>
            <p:cNvSpPr/>
            <p:nvPr/>
          </p:nvSpPr>
          <p:spPr>
            <a:xfrm flipH="1">
              <a:off x="11031585" y="1618829"/>
              <a:ext cx="95273" cy="2248614"/>
            </a:xfrm>
            <a:prstGeom prst="rect">
              <a:avLst/>
            </a:prstGeom>
            <a:solidFill>
              <a:srgbClr val="000000">
                <a:alpha val="1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Rechteck 12">
              <a:extLst>
                <a:ext uri="{FF2B5EF4-FFF2-40B4-BE49-F238E27FC236}">
                  <a16:creationId xmlns:a16="http://schemas.microsoft.com/office/drawing/2014/main" id="{613C206E-A768-DE25-4175-BBA2B80CA204}"/>
                </a:ext>
              </a:extLst>
            </p:cNvPr>
            <p:cNvSpPr/>
            <p:nvPr/>
          </p:nvSpPr>
          <p:spPr>
            <a:xfrm flipH="1">
              <a:off x="11300911" y="1618828"/>
              <a:ext cx="203734" cy="2248614"/>
            </a:xfrm>
            <a:prstGeom prst="rect">
              <a:avLst/>
            </a:prstGeom>
            <a:solidFill>
              <a:srgbClr val="000000">
                <a:alpha val="1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extfeld 13">
              <a:extLst>
                <a:ext uri="{FF2B5EF4-FFF2-40B4-BE49-F238E27FC236}">
                  <a16:creationId xmlns:a16="http://schemas.microsoft.com/office/drawing/2014/main" id="{712DA372-1BB3-3F70-75D9-630DDBAAEDEC}"/>
                </a:ext>
              </a:extLst>
            </p:cNvPr>
            <p:cNvSpPr txBox="1"/>
            <p:nvPr/>
          </p:nvSpPr>
          <p:spPr>
            <a:xfrm>
              <a:off x="10015254" y="1440582"/>
              <a:ext cx="401216" cy="195895"/>
            </a:xfrm>
            <a:prstGeom prst="rect">
              <a:avLst/>
            </a:prstGeom>
            <a:noFill/>
          </p:spPr>
          <p:txBody>
            <a:bodyPr wrap="square" rtlCol="0">
              <a:spAutoFit/>
            </a:bodyPr>
            <a:lstStyle/>
            <a:p>
              <a:r>
                <a:rPr lang="en-US" sz="1100">
                  <a:solidFill>
                    <a:schemeClr val="tx1">
                      <a:lumMod val="75000"/>
                      <a:lumOff val="25000"/>
                    </a:schemeClr>
                  </a:solidFill>
                </a:rPr>
                <a:t>B2</a:t>
              </a:r>
            </a:p>
          </p:txBody>
        </p:sp>
        <p:sp>
          <p:nvSpPr>
            <p:cNvPr id="15" name="Textfeld 14">
              <a:extLst>
                <a:ext uri="{FF2B5EF4-FFF2-40B4-BE49-F238E27FC236}">
                  <a16:creationId xmlns:a16="http://schemas.microsoft.com/office/drawing/2014/main" id="{2A544A48-3CF7-749C-55DB-A095862ACDF7}"/>
                </a:ext>
              </a:extLst>
            </p:cNvPr>
            <p:cNvSpPr txBox="1"/>
            <p:nvPr/>
          </p:nvSpPr>
          <p:spPr>
            <a:xfrm>
              <a:off x="10333970" y="1440582"/>
              <a:ext cx="401216" cy="195895"/>
            </a:xfrm>
            <a:prstGeom prst="rect">
              <a:avLst/>
            </a:prstGeom>
            <a:noFill/>
          </p:spPr>
          <p:txBody>
            <a:bodyPr wrap="square" rtlCol="0">
              <a:spAutoFit/>
            </a:bodyPr>
            <a:lstStyle/>
            <a:p>
              <a:r>
                <a:rPr lang="en-US" sz="1100">
                  <a:solidFill>
                    <a:schemeClr val="tx1">
                      <a:lumMod val="75000"/>
                      <a:lumOff val="25000"/>
                    </a:schemeClr>
                  </a:solidFill>
                </a:rPr>
                <a:t>B3</a:t>
              </a:r>
            </a:p>
          </p:txBody>
        </p:sp>
        <p:sp>
          <p:nvSpPr>
            <p:cNvPr id="16" name="Textfeld 15">
              <a:extLst>
                <a:ext uri="{FF2B5EF4-FFF2-40B4-BE49-F238E27FC236}">
                  <a16:creationId xmlns:a16="http://schemas.microsoft.com/office/drawing/2014/main" id="{CAB709FF-4167-9F65-13E0-33ED991BC8B8}"/>
                </a:ext>
              </a:extLst>
            </p:cNvPr>
            <p:cNvSpPr txBox="1"/>
            <p:nvPr/>
          </p:nvSpPr>
          <p:spPr>
            <a:xfrm>
              <a:off x="10963617" y="1440582"/>
              <a:ext cx="401216" cy="195895"/>
            </a:xfrm>
            <a:prstGeom prst="rect">
              <a:avLst/>
            </a:prstGeom>
            <a:noFill/>
          </p:spPr>
          <p:txBody>
            <a:bodyPr wrap="square" rtlCol="0">
              <a:spAutoFit/>
            </a:bodyPr>
            <a:lstStyle/>
            <a:p>
              <a:r>
                <a:rPr lang="en-US" sz="1100">
                  <a:solidFill>
                    <a:schemeClr val="tx1">
                      <a:lumMod val="75000"/>
                      <a:lumOff val="25000"/>
                    </a:schemeClr>
                  </a:solidFill>
                </a:rPr>
                <a:t>B4</a:t>
              </a:r>
            </a:p>
          </p:txBody>
        </p:sp>
        <p:sp>
          <p:nvSpPr>
            <p:cNvPr id="17" name="Textfeld 16">
              <a:extLst>
                <a:ext uri="{FF2B5EF4-FFF2-40B4-BE49-F238E27FC236}">
                  <a16:creationId xmlns:a16="http://schemas.microsoft.com/office/drawing/2014/main" id="{4DF0B8E5-FF37-BDCD-04F6-389DD2A1CFE1}"/>
                </a:ext>
              </a:extLst>
            </p:cNvPr>
            <p:cNvSpPr txBox="1"/>
            <p:nvPr/>
          </p:nvSpPr>
          <p:spPr>
            <a:xfrm>
              <a:off x="11291786" y="1440582"/>
              <a:ext cx="401216" cy="195895"/>
            </a:xfrm>
            <a:prstGeom prst="rect">
              <a:avLst/>
            </a:prstGeom>
            <a:noFill/>
          </p:spPr>
          <p:txBody>
            <a:bodyPr wrap="square" rtlCol="0">
              <a:spAutoFit/>
            </a:bodyPr>
            <a:lstStyle/>
            <a:p>
              <a:r>
                <a:rPr lang="en-US" sz="1100">
                  <a:solidFill>
                    <a:schemeClr val="tx1">
                      <a:lumMod val="75000"/>
                      <a:lumOff val="25000"/>
                    </a:schemeClr>
                  </a:solidFill>
                </a:rPr>
                <a:t>B5</a:t>
              </a:r>
            </a:p>
          </p:txBody>
        </p:sp>
      </p:grpSp>
    </p:spTree>
    <p:extLst>
      <p:ext uri="{BB962C8B-B14F-4D97-AF65-F5344CB8AC3E}">
        <p14:creationId xmlns:p14="http://schemas.microsoft.com/office/powerpoint/2010/main" val="193454522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E5FB09-DA0F-D4C4-6147-B39F82A0EF04}"/>
              </a:ext>
            </a:extLst>
          </p:cNvPr>
          <p:cNvSpPr>
            <a:spLocks noGrp="1"/>
          </p:cNvSpPr>
          <p:nvPr>
            <p:ph type="title"/>
          </p:nvPr>
        </p:nvSpPr>
        <p:spPr/>
        <p:txBody>
          <a:bodyPr>
            <a:normAutofit/>
          </a:bodyPr>
          <a:lstStyle/>
          <a:p>
            <a:pPr marL="0" marR="0" fontAlgn="t">
              <a:spcBef>
                <a:spcPts val="0"/>
              </a:spcBef>
              <a:spcAft>
                <a:spcPts val="0"/>
              </a:spcAft>
            </a:pPr>
            <a:r>
              <a:rPr lang="en-US" err="1"/>
              <a:t>Cyano</a:t>
            </a:r>
            <a:r>
              <a:rPr lang="en-US"/>
              <a:t> Detection </a:t>
            </a:r>
            <a:br>
              <a:rPr lang="en-US"/>
            </a:br>
            <a:r>
              <a:rPr lang="en-US"/>
              <a:t>with EO</a:t>
            </a:r>
            <a:br>
              <a:rPr lang="en-US"/>
            </a:br>
            <a:r>
              <a:rPr lang="en-US" sz="2000"/>
              <a:t>Lake </a:t>
            </a:r>
            <a:r>
              <a:rPr lang="en-US" sz="2000" err="1"/>
              <a:t>Mälaren</a:t>
            </a:r>
            <a:endParaRPr lang="en-US">
              <a:latin typeface="Poppins" panose="00000500000000000000" pitchFamily="2" charset="0"/>
              <a:cs typeface="Poppins" panose="00000500000000000000" pitchFamily="2" charset="0"/>
            </a:endParaRPr>
          </a:p>
        </p:txBody>
      </p:sp>
      <p:sp>
        <p:nvSpPr>
          <p:cNvPr id="5" name="Foliennummernplatzhalter 4">
            <a:extLst>
              <a:ext uri="{FF2B5EF4-FFF2-40B4-BE49-F238E27FC236}">
                <a16:creationId xmlns:a16="http://schemas.microsoft.com/office/drawing/2014/main" id="{17302CC1-2F37-7D43-85F3-3EB351927523}"/>
              </a:ext>
            </a:extLst>
          </p:cNvPr>
          <p:cNvSpPr>
            <a:spLocks noGrp="1"/>
          </p:cNvSpPr>
          <p:nvPr>
            <p:ph type="sldNum" sz="quarter" idx="12"/>
          </p:nvPr>
        </p:nvSpPr>
        <p:spPr/>
        <p:txBody>
          <a:bodyPr/>
          <a:lstStyle/>
          <a:p>
            <a:fld id="{CD4805D6-057F-1048-B770-DDF440AB6921}" type="slidenum">
              <a:rPr lang="en-BG" smtClean="0"/>
              <a:t>115</a:t>
            </a:fld>
            <a:endParaRPr lang="en-BG"/>
          </a:p>
        </p:txBody>
      </p:sp>
      <p:pic>
        <p:nvPicPr>
          <p:cNvPr id="23" name="Grafik 39">
            <a:extLst>
              <a:ext uri="{FF2B5EF4-FFF2-40B4-BE49-F238E27FC236}">
                <a16:creationId xmlns:a16="http://schemas.microsoft.com/office/drawing/2014/main" id="{6DFA85E1-5838-DA2B-2C65-61E52E030F4F}"/>
              </a:ext>
            </a:extLst>
          </p:cNvPr>
          <p:cNvPicPr>
            <a:picLocks noChangeAspect="1"/>
          </p:cNvPicPr>
          <p:nvPr/>
        </p:nvPicPr>
        <p:blipFill>
          <a:blip r:embed="rId2"/>
          <a:stretch>
            <a:fillRect/>
          </a:stretch>
        </p:blipFill>
        <p:spPr>
          <a:xfrm>
            <a:off x="1231615" y="2325509"/>
            <a:ext cx="4734586" cy="4163006"/>
          </a:xfrm>
          <a:prstGeom prst="rect">
            <a:avLst/>
          </a:prstGeom>
          <a:ln>
            <a:solidFill>
              <a:schemeClr val="tx1"/>
            </a:solidFill>
          </a:ln>
        </p:spPr>
      </p:pic>
      <p:sp>
        <p:nvSpPr>
          <p:cNvPr id="24" name="Textfeld 32">
            <a:extLst>
              <a:ext uri="{FF2B5EF4-FFF2-40B4-BE49-F238E27FC236}">
                <a16:creationId xmlns:a16="http://schemas.microsoft.com/office/drawing/2014/main" id="{D975B40F-245D-7FA8-A7BC-4326C0022AED}"/>
              </a:ext>
            </a:extLst>
          </p:cNvPr>
          <p:cNvSpPr txBox="1"/>
          <p:nvPr/>
        </p:nvSpPr>
        <p:spPr>
          <a:xfrm>
            <a:off x="-606995" y="9862813"/>
            <a:ext cx="562862" cy="1200329"/>
          </a:xfrm>
          <a:prstGeom prst="rect">
            <a:avLst/>
          </a:prstGeom>
          <a:noFill/>
        </p:spPr>
        <p:txBody>
          <a:bodyPr wrap="square" rtlCol="0">
            <a:spAutoFit/>
          </a:bodyPr>
          <a:lstStyle/>
          <a:p>
            <a:r>
              <a:rPr lang="en-US">
                <a:solidFill>
                  <a:schemeClr val="bg1"/>
                </a:solidFill>
              </a:rPr>
              <a:t>11.08.2020</a:t>
            </a:r>
          </a:p>
        </p:txBody>
      </p:sp>
      <p:pic>
        <p:nvPicPr>
          <p:cNvPr id="2050" name="Picture 2">
            <a:extLst>
              <a:ext uri="{FF2B5EF4-FFF2-40B4-BE49-F238E27FC236}">
                <a16:creationId xmlns:a16="http://schemas.microsoft.com/office/drawing/2014/main" id="{7D46F739-1E4D-22CC-4A97-5507CD7957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6551" y="251442"/>
            <a:ext cx="3347725" cy="325975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051" name="Picture 3">
            <a:extLst>
              <a:ext uri="{FF2B5EF4-FFF2-40B4-BE49-F238E27FC236}">
                <a16:creationId xmlns:a16="http://schemas.microsoft.com/office/drawing/2014/main" id="{A5C34D04-DC73-EF94-0AAF-3A7349DBE3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24541" y="1644677"/>
            <a:ext cx="2815022" cy="230675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graphicFrame>
        <p:nvGraphicFramePr>
          <p:cNvPr id="19" name="Tabelle 4">
            <a:extLst>
              <a:ext uri="{FF2B5EF4-FFF2-40B4-BE49-F238E27FC236}">
                <a16:creationId xmlns:a16="http://schemas.microsoft.com/office/drawing/2014/main" id="{E4F60C1D-F488-6D6E-2517-121005925FE5}"/>
              </a:ext>
            </a:extLst>
          </p:cNvPr>
          <p:cNvGraphicFramePr>
            <a:graphicFrameLocks noGrp="1"/>
          </p:cNvGraphicFramePr>
          <p:nvPr/>
        </p:nvGraphicFramePr>
        <p:xfrm>
          <a:off x="6742053" y="4288136"/>
          <a:ext cx="4710882" cy="2113060"/>
        </p:xfrm>
        <a:graphic>
          <a:graphicData uri="http://schemas.openxmlformats.org/drawingml/2006/table">
            <a:tbl>
              <a:tblPr/>
              <a:tblGrid>
                <a:gridCol w="828116">
                  <a:extLst>
                    <a:ext uri="{9D8B030D-6E8A-4147-A177-3AD203B41FA5}">
                      <a16:colId xmlns:a16="http://schemas.microsoft.com/office/drawing/2014/main" val="1317472616"/>
                    </a:ext>
                  </a:extLst>
                </a:gridCol>
                <a:gridCol w="517851">
                  <a:extLst>
                    <a:ext uri="{9D8B030D-6E8A-4147-A177-3AD203B41FA5}">
                      <a16:colId xmlns:a16="http://schemas.microsoft.com/office/drawing/2014/main" val="2958394193"/>
                    </a:ext>
                  </a:extLst>
                </a:gridCol>
                <a:gridCol w="672983">
                  <a:extLst>
                    <a:ext uri="{9D8B030D-6E8A-4147-A177-3AD203B41FA5}">
                      <a16:colId xmlns:a16="http://schemas.microsoft.com/office/drawing/2014/main" val="4034963489"/>
                    </a:ext>
                  </a:extLst>
                </a:gridCol>
                <a:gridCol w="672983">
                  <a:extLst>
                    <a:ext uri="{9D8B030D-6E8A-4147-A177-3AD203B41FA5}">
                      <a16:colId xmlns:a16="http://schemas.microsoft.com/office/drawing/2014/main" val="2660088994"/>
                    </a:ext>
                  </a:extLst>
                </a:gridCol>
                <a:gridCol w="672983">
                  <a:extLst>
                    <a:ext uri="{9D8B030D-6E8A-4147-A177-3AD203B41FA5}">
                      <a16:colId xmlns:a16="http://schemas.microsoft.com/office/drawing/2014/main" val="2669894819"/>
                    </a:ext>
                  </a:extLst>
                </a:gridCol>
                <a:gridCol w="672983">
                  <a:extLst>
                    <a:ext uri="{9D8B030D-6E8A-4147-A177-3AD203B41FA5}">
                      <a16:colId xmlns:a16="http://schemas.microsoft.com/office/drawing/2014/main" val="3195695213"/>
                    </a:ext>
                  </a:extLst>
                </a:gridCol>
                <a:gridCol w="672983">
                  <a:extLst>
                    <a:ext uri="{9D8B030D-6E8A-4147-A177-3AD203B41FA5}">
                      <a16:colId xmlns:a16="http://schemas.microsoft.com/office/drawing/2014/main" val="3636842242"/>
                    </a:ext>
                  </a:extLst>
                </a:gridCol>
              </a:tblGrid>
              <a:tr h="292577">
                <a:tc>
                  <a:txBody>
                    <a:bodyPr/>
                    <a:lstStyle/>
                    <a:p>
                      <a:pPr algn="ctr" rtl="0" fontAlgn="ctr"/>
                      <a:r>
                        <a:rPr lang="de-DE" sz="1400" b="0" i="0" u="none" strike="noStrike">
                          <a:solidFill>
                            <a:srgbClr val="385723"/>
                          </a:solidFill>
                          <a:effectLst/>
                          <a:latin typeface="Bahnschrift Light SemiCondensed" panose="020B0502040204020203" pitchFamily="34" charset="0"/>
                        </a:rPr>
                        <a:t>Sentinel 3</a:t>
                      </a:r>
                    </a:p>
                  </a:txBody>
                  <a:tcPr marL="6350" marR="6350" marT="6350" marB="0" anchor="ctr">
                    <a:lnL w="6350" cap="flat" cmpd="sng" algn="ctr">
                      <a:solidFill>
                        <a:srgbClr val="808080"/>
                      </a:solidFill>
                      <a:prstDash val="solid"/>
                      <a:round/>
                      <a:headEnd type="none" w="med" len="med"/>
                      <a:tailEnd type="none" w="med" len="med"/>
                    </a:lnL>
                    <a:lnR>
                      <a:noFill/>
                    </a:lnR>
                    <a:lnT w="6350" cap="flat" cmpd="sng" algn="ctr">
                      <a:solidFill>
                        <a:srgbClr val="808080"/>
                      </a:solidFill>
                      <a:prstDash val="solid"/>
                      <a:round/>
                      <a:headEnd type="none" w="med" len="med"/>
                      <a:tailEnd type="none" w="med" len="med"/>
                    </a:lnT>
                    <a:lnB>
                      <a:noFill/>
                    </a:lnB>
                    <a:solidFill>
                      <a:srgbClr val="F2F2F2"/>
                    </a:solidFill>
                  </a:tcPr>
                </a:tc>
                <a:tc gridSpan="5">
                  <a:txBody>
                    <a:bodyPr/>
                    <a:lstStyle/>
                    <a:p>
                      <a:pPr algn="ctr" rtl="0" fontAlgn="ctr"/>
                      <a:r>
                        <a:rPr lang="de-DE" sz="1600" b="0" i="0" u="none" strike="noStrike">
                          <a:solidFill>
                            <a:srgbClr val="000000"/>
                          </a:solidFill>
                          <a:effectLst/>
                          <a:latin typeface="Bahnschrift Light SemiCondensed" panose="020B0502040204020203" pitchFamily="34" charset="0"/>
                        </a:rPr>
                        <a:t>MPH</a:t>
                      </a:r>
                    </a:p>
                  </a:txBody>
                  <a:tcPr marL="6350" marR="6350" marT="6350" marB="0" anchor="ctr">
                    <a:lnL>
                      <a:noFill/>
                    </a:lnL>
                    <a:lnR>
                      <a:noFill/>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2F2F2"/>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ctr"/>
                      <a:r>
                        <a:rPr lang="de-DE" sz="1800" b="0" i="0" u="none" strike="noStrike">
                          <a:solidFill>
                            <a:srgbClr val="000000"/>
                          </a:solidFill>
                          <a:effectLst/>
                          <a:latin typeface="Arial" panose="020B0604020202020204" pitchFamily="34" charset="0"/>
                        </a:rPr>
                        <a:t> </a:t>
                      </a:r>
                    </a:p>
                  </a:txBody>
                  <a:tcPr marL="6350" marR="6350" marT="6350" marB="0" anchor="ctr">
                    <a:lnL>
                      <a:noFill/>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F2F2F2"/>
                    </a:solidFill>
                  </a:tcPr>
                </a:tc>
                <a:extLst>
                  <a:ext uri="{0D108BD9-81ED-4DB2-BD59-A6C34878D82A}">
                    <a16:rowId xmlns:a16="http://schemas.microsoft.com/office/drawing/2014/main" val="613739521"/>
                  </a:ext>
                </a:extLst>
              </a:tr>
              <a:tr h="520138">
                <a:tc rowSpan="5">
                  <a:txBody>
                    <a:bodyPr/>
                    <a:lstStyle/>
                    <a:p>
                      <a:pPr algn="ctr" fontAlgn="ctr"/>
                      <a:r>
                        <a:rPr lang="de-DE" sz="1600" b="0" i="0" u="none" strike="noStrike">
                          <a:solidFill>
                            <a:srgbClr val="000000"/>
                          </a:solidFill>
                          <a:effectLst/>
                          <a:latin typeface="Bahnschrift Light SemiCondensed" panose="020B0502040204020203" pitchFamily="34" charset="0"/>
                        </a:rPr>
                        <a:t>True CB</a:t>
                      </a:r>
                    </a:p>
                  </a:txBody>
                  <a:tcPr marL="6350" marR="6350" marT="6350" marB="0" vert="vert27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a:noFill/>
                    </a:lnT>
                    <a:lnB w="6350" cap="flat" cmpd="sng" algn="ctr">
                      <a:solidFill>
                        <a:srgbClr val="808080"/>
                      </a:solidFill>
                      <a:prstDash val="solid"/>
                      <a:round/>
                      <a:headEnd type="none" w="med" len="med"/>
                      <a:tailEnd type="none" w="med" len="med"/>
                    </a:lnB>
                    <a:lnTlToBr w="6350" cap="flat" cmpd="sng" algn="ctr">
                      <a:solidFill>
                        <a:srgbClr val="FFFFFF"/>
                      </a:solidFill>
                      <a:prstDash val="solid"/>
                      <a:round/>
                      <a:headEnd type="none" w="med" len="med"/>
                      <a:tailEnd type="none" w="med" len="med"/>
                    </a:lnTlToBr>
                    <a:solidFill>
                      <a:srgbClr val="F2F2F2"/>
                    </a:solidFill>
                  </a:tcPr>
                </a:tc>
                <a:tc>
                  <a:txBody>
                    <a:bodyPr/>
                    <a:lstStyle/>
                    <a:p>
                      <a:pPr algn="ctr" fontAlgn="ctr"/>
                      <a:r>
                        <a:rPr lang="de-DE" sz="1600" b="0" i="0" u="none" strike="noStrike">
                          <a:solidFill>
                            <a:srgbClr val="000000"/>
                          </a:solidFill>
                          <a:effectLst/>
                          <a:latin typeface="Bahnschrift Light SemiCondensed" panose="020B0502040204020203" pitchFamily="34" charset="0"/>
                        </a:rPr>
                        <a:t>Class</a:t>
                      </a:r>
                    </a:p>
                  </a:txBody>
                  <a:tcPr marL="6350" marR="6350" marT="6350" marB="0" anchor="ctr">
                    <a:lnL w="6350" cap="flat" cmpd="sng" algn="ctr">
                      <a:solidFill>
                        <a:srgbClr val="808080"/>
                      </a:solidFill>
                      <a:prstDash val="solid"/>
                      <a:round/>
                      <a:headEnd type="none" w="med" len="med"/>
                      <a:tailEnd type="none" w="med" len="med"/>
                    </a:lnL>
                    <a:lnR>
                      <a:noFill/>
                    </a:lnR>
                    <a:lnT w="6350" cap="flat" cmpd="sng" algn="ctr">
                      <a:solidFill>
                        <a:srgbClr val="808080"/>
                      </a:solidFill>
                      <a:prstDash val="solid"/>
                      <a:round/>
                      <a:headEnd type="none" w="med" len="med"/>
                      <a:tailEnd type="none" w="med" len="med"/>
                    </a:lnT>
                    <a:lnB>
                      <a:noFill/>
                    </a:lnB>
                    <a:solidFill>
                      <a:srgbClr val="D9E1F2"/>
                    </a:solidFill>
                  </a:tcPr>
                </a:tc>
                <a:tc>
                  <a:txBody>
                    <a:bodyPr/>
                    <a:lstStyle/>
                    <a:p>
                      <a:pPr algn="ctr" fontAlgn="ctr"/>
                      <a:r>
                        <a:rPr lang="de-DE" sz="1600" b="0" i="0" u="none" strike="noStrike">
                          <a:solidFill>
                            <a:srgbClr val="000000"/>
                          </a:solidFill>
                          <a:effectLst/>
                          <a:latin typeface="Bahnschrift Light SemiCondensed" panose="020B0502040204020203" pitchFamily="34" charset="0"/>
                        </a:rPr>
                        <a:t>Cyano </a:t>
                      </a:r>
                    </a:p>
                  </a:txBody>
                  <a:tcPr marL="6350" marR="6350" marT="6350" marB="0" anchor="ctr">
                    <a:lnL>
                      <a:noFill/>
                    </a:lnL>
                    <a:lnR>
                      <a:noFill/>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D9E1F2"/>
                    </a:solidFill>
                  </a:tcPr>
                </a:tc>
                <a:tc>
                  <a:txBody>
                    <a:bodyPr/>
                    <a:lstStyle/>
                    <a:p>
                      <a:pPr algn="ctr" fontAlgn="ctr"/>
                      <a:r>
                        <a:rPr lang="de-DE" sz="1600" b="0" i="0" u="none" strike="noStrike">
                          <a:solidFill>
                            <a:srgbClr val="000000"/>
                          </a:solidFill>
                          <a:effectLst/>
                          <a:latin typeface="Bahnschrift Light SemiCondensed" panose="020B0502040204020203" pitchFamily="34" charset="0"/>
                        </a:rPr>
                        <a:t>No Cyano</a:t>
                      </a:r>
                    </a:p>
                  </a:txBody>
                  <a:tcPr marL="6350" marR="6350" marT="6350" marB="0" anchor="ctr">
                    <a:lnL>
                      <a:noFill/>
                    </a:lnL>
                    <a:lnR>
                      <a:noFill/>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D9E1F2"/>
                    </a:solidFill>
                  </a:tcPr>
                </a:tc>
                <a:tc>
                  <a:txBody>
                    <a:bodyPr/>
                    <a:lstStyle/>
                    <a:p>
                      <a:pPr algn="ctr" fontAlgn="ctr"/>
                      <a:r>
                        <a:rPr lang="de-DE" sz="1600" b="0" i="0" u="none" strike="noStrike" err="1">
                          <a:solidFill>
                            <a:srgbClr val="000000"/>
                          </a:solidFill>
                          <a:effectLst/>
                          <a:latin typeface="Bahnschrift Light SemiCondensed" panose="020B0502040204020203" pitchFamily="34" charset="0"/>
                        </a:rPr>
                        <a:t>Sum</a:t>
                      </a:r>
                      <a:endParaRPr lang="de-DE" sz="1600" b="0" i="0" u="none" strike="noStrike">
                        <a:solidFill>
                          <a:srgbClr val="000000"/>
                        </a:solidFill>
                        <a:effectLst/>
                        <a:latin typeface="Bahnschrift Light SemiCondensed" panose="020B0502040204020203" pitchFamily="34" charset="0"/>
                      </a:endParaRPr>
                    </a:p>
                  </a:txBody>
                  <a:tcPr marL="6350" marR="6350" marT="6350" marB="0" anchor="ctr">
                    <a:lnL>
                      <a:noFill/>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solidFill>
                      <a:srgbClr val="D9E1F2"/>
                    </a:solidFill>
                  </a:tcPr>
                </a:tc>
                <a:tc>
                  <a:txBody>
                    <a:bodyPr/>
                    <a:lstStyle/>
                    <a:p>
                      <a:pPr algn="ctr" fontAlgn="ctr"/>
                      <a:endParaRPr lang="de-DE" sz="1600" b="0" i="0" u="none" strike="noStrike">
                        <a:solidFill>
                          <a:srgbClr val="000000"/>
                        </a:solidFill>
                        <a:effectLst/>
                        <a:latin typeface="Bahnschrift Light SemiCondensed" panose="020B0502040204020203" pitchFamily="34" charset="0"/>
                      </a:endParaRPr>
                    </a:p>
                  </a:txBody>
                  <a:tcPr marL="6350" marR="6350" marT="6350" marB="0" anchor="ctr">
                    <a:lnL w="6350" cap="flat" cmpd="sng" algn="ctr">
                      <a:solidFill>
                        <a:srgbClr val="808080"/>
                      </a:solidFill>
                      <a:prstDash val="solid"/>
                      <a:round/>
                      <a:headEnd type="none" w="med" len="med"/>
                      <a:tailEnd type="none" w="med" len="med"/>
                    </a:lnL>
                    <a:lnR>
                      <a:noFill/>
                    </a:lnR>
                    <a:lnT w="6350" cap="flat" cmpd="sng" algn="ctr">
                      <a:solidFill>
                        <a:srgbClr val="808080"/>
                      </a:solidFill>
                      <a:prstDash val="solid"/>
                      <a:round/>
                      <a:headEnd type="none" w="med" len="med"/>
                      <a:tailEnd type="none" w="med" len="med"/>
                    </a:lnT>
                    <a:lnB>
                      <a:noFill/>
                    </a:lnB>
                  </a:tcPr>
                </a:tc>
                <a:tc>
                  <a:txBody>
                    <a:bodyPr/>
                    <a:lstStyle/>
                    <a:p>
                      <a:pPr algn="ctr" fontAlgn="ctr"/>
                      <a:r>
                        <a:rPr lang="de-DE" sz="1600" b="0" i="0" u="none" strike="noStrike">
                          <a:solidFill>
                            <a:srgbClr val="000000"/>
                          </a:solidFill>
                          <a:effectLst/>
                          <a:latin typeface="Bahnschrift Light SemiCondensed" panose="020B0502040204020203" pitchFamily="34" charset="0"/>
                        </a:rPr>
                        <a:t> </a:t>
                      </a:r>
                    </a:p>
                  </a:txBody>
                  <a:tcPr marL="6350" marR="6350" marT="6350" marB="0" anchor="ctr">
                    <a:lnL>
                      <a:noFill/>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a:noFill/>
                    </a:lnB>
                  </a:tcPr>
                </a:tc>
                <a:extLst>
                  <a:ext uri="{0D108BD9-81ED-4DB2-BD59-A6C34878D82A}">
                    <a16:rowId xmlns:a16="http://schemas.microsoft.com/office/drawing/2014/main" val="1090536130"/>
                  </a:ext>
                </a:extLst>
              </a:tr>
              <a:tr h="260069">
                <a:tc vMerge="1">
                  <a:txBody>
                    <a:bodyPr/>
                    <a:lstStyle/>
                    <a:p>
                      <a:endParaRPr lang="en-US"/>
                    </a:p>
                  </a:txBody>
                  <a:tcPr/>
                </a:tc>
                <a:tc>
                  <a:txBody>
                    <a:bodyPr/>
                    <a:lstStyle/>
                    <a:p>
                      <a:pPr algn="ctr" fontAlgn="ctr"/>
                      <a:r>
                        <a:rPr lang="de-DE" sz="1600" b="0" i="0" u="none" strike="noStrike">
                          <a:solidFill>
                            <a:srgbClr val="000000"/>
                          </a:solidFill>
                          <a:effectLst/>
                          <a:latin typeface="Bahnschrift Light SemiCondensed" panose="020B0502040204020203" pitchFamily="34" charset="0"/>
                        </a:rPr>
                        <a:t>Cyano</a:t>
                      </a:r>
                    </a:p>
                  </a:txBody>
                  <a:tcPr marL="6350" marR="6350" marT="63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a:noFill/>
                    </a:lnT>
                    <a:lnB>
                      <a:noFill/>
                    </a:lnB>
                    <a:solidFill>
                      <a:srgbClr val="D9E1F2"/>
                    </a:solidFill>
                  </a:tcPr>
                </a:tc>
                <a:tc>
                  <a:txBody>
                    <a:bodyPr/>
                    <a:lstStyle/>
                    <a:p>
                      <a:pPr algn="ctr" fontAlgn="ctr"/>
                      <a:r>
                        <a:rPr lang="de-DE" sz="1600" b="0" i="0" u="none" strike="noStrike">
                          <a:solidFill>
                            <a:srgbClr val="000000"/>
                          </a:solidFill>
                          <a:effectLst/>
                          <a:latin typeface="Bahnschrift Light SemiCondensed" panose="020B0502040204020203" pitchFamily="34" charset="0"/>
                        </a:rPr>
                        <a:t>12</a:t>
                      </a:r>
                    </a:p>
                  </a:txBody>
                  <a:tcPr marL="6350" marR="6350" marT="6350" marB="0" anchor="ctr">
                    <a:lnL w="6350" cap="flat" cmpd="sng" algn="ctr">
                      <a:solidFill>
                        <a:srgbClr val="808080"/>
                      </a:solidFill>
                      <a:prstDash val="solid"/>
                      <a:round/>
                      <a:headEnd type="none" w="med" len="med"/>
                      <a:tailEnd type="none" w="med" len="med"/>
                    </a:lnL>
                    <a:lnR>
                      <a:noFill/>
                    </a:lnR>
                    <a:lnT w="6350" cap="flat" cmpd="sng" algn="ctr">
                      <a:solidFill>
                        <a:srgbClr val="808080"/>
                      </a:solidFill>
                      <a:prstDash val="solid"/>
                      <a:round/>
                      <a:headEnd type="none" w="med" len="med"/>
                      <a:tailEnd type="none" w="med" len="med"/>
                    </a:lnT>
                    <a:lnB>
                      <a:noFill/>
                    </a:lnB>
                    <a:solidFill>
                      <a:srgbClr val="E2EFDA"/>
                    </a:solidFill>
                  </a:tcPr>
                </a:tc>
                <a:tc>
                  <a:txBody>
                    <a:bodyPr/>
                    <a:lstStyle/>
                    <a:p>
                      <a:pPr algn="ctr" fontAlgn="ctr"/>
                      <a:r>
                        <a:rPr lang="de-DE" sz="1600" b="0" i="0" u="none" strike="noStrike">
                          <a:solidFill>
                            <a:srgbClr val="000000"/>
                          </a:solidFill>
                          <a:effectLst/>
                          <a:latin typeface="Bahnschrift Light SemiCondensed" panose="020B0502040204020203" pitchFamily="34" charset="0"/>
                        </a:rPr>
                        <a:t>0</a:t>
                      </a:r>
                    </a:p>
                  </a:txBody>
                  <a:tcPr marL="6350" marR="6350" marT="6350" marB="0" anchor="ctr">
                    <a:lnL>
                      <a:noFill/>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a:noFill/>
                    </a:lnB>
                  </a:tcPr>
                </a:tc>
                <a:tc>
                  <a:txBody>
                    <a:bodyPr/>
                    <a:lstStyle/>
                    <a:p>
                      <a:pPr algn="ctr" fontAlgn="ctr"/>
                      <a:r>
                        <a:rPr lang="de-DE" sz="1600" b="0" i="0" u="none" strike="noStrike">
                          <a:solidFill>
                            <a:srgbClr val="000000"/>
                          </a:solidFill>
                          <a:effectLst/>
                          <a:latin typeface="Bahnschrift Light SemiCondensed" panose="020B0502040204020203" pitchFamily="34" charset="0"/>
                        </a:rPr>
                        <a:t>12</a:t>
                      </a:r>
                    </a:p>
                  </a:txBody>
                  <a:tcPr marL="6350" marR="6350" marT="63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w="6350" cap="flat" cmpd="sng" algn="ctr">
                      <a:solidFill>
                        <a:srgbClr val="808080"/>
                      </a:solidFill>
                      <a:prstDash val="solid"/>
                      <a:round/>
                      <a:headEnd type="none" w="med" len="med"/>
                      <a:tailEnd type="none" w="med" len="med"/>
                    </a:lnT>
                    <a:lnB>
                      <a:noFill/>
                    </a:lnB>
                  </a:tcPr>
                </a:tc>
                <a:tc>
                  <a:txBody>
                    <a:bodyPr/>
                    <a:lstStyle/>
                    <a:p>
                      <a:pPr algn="ctr" fontAlgn="ctr"/>
                      <a:endParaRPr lang="de-DE" sz="1600" b="0" i="0" u="none" strike="noStrike">
                        <a:solidFill>
                          <a:srgbClr val="000000"/>
                        </a:solidFill>
                        <a:effectLst/>
                        <a:latin typeface="Bahnschrift Light SemiCondensed" panose="020B0502040204020203" pitchFamily="34" charset="0"/>
                      </a:endParaRPr>
                    </a:p>
                  </a:txBody>
                  <a:tcPr marL="6350" marR="6350" marT="6350" marB="0" anchor="ctr">
                    <a:lnL w="6350" cap="flat" cmpd="sng" algn="ctr">
                      <a:solidFill>
                        <a:srgbClr val="808080"/>
                      </a:solidFill>
                      <a:prstDash val="solid"/>
                      <a:round/>
                      <a:headEnd type="none" w="med" len="med"/>
                      <a:tailEnd type="none" w="med" len="med"/>
                    </a:lnL>
                    <a:lnR>
                      <a:noFill/>
                    </a:lnR>
                    <a:lnT>
                      <a:noFill/>
                    </a:lnT>
                    <a:lnB>
                      <a:noFill/>
                    </a:lnB>
                  </a:tcPr>
                </a:tc>
                <a:tc>
                  <a:txBody>
                    <a:bodyPr/>
                    <a:lstStyle/>
                    <a:p>
                      <a:pPr algn="ctr" fontAlgn="ctr"/>
                      <a:r>
                        <a:rPr lang="de-DE" sz="1600" b="0" i="0" u="none" strike="noStrike">
                          <a:solidFill>
                            <a:srgbClr val="000000"/>
                          </a:solidFill>
                          <a:effectLst/>
                          <a:latin typeface="Bahnschrift Light SemiCondensed" panose="020B0502040204020203" pitchFamily="34" charset="0"/>
                        </a:rPr>
                        <a:t> </a:t>
                      </a:r>
                    </a:p>
                  </a:txBody>
                  <a:tcPr marL="6350" marR="6350" marT="6350" marB="0" anchor="ctr">
                    <a:lnL>
                      <a:noFill/>
                    </a:lnL>
                    <a:lnR w="6350" cap="flat" cmpd="sng" algn="ctr">
                      <a:solidFill>
                        <a:srgbClr val="808080"/>
                      </a:solidFill>
                      <a:prstDash val="solid"/>
                      <a:round/>
                      <a:headEnd type="none" w="med" len="med"/>
                      <a:tailEnd type="none" w="med" len="med"/>
                    </a:lnR>
                    <a:lnT>
                      <a:noFill/>
                    </a:lnT>
                    <a:lnB>
                      <a:noFill/>
                    </a:lnB>
                  </a:tcPr>
                </a:tc>
                <a:extLst>
                  <a:ext uri="{0D108BD9-81ED-4DB2-BD59-A6C34878D82A}">
                    <a16:rowId xmlns:a16="http://schemas.microsoft.com/office/drawing/2014/main" val="1439298176"/>
                  </a:ext>
                </a:extLst>
              </a:tr>
              <a:tr h="520138">
                <a:tc vMerge="1">
                  <a:txBody>
                    <a:bodyPr/>
                    <a:lstStyle/>
                    <a:p>
                      <a:endParaRPr lang="en-US"/>
                    </a:p>
                  </a:txBody>
                  <a:tcPr/>
                </a:tc>
                <a:tc>
                  <a:txBody>
                    <a:bodyPr/>
                    <a:lstStyle/>
                    <a:p>
                      <a:pPr algn="ctr" fontAlgn="ctr"/>
                      <a:r>
                        <a:rPr lang="de-DE" sz="1600" b="0" i="0" u="none" strike="noStrike">
                          <a:solidFill>
                            <a:srgbClr val="000000"/>
                          </a:solidFill>
                          <a:effectLst/>
                          <a:latin typeface="Bahnschrift Light SemiCondensed" panose="020B0502040204020203" pitchFamily="34" charset="0"/>
                        </a:rPr>
                        <a:t>No Cyano</a:t>
                      </a:r>
                    </a:p>
                  </a:txBody>
                  <a:tcPr marL="6350" marR="6350" marT="63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a:noFill/>
                    </a:lnT>
                    <a:lnB>
                      <a:noFill/>
                    </a:lnB>
                    <a:solidFill>
                      <a:srgbClr val="D9E1F2"/>
                    </a:solidFill>
                  </a:tcPr>
                </a:tc>
                <a:tc>
                  <a:txBody>
                    <a:bodyPr/>
                    <a:lstStyle/>
                    <a:p>
                      <a:pPr algn="ctr" fontAlgn="ctr"/>
                      <a:r>
                        <a:rPr lang="de-DE" sz="1600" b="0" i="0" u="none" strike="noStrike">
                          <a:solidFill>
                            <a:srgbClr val="000000"/>
                          </a:solidFill>
                          <a:effectLst/>
                          <a:latin typeface="Bahnschrift Light SemiCondensed" panose="020B0502040204020203" pitchFamily="34" charset="0"/>
                        </a:rPr>
                        <a:t>2</a:t>
                      </a:r>
                    </a:p>
                  </a:txBody>
                  <a:tcPr marL="6350" marR="6350" marT="6350" marB="0" anchor="ctr">
                    <a:lnL w="6350" cap="flat" cmpd="sng" algn="ctr">
                      <a:solidFill>
                        <a:srgbClr val="808080"/>
                      </a:solidFill>
                      <a:prstDash val="solid"/>
                      <a:round/>
                      <a:headEnd type="none" w="med" len="med"/>
                      <a:tailEnd type="none" w="med" len="med"/>
                    </a:lnL>
                    <a:lnR>
                      <a:noFill/>
                    </a:lnR>
                    <a:lnT>
                      <a:noFill/>
                    </a:lnT>
                    <a:lnB w="6350" cap="flat" cmpd="sng" algn="ctr">
                      <a:solidFill>
                        <a:srgbClr val="808080"/>
                      </a:solidFill>
                      <a:prstDash val="solid"/>
                      <a:round/>
                      <a:headEnd type="none" w="med" len="med"/>
                      <a:tailEnd type="none" w="med" len="med"/>
                    </a:lnB>
                  </a:tcPr>
                </a:tc>
                <a:tc>
                  <a:txBody>
                    <a:bodyPr/>
                    <a:lstStyle/>
                    <a:p>
                      <a:pPr algn="ctr" fontAlgn="ctr"/>
                      <a:r>
                        <a:rPr lang="de-DE" sz="1600" b="0" i="0" u="none" strike="noStrike">
                          <a:solidFill>
                            <a:srgbClr val="000000"/>
                          </a:solidFill>
                          <a:effectLst/>
                          <a:latin typeface="Bahnschrift Light SemiCondensed" panose="020B0502040204020203" pitchFamily="34" charset="0"/>
                        </a:rPr>
                        <a:t>10</a:t>
                      </a:r>
                    </a:p>
                  </a:txBody>
                  <a:tcPr marL="6350" marR="6350" marT="6350" marB="0" anchor="ctr">
                    <a:lnL>
                      <a:noFill/>
                    </a:lnL>
                    <a:lnR w="6350" cap="flat" cmpd="sng" algn="ctr">
                      <a:solidFill>
                        <a:srgbClr val="808080"/>
                      </a:solidFill>
                      <a:prstDash val="solid"/>
                      <a:round/>
                      <a:headEnd type="none" w="med" len="med"/>
                      <a:tailEnd type="none" w="med" len="med"/>
                    </a:lnR>
                    <a:lnT>
                      <a:noFill/>
                    </a:lnT>
                    <a:lnB w="6350" cap="flat" cmpd="sng" algn="ctr">
                      <a:solidFill>
                        <a:srgbClr val="808080"/>
                      </a:solidFill>
                      <a:prstDash val="solid"/>
                      <a:round/>
                      <a:headEnd type="none" w="med" len="med"/>
                      <a:tailEnd type="none" w="med" len="med"/>
                    </a:lnB>
                    <a:solidFill>
                      <a:srgbClr val="E2EFDA"/>
                    </a:solidFill>
                  </a:tcPr>
                </a:tc>
                <a:tc>
                  <a:txBody>
                    <a:bodyPr/>
                    <a:lstStyle/>
                    <a:p>
                      <a:pPr algn="ctr" fontAlgn="ctr"/>
                      <a:r>
                        <a:rPr lang="de-DE" sz="1600" b="0" i="0" u="none" strike="noStrike">
                          <a:solidFill>
                            <a:srgbClr val="000000"/>
                          </a:solidFill>
                          <a:effectLst/>
                          <a:latin typeface="Bahnschrift Light SemiCondensed" panose="020B0502040204020203" pitchFamily="34" charset="0"/>
                        </a:rPr>
                        <a:t>12</a:t>
                      </a:r>
                    </a:p>
                  </a:txBody>
                  <a:tcPr marL="6350" marR="6350" marT="63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a:noFill/>
                    </a:lnT>
                    <a:lnB>
                      <a:noFill/>
                    </a:lnB>
                  </a:tcPr>
                </a:tc>
                <a:tc>
                  <a:txBody>
                    <a:bodyPr/>
                    <a:lstStyle/>
                    <a:p>
                      <a:pPr algn="ctr" fontAlgn="ctr"/>
                      <a:endParaRPr lang="de-DE" sz="1600" b="0" i="0" u="none" strike="noStrike">
                        <a:solidFill>
                          <a:srgbClr val="000000"/>
                        </a:solidFill>
                        <a:effectLst/>
                        <a:latin typeface="Bahnschrift Light SemiCondensed" panose="020B0502040204020203" pitchFamily="34" charset="0"/>
                      </a:endParaRPr>
                    </a:p>
                  </a:txBody>
                  <a:tcPr marL="6350" marR="6350" marT="6350" marB="0" anchor="ctr">
                    <a:lnL w="6350" cap="flat" cmpd="sng" algn="ctr">
                      <a:solidFill>
                        <a:srgbClr val="808080"/>
                      </a:solidFill>
                      <a:prstDash val="solid"/>
                      <a:round/>
                      <a:headEnd type="none" w="med" len="med"/>
                      <a:tailEnd type="none" w="med" len="med"/>
                    </a:lnL>
                    <a:lnR>
                      <a:noFill/>
                    </a:lnR>
                    <a:lnT>
                      <a:noFill/>
                    </a:lnT>
                    <a:lnB>
                      <a:noFill/>
                    </a:lnB>
                  </a:tcPr>
                </a:tc>
                <a:tc>
                  <a:txBody>
                    <a:bodyPr/>
                    <a:lstStyle/>
                    <a:p>
                      <a:pPr algn="ctr" fontAlgn="ctr"/>
                      <a:r>
                        <a:rPr lang="de-DE" sz="1600" b="0" i="0" u="none" strike="noStrike">
                          <a:solidFill>
                            <a:srgbClr val="000000"/>
                          </a:solidFill>
                          <a:effectLst/>
                          <a:latin typeface="Bahnschrift Light SemiCondensed" panose="020B0502040204020203" pitchFamily="34" charset="0"/>
                        </a:rPr>
                        <a:t> </a:t>
                      </a:r>
                    </a:p>
                  </a:txBody>
                  <a:tcPr marL="6350" marR="6350" marT="6350" marB="0" anchor="ctr">
                    <a:lnL>
                      <a:noFill/>
                    </a:lnL>
                    <a:lnR w="6350" cap="flat" cmpd="sng" algn="ctr">
                      <a:solidFill>
                        <a:srgbClr val="808080"/>
                      </a:solidFill>
                      <a:prstDash val="solid"/>
                      <a:round/>
                      <a:headEnd type="none" w="med" len="med"/>
                      <a:tailEnd type="none" w="med" len="med"/>
                    </a:lnR>
                    <a:lnT>
                      <a:noFill/>
                    </a:lnT>
                    <a:lnB>
                      <a:noFill/>
                    </a:lnB>
                  </a:tcPr>
                </a:tc>
                <a:extLst>
                  <a:ext uri="{0D108BD9-81ED-4DB2-BD59-A6C34878D82A}">
                    <a16:rowId xmlns:a16="http://schemas.microsoft.com/office/drawing/2014/main" val="1893575316"/>
                  </a:ext>
                </a:extLst>
              </a:tr>
              <a:tr h="260069">
                <a:tc vMerge="1">
                  <a:txBody>
                    <a:bodyPr/>
                    <a:lstStyle/>
                    <a:p>
                      <a:endParaRPr lang="en-US"/>
                    </a:p>
                  </a:txBody>
                  <a:tcPr/>
                </a:tc>
                <a:tc>
                  <a:txBody>
                    <a:bodyPr/>
                    <a:lstStyle/>
                    <a:p>
                      <a:pPr algn="ctr" fontAlgn="ctr"/>
                      <a:r>
                        <a:rPr lang="de-DE" sz="1600" b="0" i="0" u="none" strike="noStrike">
                          <a:solidFill>
                            <a:srgbClr val="000000"/>
                          </a:solidFill>
                          <a:effectLst/>
                          <a:latin typeface="Bahnschrift Light SemiCondensed" panose="020B0502040204020203" pitchFamily="34" charset="0"/>
                        </a:rPr>
                        <a:t>Sum</a:t>
                      </a:r>
                    </a:p>
                  </a:txBody>
                  <a:tcPr marL="6350" marR="6350" marT="6350" marB="0" anchor="ctr">
                    <a:lnL w="6350" cap="flat" cmpd="sng" algn="ctr">
                      <a:solidFill>
                        <a:srgbClr val="808080"/>
                      </a:solidFill>
                      <a:prstDash val="solid"/>
                      <a:round/>
                      <a:headEnd type="none" w="med" len="med"/>
                      <a:tailEnd type="none" w="med" len="med"/>
                    </a:lnL>
                    <a:lnR w="6350" cap="flat" cmpd="sng" algn="ctr">
                      <a:solidFill>
                        <a:srgbClr val="808080"/>
                      </a:solidFill>
                      <a:prstDash val="solid"/>
                      <a:round/>
                      <a:headEnd type="none" w="med" len="med"/>
                      <a:tailEnd type="none" w="med" len="med"/>
                    </a:lnR>
                    <a:lnT>
                      <a:noFill/>
                    </a:lnT>
                    <a:lnB w="6350" cap="flat" cmpd="sng" algn="ctr">
                      <a:solidFill>
                        <a:srgbClr val="808080"/>
                      </a:solidFill>
                      <a:prstDash val="solid"/>
                      <a:round/>
                      <a:headEnd type="none" w="med" len="med"/>
                      <a:tailEnd type="none" w="med" len="med"/>
                    </a:lnB>
                    <a:solidFill>
                      <a:srgbClr val="D9E1F2"/>
                    </a:solidFill>
                  </a:tcPr>
                </a:tc>
                <a:tc>
                  <a:txBody>
                    <a:bodyPr/>
                    <a:lstStyle/>
                    <a:p>
                      <a:pPr algn="ctr" fontAlgn="ctr"/>
                      <a:r>
                        <a:rPr lang="de-DE" sz="1600" b="0" i="0" u="none" strike="noStrike">
                          <a:solidFill>
                            <a:srgbClr val="000000"/>
                          </a:solidFill>
                          <a:effectLst/>
                          <a:latin typeface="Bahnschrift Light SemiCondensed" panose="020B0502040204020203" pitchFamily="34" charset="0"/>
                        </a:rPr>
                        <a:t>14</a:t>
                      </a:r>
                    </a:p>
                  </a:txBody>
                  <a:tcPr marL="6350" marR="6350" marT="6350" marB="0" anchor="ctr">
                    <a:lnL w="6350" cap="flat" cmpd="sng" algn="ctr">
                      <a:solidFill>
                        <a:srgbClr val="808080"/>
                      </a:solidFill>
                      <a:prstDash val="solid"/>
                      <a:round/>
                      <a:headEnd type="none" w="med" len="med"/>
                      <a:tailEnd type="none" w="med" len="med"/>
                    </a:lnL>
                    <a:lnR>
                      <a:noFill/>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de-DE" sz="1600" b="0" i="0" u="none" strike="noStrike">
                          <a:solidFill>
                            <a:srgbClr val="000000"/>
                          </a:solidFill>
                          <a:effectLst/>
                          <a:latin typeface="Bahnschrift Light SemiCondensed" panose="020B0502040204020203" pitchFamily="34" charset="0"/>
                        </a:rPr>
                        <a:t>10</a:t>
                      </a:r>
                    </a:p>
                  </a:txBody>
                  <a:tcPr marL="6350" marR="6350" marT="6350" marB="0" anchor="ctr">
                    <a:lnL>
                      <a:noFill/>
                    </a:lnL>
                    <a:lnR>
                      <a:noFill/>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de-DE" sz="1600" b="0" i="0" u="none" strike="noStrike">
                          <a:solidFill>
                            <a:srgbClr val="000000"/>
                          </a:solidFill>
                          <a:effectLst/>
                          <a:latin typeface="Bahnschrift Light SemiCondensed" panose="020B0502040204020203" pitchFamily="34" charset="0"/>
                        </a:rPr>
                        <a:t>24</a:t>
                      </a:r>
                    </a:p>
                  </a:txBody>
                  <a:tcPr marL="6350" marR="6350" marT="6350" marB="0" anchor="ctr">
                    <a:lnL>
                      <a:noFill/>
                    </a:lnL>
                    <a:lnR w="6350" cap="flat" cmpd="sng" algn="ctr">
                      <a:solidFill>
                        <a:srgbClr val="808080"/>
                      </a:solidFill>
                      <a:prstDash val="solid"/>
                      <a:round/>
                      <a:headEnd type="none" w="med" len="med"/>
                      <a:tailEnd type="none" w="med" len="med"/>
                    </a:lnR>
                    <a:lnT>
                      <a:noFill/>
                    </a:lnT>
                    <a:lnB w="6350" cap="flat" cmpd="sng" algn="ctr">
                      <a:solidFill>
                        <a:srgbClr val="808080"/>
                      </a:solidFill>
                      <a:prstDash val="solid"/>
                      <a:round/>
                      <a:headEnd type="none" w="med" len="med"/>
                      <a:tailEnd type="none" w="med" len="med"/>
                    </a:lnB>
                  </a:tcPr>
                </a:tc>
                <a:tc>
                  <a:txBody>
                    <a:bodyPr/>
                    <a:lstStyle/>
                    <a:p>
                      <a:pPr algn="ctr" fontAlgn="ctr"/>
                      <a:r>
                        <a:rPr lang="de-DE" sz="1600" b="0" i="0" u="none" strike="noStrike">
                          <a:solidFill>
                            <a:srgbClr val="000000"/>
                          </a:solidFill>
                          <a:effectLst/>
                          <a:latin typeface="Bahnschrift Light SemiCondensed" panose="020B0502040204020203" pitchFamily="34" charset="0"/>
                        </a:rPr>
                        <a:t> </a:t>
                      </a:r>
                    </a:p>
                  </a:txBody>
                  <a:tcPr marL="6350" marR="6350" marT="6350" marB="0" anchor="ctr">
                    <a:lnL w="6350" cap="flat" cmpd="sng" algn="ctr">
                      <a:solidFill>
                        <a:srgbClr val="808080"/>
                      </a:solidFill>
                      <a:prstDash val="solid"/>
                      <a:round/>
                      <a:headEnd type="none" w="med" len="med"/>
                      <a:tailEnd type="none" w="med" len="med"/>
                    </a:lnL>
                    <a:lnR>
                      <a:noFill/>
                    </a:lnR>
                    <a:lnT>
                      <a:noFill/>
                    </a:lnT>
                    <a:lnB>
                      <a:noFill/>
                    </a:lnB>
                  </a:tcPr>
                </a:tc>
                <a:tc>
                  <a:txBody>
                    <a:bodyPr/>
                    <a:lstStyle/>
                    <a:p>
                      <a:pPr algn="ctr" fontAlgn="ctr"/>
                      <a:r>
                        <a:rPr lang="de-DE" sz="1600" b="0" i="0" u="none" strike="noStrike">
                          <a:solidFill>
                            <a:srgbClr val="000000"/>
                          </a:solidFill>
                          <a:effectLst/>
                          <a:latin typeface="Bahnschrift Light SemiCondensed" panose="020B0502040204020203" pitchFamily="34" charset="0"/>
                        </a:rPr>
                        <a:t> </a:t>
                      </a:r>
                    </a:p>
                  </a:txBody>
                  <a:tcPr marL="6350" marR="6350" marT="6350" marB="0" anchor="ctr">
                    <a:lnL>
                      <a:noFill/>
                    </a:lnL>
                    <a:lnR w="6350" cap="flat" cmpd="sng" algn="ctr">
                      <a:solidFill>
                        <a:srgbClr val="808080"/>
                      </a:solidFill>
                      <a:prstDash val="solid"/>
                      <a:round/>
                      <a:headEnd type="none" w="med" len="med"/>
                      <a:tailEnd type="none" w="med" len="med"/>
                    </a:lnR>
                    <a:lnT>
                      <a:noFill/>
                    </a:lnT>
                    <a:lnB>
                      <a:noFill/>
                    </a:lnB>
                  </a:tcPr>
                </a:tc>
                <a:extLst>
                  <a:ext uri="{0D108BD9-81ED-4DB2-BD59-A6C34878D82A}">
                    <a16:rowId xmlns:a16="http://schemas.microsoft.com/office/drawing/2014/main" val="1248419678"/>
                  </a:ext>
                </a:extLst>
              </a:tr>
              <a:tr h="260069">
                <a:tc vMerge="1">
                  <a:txBody>
                    <a:bodyPr/>
                    <a:lstStyle/>
                    <a:p>
                      <a:endParaRPr lang="en-US"/>
                    </a:p>
                  </a:txBody>
                  <a:tcPr/>
                </a:tc>
                <a:tc>
                  <a:txBody>
                    <a:bodyPr/>
                    <a:lstStyle/>
                    <a:p>
                      <a:pPr algn="ctr" fontAlgn="ctr"/>
                      <a:endParaRPr lang="de-DE" sz="1600" b="0" i="0" u="none" strike="noStrike">
                        <a:solidFill>
                          <a:srgbClr val="000000"/>
                        </a:solidFill>
                        <a:effectLst/>
                        <a:latin typeface="Bahnschrift Light SemiCondensed" panose="020B0502040204020203" pitchFamily="34" charset="0"/>
                      </a:endParaRPr>
                    </a:p>
                  </a:txBody>
                  <a:tcPr marL="6350" marR="6350" marT="6350" marB="0" anchor="ctr">
                    <a:lnL w="6350" cap="flat" cmpd="sng" algn="ctr">
                      <a:solidFill>
                        <a:srgbClr val="808080"/>
                      </a:solidFill>
                      <a:prstDash val="solid"/>
                      <a:round/>
                      <a:headEnd type="none" w="med" len="med"/>
                      <a:tailEnd type="none" w="med" len="med"/>
                    </a:lnL>
                    <a:lnR>
                      <a:noFill/>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endParaRPr lang="de-DE" sz="1600" b="0" i="0" u="none" strike="noStrike">
                        <a:solidFill>
                          <a:srgbClr val="000000"/>
                        </a:solidFill>
                        <a:effectLst/>
                        <a:latin typeface="Bahnschrift Light SemiCondensed" panose="020B0502040204020203" pitchFamily="34" charset="0"/>
                      </a:endParaRPr>
                    </a:p>
                  </a:txBody>
                  <a:tcPr marL="6350" marR="6350" marT="6350" marB="0" anchor="ctr">
                    <a:lnL>
                      <a:noFill/>
                    </a:lnL>
                    <a:lnR>
                      <a:noFill/>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endParaRPr lang="de-DE" sz="1600" b="0" i="0" u="none" strike="noStrike">
                        <a:solidFill>
                          <a:srgbClr val="000000"/>
                        </a:solidFill>
                        <a:effectLst/>
                        <a:latin typeface="Bahnschrift Light SemiCondensed" panose="020B0502040204020203" pitchFamily="34" charset="0"/>
                      </a:endParaRPr>
                    </a:p>
                  </a:txBody>
                  <a:tcPr marL="6350" marR="6350" marT="6350" marB="0" anchor="ctr">
                    <a:lnL>
                      <a:noFill/>
                    </a:lnL>
                    <a:lnR>
                      <a:noFill/>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endParaRPr lang="de-DE" sz="1600" b="0" i="0" u="none" strike="noStrike">
                        <a:solidFill>
                          <a:srgbClr val="000000"/>
                        </a:solidFill>
                        <a:effectLst/>
                        <a:latin typeface="Bahnschrift Light SemiCondensed" panose="020B0502040204020203" pitchFamily="34" charset="0"/>
                      </a:endParaRPr>
                    </a:p>
                  </a:txBody>
                  <a:tcPr marL="6350" marR="6350" marT="6350" marB="0" anchor="ctr">
                    <a:lnL>
                      <a:noFill/>
                    </a:lnL>
                    <a:lnR>
                      <a:noFill/>
                    </a:lnR>
                    <a:lnT w="6350" cap="flat" cmpd="sng" algn="ctr">
                      <a:solidFill>
                        <a:srgbClr val="808080"/>
                      </a:solidFill>
                      <a:prstDash val="solid"/>
                      <a:round/>
                      <a:headEnd type="none" w="med" len="med"/>
                      <a:tailEnd type="none" w="med" len="med"/>
                    </a:lnT>
                    <a:lnB w="6350" cap="flat" cmpd="sng" algn="ctr">
                      <a:solidFill>
                        <a:srgbClr val="808080"/>
                      </a:solidFill>
                      <a:prstDash val="solid"/>
                      <a:round/>
                      <a:headEnd type="none" w="med" len="med"/>
                      <a:tailEnd type="none" w="med" len="med"/>
                    </a:lnB>
                  </a:tcPr>
                </a:tc>
                <a:tc>
                  <a:txBody>
                    <a:bodyPr/>
                    <a:lstStyle/>
                    <a:p>
                      <a:pPr algn="ctr" fontAlgn="ctr"/>
                      <a:r>
                        <a:rPr lang="de-DE" sz="1600" b="0" i="0" u="none" strike="noStrike">
                          <a:solidFill>
                            <a:srgbClr val="000000"/>
                          </a:solidFill>
                          <a:effectLst/>
                          <a:latin typeface="Bahnschrift Light SemiCondensed" panose="020B0502040204020203" pitchFamily="34" charset="0"/>
                        </a:rPr>
                        <a:t>OAA: </a:t>
                      </a:r>
                    </a:p>
                  </a:txBody>
                  <a:tcPr marL="6350" marR="6350" marT="6350" marB="0" anchor="ctr">
                    <a:lnL>
                      <a:noFill/>
                    </a:lnL>
                    <a:lnR>
                      <a:noFill/>
                    </a:lnR>
                    <a:lnT>
                      <a:noFill/>
                    </a:lnT>
                    <a:lnB w="6350" cap="flat" cmpd="sng" algn="ctr">
                      <a:solidFill>
                        <a:srgbClr val="808080"/>
                      </a:solidFill>
                      <a:prstDash val="solid"/>
                      <a:round/>
                      <a:headEnd type="none" w="med" len="med"/>
                      <a:tailEnd type="none" w="med" len="med"/>
                    </a:lnB>
                  </a:tcPr>
                </a:tc>
                <a:tc>
                  <a:txBody>
                    <a:bodyPr/>
                    <a:lstStyle/>
                    <a:p>
                      <a:pPr algn="ctr" fontAlgn="ctr"/>
                      <a:r>
                        <a:rPr lang="de-DE" sz="1600" b="0" i="0" u="none" strike="noStrike">
                          <a:solidFill>
                            <a:srgbClr val="000000"/>
                          </a:solidFill>
                          <a:effectLst/>
                          <a:latin typeface="Bahnschrift Light SemiCondensed" panose="020B0502040204020203" pitchFamily="34" charset="0"/>
                        </a:rPr>
                        <a:t>0.91</a:t>
                      </a:r>
                    </a:p>
                  </a:txBody>
                  <a:tcPr marL="6350" marR="6350" marT="6350" marB="0" anchor="ctr">
                    <a:lnL>
                      <a:noFill/>
                    </a:lnL>
                    <a:lnR w="6350" cap="flat" cmpd="sng" algn="ctr">
                      <a:solidFill>
                        <a:srgbClr val="808080"/>
                      </a:solidFill>
                      <a:prstDash val="solid"/>
                      <a:round/>
                      <a:headEnd type="none" w="med" len="med"/>
                      <a:tailEnd type="none" w="med" len="med"/>
                    </a:lnR>
                    <a:lnT>
                      <a:noFill/>
                    </a:lnT>
                    <a:lnB w="6350" cap="flat" cmpd="sng" algn="ctr">
                      <a:solidFill>
                        <a:srgbClr val="808080"/>
                      </a:solidFill>
                      <a:prstDash val="solid"/>
                      <a:round/>
                      <a:headEnd type="none" w="med" len="med"/>
                      <a:tailEnd type="none" w="med" len="med"/>
                    </a:lnB>
                  </a:tcPr>
                </a:tc>
                <a:extLst>
                  <a:ext uri="{0D108BD9-81ED-4DB2-BD59-A6C34878D82A}">
                    <a16:rowId xmlns:a16="http://schemas.microsoft.com/office/drawing/2014/main" val="2213271461"/>
                  </a:ext>
                </a:extLst>
              </a:tr>
            </a:tbl>
          </a:graphicData>
        </a:graphic>
      </p:graphicFrame>
    </p:spTree>
    <p:extLst>
      <p:ext uri="{BB962C8B-B14F-4D97-AF65-F5344CB8AC3E}">
        <p14:creationId xmlns:p14="http://schemas.microsoft.com/office/powerpoint/2010/main" val="301926619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F99741-28E7-2E14-7C10-6D27370562B1}"/>
              </a:ext>
            </a:extLst>
          </p:cNvPr>
          <p:cNvSpPr>
            <a:spLocks noGrp="1"/>
          </p:cNvSpPr>
          <p:nvPr>
            <p:ph type="title"/>
          </p:nvPr>
        </p:nvSpPr>
        <p:spPr/>
        <p:txBody>
          <a:bodyPr/>
          <a:lstStyle/>
          <a:p>
            <a:r>
              <a:rPr lang="en-US"/>
              <a:t>Benchmarking</a:t>
            </a:r>
          </a:p>
        </p:txBody>
      </p:sp>
      <p:sp>
        <p:nvSpPr>
          <p:cNvPr id="4" name="Textplatzhalter 3">
            <a:extLst>
              <a:ext uri="{FF2B5EF4-FFF2-40B4-BE49-F238E27FC236}">
                <a16:creationId xmlns:a16="http://schemas.microsoft.com/office/drawing/2014/main" id="{F0BD0091-643B-1E07-5B76-3E61EF08C893}"/>
              </a:ext>
            </a:extLst>
          </p:cNvPr>
          <p:cNvSpPr>
            <a:spLocks noGrp="1"/>
          </p:cNvSpPr>
          <p:nvPr>
            <p:ph type="body" sz="half" idx="2"/>
          </p:nvPr>
        </p:nvSpPr>
        <p:spPr>
          <a:xfrm>
            <a:off x="571265" y="1905802"/>
            <a:ext cx="4724172" cy="4090369"/>
          </a:xfrm>
        </p:spPr>
        <p:txBody>
          <a:bodyPr/>
          <a:lstStyle/>
          <a:p>
            <a:pPr marL="285750" indent="-285750">
              <a:buFont typeface="Arial" panose="020B0604020202020204" pitchFamily="34" charset="0"/>
              <a:buChar char="•"/>
            </a:pPr>
            <a:r>
              <a:rPr lang="en-US" sz="1800"/>
              <a:t>Product benchmarking started</a:t>
            </a:r>
          </a:p>
          <a:p>
            <a:pPr marL="742950" lvl="1" indent="-285750">
              <a:buFont typeface="Arial" panose="020B0604020202020204" pitchFamily="34" charset="0"/>
              <a:buChar char="•"/>
            </a:pPr>
            <a:r>
              <a:rPr lang="en-US" sz="1600"/>
              <a:t>WP2</a:t>
            </a:r>
          </a:p>
          <a:p>
            <a:pPr marL="285750" indent="-285750">
              <a:buFont typeface="Arial" panose="020B0604020202020204" pitchFamily="34" charset="0"/>
              <a:buChar char="•"/>
            </a:pPr>
            <a:r>
              <a:rPr lang="en-US" sz="1800"/>
              <a:t>Algorithm benchmarking started</a:t>
            </a:r>
            <a:endParaRPr lang="en-US" sz="1600"/>
          </a:p>
          <a:p>
            <a:pPr marL="742950" lvl="1" indent="-285750">
              <a:buFont typeface="Arial" panose="020B0604020202020204" pitchFamily="34" charset="0"/>
              <a:buChar char="•"/>
            </a:pPr>
            <a:r>
              <a:rPr lang="en-US" sz="1600"/>
              <a:t>WP2</a:t>
            </a:r>
          </a:p>
          <a:p>
            <a:pPr marL="742950" lvl="1" indent="-285750">
              <a:buFont typeface="Arial" panose="020B0604020202020204" pitchFamily="34" charset="0"/>
              <a:buChar char="•"/>
            </a:pPr>
            <a:r>
              <a:rPr lang="en-US" sz="1600"/>
              <a:t>Selections of algorithms for S2 MSI and S3 OLCI</a:t>
            </a:r>
          </a:p>
          <a:p>
            <a:pPr marL="1200150" lvl="2" indent="-285750">
              <a:buFont typeface="Arial" panose="020B0604020202020204" pitchFamily="34" charset="0"/>
              <a:buChar char="•"/>
            </a:pPr>
            <a:r>
              <a:rPr lang="en-US" sz="1400"/>
              <a:t>ongoing</a:t>
            </a:r>
          </a:p>
          <a:p>
            <a:pPr marL="742950" lvl="1" indent="-285750">
              <a:buFont typeface="Arial" panose="020B0604020202020204" pitchFamily="34" charset="0"/>
              <a:buChar char="•"/>
            </a:pPr>
            <a:r>
              <a:rPr lang="en-US" sz="1600"/>
              <a:t>Phenology more difficult to benchmark</a:t>
            </a:r>
          </a:p>
          <a:p>
            <a:pPr marL="1200150" lvl="2" indent="-285750">
              <a:buFont typeface="Arial" panose="020B0604020202020204" pitchFamily="34" charset="0"/>
              <a:buChar char="•"/>
            </a:pPr>
            <a:r>
              <a:rPr lang="en-US" sz="1400"/>
              <a:t>Multiple approaches available </a:t>
            </a:r>
          </a:p>
          <a:p>
            <a:pPr marL="1200150" lvl="2" indent="-285750">
              <a:buFont typeface="Arial" panose="020B0604020202020204" pitchFamily="34" charset="0"/>
              <a:buChar char="•"/>
            </a:pPr>
            <a:r>
              <a:rPr lang="en-US" sz="1400"/>
              <a:t>Similar methodology</a:t>
            </a:r>
          </a:p>
          <a:p>
            <a:pPr marL="1200150" lvl="2" indent="-285750">
              <a:buFont typeface="Arial" panose="020B0604020202020204" pitchFamily="34" charset="0"/>
              <a:buChar char="•"/>
            </a:pPr>
            <a:r>
              <a:rPr lang="en-US" sz="1400"/>
              <a:t>Validation difficult due to temporal limitations in in situ data</a:t>
            </a:r>
          </a:p>
          <a:p>
            <a:pPr marL="742950" lvl="1" indent="-285750">
              <a:buFont typeface="Arial" panose="020B0604020202020204" pitchFamily="34" charset="0"/>
              <a:buChar char="•"/>
            </a:pPr>
            <a:endParaRPr lang="en-US" sz="1600"/>
          </a:p>
          <a:p>
            <a:endParaRPr lang="en-US"/>
          </a:p>
        </p:txBody>
      </p:sp>
      <p:sp>
        <p:nvSpPr>
          <p:cNvPr id="5" name="Foliennummernplatzhalter 4">
            <a:extLst>
              <a:ext uri="{FF2B5EF4-FFF2-40B4-BE49-F238E27FC236}">
                <a16:creationId xmlns:a16="http://schemas.microsoft.com/office/drawing/2014/main" id="{C05A6BE9-15B5-2A8D-025A-5F8C54ED3C34}"/>
              </a:ext>
            </a:extLst>
          </p:cNvPr>
          <p:cNvSpPr>
            <a:spLocks noGrp="1"/>
          </p:cNvSpPr>
          <p:nvPr>
            <p:ph type="sldNum" sz="quarter" idx="12"/>
          </p:nvPr>
        </p:nvSpPr>
        <p:spPr/>
        <p:txBody>
          <a:bodyPr/>
          <a:lstStyle/>
          <a:p>
            <a:fld id="{CD4805D6-057F-1048-B770-DDF440AB6921}" type="slidenum">
              <a:rPr lang="en-BG" smtClean="0"/>
              <a:t>116</a:t>
            </a:fld>
            <a:endParaRPr lang="en-BG"/>
          </a:p>
        </p:txBody>
      </p:sp>
      <p:pic>
        <p:nvPicPr>
          <p:cNvPr id="2050" name="Picture 2">
            <a:extLst>
              <a:ext uri="{FF2B5EF4-FFF2-40B4-BE49-F238E27FC236}">
                <a16:creationId xmlns:a16="http://schemas.microsoft.com/office/drawing/2014/main" id="{6F85242B-D69E-A6C6-75DD-BF3819B89A0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6941"/>
          <a:stretch/>
        </p:blipFill>
        <p:spPr bwMode="auto">
          <a:xfrm>
            <a:off x="6096000" y="668594"/>
            <a:ext cx="6096000" cy="5705475"/>
          </a:xfrm>
          <a:prstGeom prst="rect">
            <a:avLst/>
          </a:prstGeom>
          <a:noFill/>
          <a:extLst>
            <a:ext uri="{909E8E84-426E-40DD-AFC4-6F175D3DCCD1}">
              <a14:hiddenFill xmlns:a14="http://schemas.microsoft.com/office/drawing/2010/main">
                <a:solidFill>
                  <a:srgbClr val="FFFFFF"/>
                </a:solidFill>
              </a14:hiddenFill>
            </a:ext>
          </a:extLst>
        </p:spPr>
      </p:pic>
      <p:sp>
        <p:nvSpPr>
          <p:cNvPr id="3" name="Bildplatzhalter 2">
            <a:extLst>
              <a:ext uri="{FF2B5EF4-FFF2-40B4-BE49-F238E27FC236}">
                <a16:creationId xmlns:a16="http://schemas.microsoft.com/office/drawing/2014/main" id="{4692E830-4DE4-E7B9-3BCB-F9002B6A0D24}"/>
              </a:ext>
            </a:extLst>
          </p:cNvPr>
          <p:cNvSpPr>
            <a:spLocks noGrp="1"/>
          </p:cNvSpPr>
          <p:nvPr>
            <p:ph type="pic" idx="1"/>
          </p:nvPr>
        </p:nvSpPr>
        <p:spPr>
          <a:gradFill flip="none" rotWithShape="1">
            <a:gsLst>
              <a:gs pos="0">
                <a:schemeClr val="bg1"/>
              </a:gs>
              <a:gs pos="100000">
                <a:schemeClr val="bg1">
                  <a:alpha val="0"/>
                </a:schemeClr>
              </a:gs>
            </a:gsLst>
            <a:lin ang="0" scaled="1"/>
            <a:tileRect/>
          </a:gradFill>
          <a:ln>
            <a:noFill/>
          </a:ln>
        </p:spPr>
        <p:txBody>
          <a:bodyPr/>
          <a:lstStyle/>
          <a:p>
            <a:endParaRPr lang="en-US"/>
          </a:p>
        </p:txBody>
      </p:sp>
    </p:spTree>
    <p:extLst>
      <p:ext uri="{BB962C8B-B14F-4D97-AF65-F5344CB8AC3E}">
        <p14:creationId xmlns:p14="http://schemas.microsoft.com/office/powerpoint/2010/main" val="310367342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2752B26-0C8F-BF8C-BA0A-007A0C3002D9}"/>
              </a:ext>
            </a:extLst>
          </p:cNvPr>
          <p:cNvSpPr>
            <a:spLocks noGrp="1"/>
          </p:cNvSpPr>
          <p:nvPr>
            <p:ph type="title"/>
          </p:nvPr>
        </p:nvSpPr>
        <p:spPr/>
        <p:txBody>
          <a:bodyPr/>
          <a:lstStyle/>
          <a:p>
            <a:r>
              <a:rPr lang="en-US"/>
              <a:t>Pilot Study Sites</a:t>
            </a:r>
          </a:p>
        </p:txBody>
      </p:sp>
      <p:sp>
        <p:nvSpPr>
          <p:cNvPr id="4" name="Textplatzhalter 3">
            <a:extLst>
              <a:ext uri="{FF2B5EF4-FFF2-40B4-BE49-F238E27FC236}">
                <a16:creationId xmlns:a16="http://schemas.microsoft.com/office/drawing/2014/main" id="{89CAE07A-8419-0890-AB9E-FCDD19156F53}"/>
              </a:ext>
            </a:extLst>
          </p:cNvPr>
          <p:cNvSpPr>
            <a:spLocks noGrp="1"/>
          </p:cNvSpPr>
          <p:nvPr>
            <p:ph type="body" sz="half" idx="2"/>
          </p:nvPr>
        </p:nvSpPr>
        <p:spPr>
          <a:xfrm>
            <a:off x="571265" y="3429000"/>
            <a:ext cx="4724172" cy="2669720"/>
          </a:xfrm>
        </p:spPr>
        <p:txBody>
          <a:bodyPr>
            <a:normAutofit/>
          </a:bodyPr>
          <a:lstStyle/>
          <a:p>
            <a:pPr marL="342900" indent="-342900">
              <a:buFont typeface="+mj-lt"/>
              <a:buAutoNum type="arabicPeriod"/>
            </a:pPr>
            <a:r>
              <a:rPr lang="en-US" sz="2000"/>
              <a:t>Lake </a:t>
            </a:r>
            <a:r>
              <a:rPr lang="en-US" sz="2000" err="1"/>
              <a:t>Mälaren</a:t>
            </a:r>
            <a:r>
              <a:rPr lang="en-US" sz="2000"/>
              <a:t>, Sweden</a:t>
            </a:r>
          </a:p>
          <a:p>
            <a:pPr marL="342900" indent="-342900">
              <a:buFont typeface="+mj-lt"/>
              <a:buAutoNum type="arabicPeriod"/>
            </a:pPr>
            <a:endParaRPr lang="en-US" sz="2000"/>
          </a:p>
          <a:p>
            <a:pPr marL="342900" indent="-342900">
              <a:buFont typeface="+mj-lt"/>
              <a:buAutoNum type="arabicPeriod"/>
            </a:pPr>
            <a:r>
              <a:rPr lang="en-US" sz="2000" err="1"/>
              <a:t>Markermeer</a:t>
            </a:r>
            <a:r>
              <a:rPr lang="en-US" sz="2000"/>
              <a:t>, the Netherlands</a:t>
            </a:r>
          </a:p>
          <a:p>
            <a:pPr marL="342900" indent="-342900">
              <a:buFont typeface="+mj-lt"/>
              <a:buAutoNum type="arabicPeriod"/>
            </a:pPr>
            <a:endParaRPr lang="en-US" sz="2000"/>
          </a:p>
          <a:p>
            <a:pPr marL="342900" indent="-342900">
              <a:buFont typeface="+mj-lt"/>
              <a:buAutoNum type="arabicPeriod"/>
            </a:pPr>
            <a:r>
              <a:rPr lang="en-US" sz="2000" err="1"/>
              <a:t>Kokemäenjoki</a:t>
            </a:r>
            <a:r>
              <a:rPr lang="en-US" sz="2000"/>
              <a:t> estuary</a:t>
            </a:r>
            <a:r>
              <a:rPr lang="en-US" sz="2000">
                <a:highlight>
                  <a:srgbClr val="CFE5B1"/>
                </a:highlight>
              </a:rPr>
              <a:t>+</a:t>
            </a:r>
            <a:r>
              <a:rPr lang="en-US" sz="2000"/>
              <a:t>, Finland</a:t>
            </a:r>
          </a:p>
          <a:p>
            <a:pPr lvl="1">
              <a:spcBef>
                <a:spcPts val="1200"/>
              </a:spcBef>
            </a:pPr>
            <a:r>
              <a:rPr lang="en-US" sz="1800" i="1"/>
              <a:t>→ Common with Pilot 6</a:t>
            </a:r>
          </a:p>
          <a:p>
            <a:pPr marL="342900" indent="-342900">
              <a:buFont typeface="+mj-lt"/>
              <a:buAutoNum type="arabicPeriod"/>
            </a:pPr>
            <a:endParaRPr lang="en-US" sz="2000"/>
          </a:p>
        </p:txBody>
      </p:sp>
      <p:sp>
        <p:nvSpPr>
          <p:cNvPr id="5" name="Foliennummernplatzhalter 4">
            <a:extLst>
              <a:ext uri="{FF2B5EF4-FFF2-40B4-BE49-F238E27FC236}">
                <a16:creationId xmlns:a16="http://schemas.microsoft.com/office/drawing/2014/main" id="{A19FDEAD-D8EC-DE4E-BD91-0707005C2A6F}"/>
              </a:ext>
            </a:extLst>
          </p:cNvPr>
          <p:cNvSpPr>
            <a:spLocks noGrp="1"/>
          </p:cNvSpPr>
          <p:nvPr>
            <p:ph type="sldNum" sz="quarter" idx="12"/>
          </p:nvPr>
        </p:nvSpPr>
        <p:spPr/>
        <p:txBody>
          <a:bodyPr/>
          <a:lstStyle/>
          <a:p>
            <a:fld id="{CD4805D6-057F-1048-B770-DDF440AB6921}" type="slidenum">
              <a:rPr lang="en-BG" smtClean="0"/>
              <a:t>117</a:t>
            </a:fld>
            <a:endParaRPr lang="en-BG"/>
          </a:p>
        </p:txBody>
      </p:sp>
      <p:pic>
        <p:nvPicPr>
          <p:cNvPr id="7" name="Grafik 6">
            <a:extLst>
              <a:ext uri="{FF2B5EF4-FFF2-40B4-BE49-F238E27FC236}">
                <a16:creationId xmlns:a16="http://schemas.microsoft.com/office/drawing/2014/main" id="{8246F2F0-2622-CCDF-0B53-E07FB5F85276}"/>
              </a:ext>
            </a:extLst>
          </p:cNvPr>
          <p:cNvPicPr>
            <a:picLocks noChangeAspect="1"/>
          </p:cNvPicPr>
          <p:nvPr/>
        </p:nvPicPr>
        <p:blipFill>
          <a:blip r:embed="rId3"/>
          <a:stretch>
            <a:fillRect/>
          </a:stretch>
        </p:blipFill>
        <p:spPr>
          <a:xfrm>
            <a:off x="5880410" y="255968"/>
            <a:ext cx="5196506" cy="5604609"/>
          </a:xfrm>
          <a:prstGeom prst="rect">
            <a:avLst/>
          </a:prstGeom>
        </p:spPr>
      </p:pic>
      <p:sp>
        <p:nvSpPr>
          <p:cNvPr id="8" name="Rechteck: abgerundete Ecken 7">
            <a:extLst>
              <a:ext uri="{FF2B5EF4-FFF2-40B4-BE49-F238E27FC236}">
                <a16:creationId xmlns:a16="http://schemas.microsoft.com/office/drawing/2014/main" id="{30E8C58D-817F-53BA-CBE9-26C795E3B16D}"/>
              </a:ext>
            </a:extLst>
          </p:cNvPr>
          <p:cNvSpPr/>
          <p:nvPr/>
        </p:nvSpPr>
        <p:spPr>
          <a:xfrm>
            <a:off x="7794895" y="3819525"/>
            <a:ext cx="228640" cy="177124"/>
          </a:xfrm>
          <a:prstGeom prst="roundRect">
            <a:avLst/>
          </a:prstGeom>
          <a:noFill/>
          <a:ln w="57150">
            <a:solidFill>
              <a:srgbClr val="EC772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hteck: abgerundete Ecken 8">
            <a:extLst>
              <a:ext uri="{FF2B5EF4-FFF2-40B4-BE49-F238E27FC236}">
                <a16:creationId xmlns:a16="http://schemas.microsoft.com/office/drawing/2014/main" id="{054BFDAA-995F-918B-E142-903CA0CA81A3}"/>
              </a:ext>
            </a:extLst>
          </p:cNvPr>
          <p:cNvSpPr/>
          <p:nvPr/>
        </p:nvSpPr>
        <p:spPr>
          <a:xfrm>
            <a:off x="8497713" y="2969710"/>
            <a:ext cx="228640" cy="177124"/>
          </a:xfrm>
          <a:prstGeom prst="roundRect">
            <a:avLst/>
          </a:prstGeom>
          <a:noFill/>
          <a:ln w="57150">
            <a:solidFill>
              <a:srgbClr val="EC772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hteck: abgerundete Ecken 9">
            <a:extLst>
              <a:ext uri="{FF2B5EF4-FFF2-40B4-BE49-F238E27FC236}">
                <a16:creationId xmlns:a16="http://schemas.microsoft.com/office/drawing/2014/main" id="{8A3240A9-C1CF-44BD-15A3-D9971EB474C4}"/>
              </a:ext>
            </a:extLst>
          </p:cNvPr>
          <p:cNvSpPr/>
          <p:nvPr/>
        </p:nvSpPr>
        <p:spPr>
          <a:xfrm>
            <a:off x="8833302" y="2693752"/>
            <a:ext cx="340495" cy="275958"/>
          </a:xfrm>
          <a:prstGeom prst="roundRect">
            <a:avLst/>
          </a:prstGeom>
          <a:noFill/>
          <a:ln w="57150">
            <a:solidFill>
              <a:srgbClr val="EC772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ihandform: Form 17">
            <a:extLst>
              <a:ext uri="{FF2B5EF4-FFF2-40B4-BE49-F238E27FC236}">
                <a16:creationId xmlns:a16="http://schemas.microsoft.com/office/drawing/2014/main" id="{3948A018-E927-6676-0BDA-4C8CD45C9951}"/>
              </a:ext>
            </a:extLst>
          </p:cNvPr>
          <p:cNvSpPr/>
          <p:nvPr/>
        </p:nvSpPr>
        <p:spPr>
          <a:xfrm>
            <a:off x="3790950" y="2595197"/>
            <a:ext cx="4599814" cy="776653"/>
          </a:xfrm>
          <a:custGeom>
            <a:avLst/>
            <a:gdLst>
              <a:gd name="connsiteX0" fmla="*/ 0 w 4562475"/>
              <a:gd name="connsiteY0" fmla="*/ 776653 h 776653"/>
              <a:gd name="connsiteX1" fmla="*/ 2286000 w 4562475"/>
              <a:gd name="connsiteY1" fmla="*/ 14653 h 776653"/>
              <a:gd name="connsiteX2" fmla="*/ 4562475 w 4562475"/>
              <a:gd name="connsiteY2" fmla="*/ 348028 h 776653"/>
            </a:gdLst>
            <a:ahLst/>
            <a:cxnLst>
              <a:cxn ang="0">
                <a:pos x="connsiteX0" y="connsiteY0"/>
              </a:cxn>
              <a:cxn ang="0">
                <a:pos x="connsiteX1" y="connsiteY1"/>
              </a:cxn>
              <a:cxn ang="0">
                <a:pos x="connsiteX2" y="connsiteY2"/>
              </a:cxn>
            </a:cxnLst>
            <a:rect l="l" t="t" r="r" b="b"/>
            <a:pathLst>
              <a:path w="4562475" h="776653">
                <a:moveTo>
                  <a:pt x="0" y="776653"/>
                </a:moveTo>
                <a:cubicBezTo>
                  <a:pt x="762794" y="431371"/>
                  <a:pt x="1525588" y="86090"/>
                  <a:pt x="2286000" y="14653"/>
                </a:cubicBezTo>
                <a:cubicBezTo>
                  <a:pt x="3046412" y="-56784"/>
                  <a:pt x="3804443" y="145622"/>
                  <a:pt x="4562475" y="348028"/>
                </a:cubicBezTo>
              </a:path>
            </a:pathLst>
          </a:custGeom>
          <a:noFill/>
          <a:ln w="19050">
            <a:solidFill>
              <a:srgbClr val="EC7728"/>
            </a:solidFill>
            <a:prstDash val="dash"/>
            <a:headEnd type="triangl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ihandform: Form 19">
            <a:extLst>
              <a:ext uri="{FF2B5EF4-FFF2-40B4-BE49-F238E27FC236}">
                <a16:creationId xmlns:a16="http://schemas.microsoft.com/office/drawing/2014/main" id="{5B16313C-C4CD-0568-0734-9D8BE5AD2EAD}"/>
              </a:ext>
            </a:extLst>
          </p:cNvPr>
          <p:cNvSpPr/>
          <p:nvPr/>
        </p:nvSpPr>
        <p:spPr>
          <a:xfrm>
            <a:off x="4030888" y="3399040"/>
            <a:ext cx="3764007" cy="776653"/>
          </a:xfrm>
          <a:custGeom>
            <a:avLst/>
            <a:gdLst>
              <a:gd name="connsiteX0" fmla="*/ 0 w 4562475"/>
              <a:gd name="connsiteY0" fmla="*/ 776653 h 776653"/>
              <a:gd name="connsiteX1" fmla="*/ 2286000 w 4562475"/>
              <a:gd name="connsiteY1" fmla="*/ 14653 h 776653"/>
              <a:gd name="connsiteX2" fmla="*/ 4562475 w 4562475"/>
              <a:gd name="connsiteY2" fmla="*/ 348028 h 776653"/>
            </a:gdLst>
            <a:ahLst/>
            <a:cxnLst>
              <a:cxn ang="0">
                <a:pos x="connsiteX0" y="connsiteY0"/>
              </a:cxn>
              <a:cxn ang="0">
                <a:pos x="connsiteX1" y="connsiteY1"/>
              </a:cxn>
              <a:cxn ang="0">
                <a:pos x="connsiteX2" y="connsiteY2"/>
              </a:cxn>
            </a:cxnLst>
            <a:rect l="l" t="t" r="r" b="b"/>
            <a:pathLst>
              <a:path w="4562475" h="776653">
                <a:moveTo>
                  <a:pt x="0" y="776653"/>
                </a:moveTo>
                <a:cubicBezTo>
                  <a:pt x="762794" y="431371"/>
                  <a:pt x="1525588" y="86090"/>
                  <a:pt x="2286000" y="14653"/>
                </a:cubicBezTo>
                <a:cubicBezTo>
                  <a:pt x="3046412" y="-56784"/>
                  <a:pt x="3804443" y="145622"/>
                  <a:pt x="4562475" y="348028"/>
                </a:cubicBezTo>
              </a:path>
            </a:pathLst>
          </a:custGeom>
          <a:noFill/>
          <a:ln w="19050">
            <a:solidFill>
              <a:srgbClr val="EC7728"/>
            </a:solidFill>
            <a:prstDash val="dash"/>
            <a:headEnd type="triangl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ihandform: Form 20">
            <a:extLst>
              <a:ext uri="{FF2B5EF4-FFF2-40B4-BE49-F238E27FC236}">
                <a16:creationId xmlns:a16="http://schemas.microsoft.com/office/drawing/2014/main" id="{A4A9CF60-836C-470A-FA38-AC3682D70490}"/>
              </a:ext>
            </a:extLst>
          </p:cNvPr>
          <p:cNvSpPr/>
          <p:nvPr/>
        </p:nvSpPr>
        <p:spPr>
          <a:xfrm flipV="1">
            <a:off x="4797046" y="3025737"/>
            <a:ext cx="4580499" cy="2458785"/>
          </a:xfrm>
          <a:custGeom>
            <a:avLst/>
            <a:gdLst>
              <a:gd name="connsiteX0" fmla="*/ 0 w 4562475"/>
              <a:gd name="connsiteY0" fmla="*/ 776653 h 776653"/>
              <a:gd name="connsiteX1" fmla="*/ 2286000 w 4562475"/>
              <a:gd name="connsiteY1" fmla="*/ 14653 h 776653"/>
              <a:gd name="connsiteX2" fmla="*/ 4562475 w 4562475"/>
              <a:gd name="connsiteY2" fmla="*/ 348028 h 776653"/>
              <a:gd name="connsiteX0" fmla="*/ 0 w 5086350"/>
              <a:gd name="connsiteY0" fmla="*/ 763011 h 3876932"/>
              <a:gd name="connsiteX1" fmla="*/ 2286000 w 5086350"/>
              <a:gd name="connsiteY1" fmla="*/ 1011 h 3876932"/>
              <a:gd name="connsiteX2" fmla="*/ 5086350 w 5086350"/>
              <a:gd name="connsiteY2" fmla="*/ 3876932 h 3876932"/>
              <a:gd name="connsiteX0" fmla="*/ 0 w 5086350"/>
              <a:gd name="connsiteY0" fmla="*/ 81441 h 3195362"/>
              <a:gd name="connsiteX1" fmla="*/ 4019550 w 5086350"/>
              <a:gd name="connsiteY1" fmla="*/ 533553 h 3195362"/>
              <a:gd name="connsiteX2" fmla="*/ 5086350 w 5086350"/>
              <a:gd name="connsiteY2" fmla="*/ 3195362 h 3195362"/>
              <a:gd name="connsiteX0" fmla="*/ 0 w 4343400"/>
              <a:gd name="connsiteY0" fmla="*/ 81439 h 3993681"/>
              <a:gd name="connsiteX1" fmla="*/ 4019550 w 4343400"/>
              <a:gd name="connsiteY1" fmla="*/ 533551 h 3993681"/>
              <a:gd name="connsiteX2" fmla="*/ 4343400 w 4343400"/>
              <a:gd name="connsiteY2" fmla="*/ 3993681 h 3993681"/>
              <a:gd name="connsiteX0" fmla="*/ 0 w 4605357"/>
              <a:gd name="connsiteY0" fmla="*/ 81439 h 3993681"/>
              <a:gd name="connsiteX1" fmla="*/ 4019550 w 4605357"/>
              <a:gd name="connsiteY1" fmla="*/ 533551 h 3993681"/>
              <a:gd name="connsiteX2" fmla="*/ 4343400 w 4605357"/>
              <a:gd name="connsiteY2" fmla="*/ 3993681 h 3993681"/>
              <a:gd name="connsiteX0" fmla="*/ 0 w 4586322"/>
              <a:gd name="connsiteY0" fmla="*/ 214150 h 4126392"/>
              <a:gd name="connsiteX1" fmla="*/ 3971925 w 4586322"/>
              <a:gd name="connsiteY1" fmla="*/ 995 h 4126392"/>
              <a:gd name="connsiteX2" fmla="*/ 4343400 w 4586322"/>
              <a:gd name="connsiteY2" fmla="*/ 4126392 h 4126392"/>
              <a:gd name="connsiteX0" fmla="*/ 0 w 4580499"/>
              <a:gd name="connsiteY0" fmla="*/ 213155 h 4125397"/>
              <a:gd name="connsiteX1" fmla="*/ 3971925 w 4580499"/>
              <a:gd name="connsiteY1" fmla="*/ 0 h 4125397"/>
              <a:gd name="connsiteX2" fmla="*/ 4343400 w 4580499"/>
              <a:gd name="connsiteY2" fmla="*/ 4125397 h 4125397"/>
              <a:gd name="connsiteX0" fmla="*/ 0 w 4580499"/>
              <a:gd name="connsiteY0" fmla="*/ 381063 h 4293305"/>
              <a:gd name="connsiteX1" fmla="*/ 3971925 w 4580499"/>
              <a:gd name="connsiteY1" fmla="*/ 167908 h 4293305"/>
              <a:gd name="connsiteX2" fmla="*/ 4343400 w 4580499"/>
              <a:gd name="connsiteY2" fmla="*/ 4293305 h 4293305"/>
            </a:gdLst>
            <a:ahLst/>
            <a:cxnLst>
              <a:cxn ang="0">
                <a:pos x="connsiteX0" y="connsiteY0"/>
              </a:cxn>
              <a:cxn ang="0">
                <a:pos x="connsiteX1" y="connsiteY1"/>
              </a:cxn>
              <a:cxn ang="0">
                <a:pos x="connsiteX2" y="connsiteY2"/>
              </a:cxn>
            </a:cxnLst>
            <a:rect l="l" t="t" r="r" b="b"/>
            <a:pathLst>
              <a:path w="4580499" h="4293305">
                <a:moveTo>
                  <a:pt x="0" y="381063"/>
                </a:moveTo>
                <a:cubicBezTo>
                  <a:pt x="762794" y="35781"/>
                  <a:pt x="3173413" y="-159816"/>
                  <a:pt x="3971925" y="167908"/>
                </a:cubicBezTo>
                <a:cubicBezTo>
                  <a:pt x="4713287" y="395842"/>
                  <a:pt x="4699793" y="3891319"/>
                  <a:pt x="4343400" y="4293305"/>
                </a:cubicBezTo>
              </a:path>
            </a:pathLst>
          </a:custGeom>
          <a:noFill/>
          <a:ln w="19050">
            <a:solidFill>
              <a:srgbClr val="EC7728"/>
            </a:solidFill>
            <a:prstDash val="dash"/>
            <a:headEnd type="triangle" w="med" len="med"/>
            <a:tailEnd type="non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532805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22DBCF-1A4A-F76F-67C2-DAF9566AE87F}"/>
            </a:ext>
          </a:extLst>
        </p:cNvPr>
        <p:cNvGrpSpPr/>
        <p:nvPr/>
      </p:nvGrpSpPr>
      <p:grpSpPr>
        <a:xfrm>
          <a:off x="0" y="0"/>
          <a:ext cx="0" cy="0"/>
          <a:chOff x="0" y="0"/>
          <a:chExt cx="0" cy="0"/>
        </a:xfrm>
      </p:grpSpPr>
      <p:pic>
        <p:nvPicPr>
          <p:cNvPr id="15" name="Grafik 14">
            <a:extLst>
              <a:ext uri="{FF2B5EF4-FFF2-40B4-BE49-F238E27FC236}">
                <a16:creationId xmlns:a16="http://schemas.microsoft.com/office/drawing/2014/main" id="{F0ECF6E9-D063-682C-ADF3-A803F0487576}"/>
              </a:ext>
            </a:extLst>
          </p:cNvPr>
          <p:cNvPicPr>
            <a:picLocks noChangeAspect="1"/>
          </p:cNvPicPr>
          <p:nvPr/>
        </p:nvPicPr>
        <p:blipFill>
          <a:blip r:embed="rId2"/>
          <a:stretch>
            <a:fillRect/>
          </a:stretch>
        </p:blipFill>
        <p:spPr>
          <a:xfrm>
            <a:off x="124281" y="3637095"/>
            <a:ext cx="4312138" cy="2568102"/>
          </a:xfrm>
          <a:prstGeom prst="rect">
            <a:avLst/>
          </a:prstGeom>
        </p:spPr>
      </p:pic>
      <p:sp>
        <p:nvSpPr>
          <p:cNvPr id="2" name="Titel 1">
            <a:extLst>
              <a:ext uri="{FF2B5EF4-FFF2-40B4-BE49-F238E27FC236}">
                <a16:creationId xmlns:a16="http://schemas.microsoft.com/office/drawing/2014/main" id="{9CE2C6FC-DAC5-F36D-46C9-35E5F543D02E}"/>
              </a:ext>
            </a:extLst>
          </p:cNvPr>
          <p:cNvSpPr>
            <a:spLocks noGrp="1"/>
          </p:cNvSpPr>
          <p:nvPr>
            <p:ph type="title"/>
          </p:nvPr>
        </p:nvSpPr>
        <p:spPr>
          <a:xfrm>
            <a:off x="571264" y="844577"/>
            <a:ext cx="6439135" cy="1600200"/>
          </a:xfrm>
        </p:spPr>
        <p:txBody>
          <a:bodyPr/>
          <a:lstStyle/>
          <a:p>
            <a:r>
              <a:rPr lang="en-US"/>
              <a:t>Pilot Study Sites</a:t>
            </a:r>
          </a:p>
        </p:txBody>
      </p:sp>
      <p:sp>
        <p:nvSpPr>
          <p:cNvPr id="5" name="Foliennummernplatzhalter 4">
            <a:extLst>
              <a:ext uri="{FF2B5EF4-FFF2-40B4-BE49-F238E27FC236}">
                <a16:creationId xmlns:a16="http://schemas.microsoft.com/office/drawing/2014/main" id="{42619C6E-A65C-4A42-82A3-1A2C27538A9C}"/>
              </a:ext>
            </a:extLst>
          </p:cNvPr>
          <p:cNvSpPr>
            <a:spLocks noGrp="1"/>
          </p:cNvSpPr>
          <p:nvPr>
            <p:ph type="sldNum" sz="quarter" idx="12"/>
          </p:nvPr>
        </p:nvSpPr>
        <p:spPr/>
        <p:txBody>
          <a:bodyPr/>
          <a:lstStyle/>
          <a:p>
            <a:fld id="{CD4805D6-057F-1048-B770-DDF440AB6921}" type="slidenum">
              <a:rPr lang="en-BG" smtClean="0"/>
              <a:t>118</a:t>
            </a:fld>
            <a:endParaRPr lang="en-BG"/>
          </a:p>
        </p:txBody>
      </p:sp>
      <p:pic>
        <p:nvPicPr>
          <p:cNvPr id="12" name="Grafik 11">
            <a:extLst>
              <a:ext uri="{FF2B5EF4-FFF2-40B4-BE49-F238E27FC236}">
                <a16:creationId xmlns:a16="http://schemas.microsoft.com/office/drawing/2014/main" id="{B9A6658D-AC19-EE37-F1F5-D1501034F793}"/>
              </a:ext>
            </a:extLst>
          </p:cNvPr>
          <p:cNvPicPr>
            <a:picLocks noChangeAspect="1"/>
          </p:cNvPicPr>
          <p:nvPr/>
        </p:nvPicPr>
        <p:blipFill>
          <a:blip r:embed="rId3"/>
          <a:stretch>
            <a:fillRect/>
          </a:stretch>
        </p:blipFill>
        <p:spPr>
          <a:xfrm>
            <a:off x="9627499" y="3637095"/>
            <a:ext cx="2216999" cy="2931278"/>
          </a:xfrm>
          <a:prstGeom prst="rect">
            <a:avLst/>
          </a:prstGeom>
        </p:spPr>
      </p:pic>
      <p:pic>
        <p:nvPicPr>
          <p:cNvPr id="6" name="Grafik 5">
            <a:extLst>
              <a:ext uri="{FF2B5EF4-FFF2-40B4-BE49-F238E27FC236}">
                <a16:creationId xmlns:a16="http://schemas.microsoft.com/office/drawing/2014/main" id="{F249532D-77F1-55CE-5FB9-160BF8E8E18D}"/>
              </a:ext>
            </a:extLst>
          </p:cNvPr>
          <p:cNvPicPr>
            <a:picLocks noChangeAspect="1"/>
          </p:cNvPicPr>
          <p:nvPr/>
        </p:nvPicPr>
        <p:blipFill>
          <a:blip r:embed="rId4"/>
          <a:stretch>
            <a:fillRect/>
          </a:stretch>
        </p:blipFill>
        <p:spPr>
          <a:xfrm>
            <a:off x="10339068" y="68880"/>
            <a:ext cx="1756283" cy="2055298"/>
          </a:xfrm>
          <a:prstGeom prst="rect">
            <a:avLst/>
          </a:prstGeom>
        </p:spPr>
      </p:pic>
      <p:pic>
        <p:nvPicPr>
          <p:cNvPr id="13" name="Grafik 12">
            <a:extLst>
              <a:ext uri="{FF2B5EF4-FFF2-40B4-BE49-F238E27FC236}">
                <a16:creationId xmlns:a16="http://schemas.microsoft.com/office/drawing/2014/main" id="{21707FA9-0BC7-5966-D0D8-9E980E417C87}"/>
              </a:ext>
            </a:extLst>
          </p:cNvPr>
          <p:cNvPicPr>
            <a:picLocks noChangeAspect="1"/>
          </p:cNvPicPr>
          <p:nvPr/>
        </p:nvPicPr>
        <p:blipFill>
          <a:blip r:embed="rId5"/>
          <a:srcRect r="8887" b="5806"/>
          <a:stretch/>
        </p:blipFill>
        <p:spPr>
          <a:xfrm>
            <a:off x="4833392" y="2061857"/>
            <a:ext cx="2361204" cy="2067417"/>
          </a:xfrm>
          <a:prstGeom prst="rect">
            <a:avLst/>
          </a:prstGeom>
        </p:spPr>
      </p:pic>
      <p:sp>
        <p:nvSpPr>
          <p:cNvPr id="16" name="Textplatzhalter 3">
            <a:extLst>
              <a:ext uri="{FF2B5EF4-FFF2-40B4-BE49-F238E27FC236}">
                <a16:creationId xmlns:a16="http://schemas.microsoft.com/office/drawing/2014/main" id="{AC708510-18E4-A25D-4347-5441537BE74D}"/>
              </a:ext>
            </a:extLst>
          </p:cNvPr>
          <p:cNvSpPr>
            <a:spLocks noGrp="1"/>
          </p:cNvSpPr>
          <p:nvPr>
            <p:ph type="body" sz="half" idx="2"/>
          </p:nvPr>
        </p:nvSpPr>
        <p:spPr>
          <a:xfrm>
            <a:off x="4797586" y="4359964"/>
            <a:ext cx="4312138" cy="3303042"/>
          </a:xfrm>
        </p:spPr>
        <p:txBody>
          <a:bodyPr/>
          <a:lstStyle/>
          <a:p>
            <a:r>
              <a:rPr lang="en-US" b="1"/>
              <a:t>2. </a:t>
            </a:r>
            <a:r>
              <a:rPr lang="en-US" b="1" err="1"/>
              <a:t>Markermeer</a:t>
            </a:r>
            <a:endParaRPr lang="en-US" b="1"/>
          </a:p>
          <a:p>
            <a:pPr marL="285750" indent="-285750">
              <a:buFont typeface="Arial" panose="020B0604020202020204" pitchFamily="34" charset="0"/>
              <a:buChar char="•"/>
            </a:pPr>
            <a:r>
              <a:rPr lang="en-US"/>
              <a:t>In situ data partly collected</a:t>
            </a:r>
          </a:p>
          <a:p>
            <a:pPr marL="285750" indent="-285750">
              <a:buFont typeface="Arial" panose="020B0604020202020204" pitchFamily="34" charset="0"/>
              <a:buChar char="•"/>
            </a:pPr>
            <a:r>
              <a:rPr lang="en-US"/>
              <a:t>Lakes CCI available</a:t>
            </a:r>
          </a:p>
          <a:p>
            <a:pPr marL="285750" indent="-285750">
              <a:buFont typeface="Arial" panose="020B0604020202020204" pitchFamily="34" charset="0"/>
              <a:buChar char="•"/>
            </a:pPr>
            <a:r>
              <a:rPr lang="en-US"/>
              <a:t>S3 </a:t>
            </a:r>
            <a:r>
              <a:rPr lang="en-US" err="1"/>
              <a:t>Chl</a:t>
            </a:r>
            <a:r>
              <a:rPr lang="en-US"/>
              <a:t> a and HAB (</a:t>
            </a:r>
            <a:r>
              <a:rPr lang="en-US" err="1"/>
              <a:t>cyano</a:t>
            </a:r>
            <a:r>
              <a:rPr lang="en-US"/>
              <a:t> identification) data cubes produced</a:t>
            </a:r>
          </a:p>
          <a:p>
            <a:pPr marL="285750" indent="-285750">
              <a:buFont typeface="Arial" panose="020B0604020202020204" pitchFamily="34" charset="0"/>
              <a:buChar char="•"/>
            </a:pPr>
            <a:endParaRPr lang="en-US"/>
          </a:p>
          <a:p>
            <a:pPr marL="285750" indent="-285750">
              <a:buFont typeface="Arial" panose="020B0604020202020204" pitchFamily="34" charset="0"/>
              <a:buChar char="•"/>
            </a:pPr>
            <a:endParaRPr lang="en-US"/>
          </a:p>
        </p:txBody>
      </p:sp>
      <p:sp>
        <p:nvSpPr>
          <p:cNvPr id="17" name="Textplatzhalter 3">
            <a:extLst>
              <a:ext uri="{FF2B5EF4-FFF2-40B4-BE49-F238E27FC236}">
                <a16:creationId xmlns:a16="http://schemas.microsoft.com/office/drawing/2014/main" id="{D29A6E29-8CA1-6969-00A9-89C92699160C}"/>
              </a:ext>
            </a:extLst>
          </p:cNvPr>
          <p:cNvSpPr txBox="1">
            <a:spLocks/>
          </p:cNvSpPr>
          <p:nvPr/>
        </p:nvSpPr>
        <p:spPr>
          <a:xfrm>
            <a:off x="758288" y="1831166"/>
            <a:ext cx="4144606" cy="2640845"/>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Clr>
                <a:srgbClr val="4AC5D3"/>
              </a:buClr>
              <a:buFont typeface="Arial" panose="020B0604020202020204" pitchFamily="34" charset="0"/>
              <a:buNone/>
              <a:defRPr sz="1600" kern="1200">
                <a:solidFill>
                  <a:schemeClr val="tx1"/>
                </a:solidFill>
                <a:latin typeface="Century Gothic" panose="020B0502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entury Gothic" panose="020B0502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entury Gothic" panose="020B0502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Century Gothic" panose="020B0502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Century Gothic" panose="020B0502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US" b="1"/>
              <a:t>1. Lake </a:t>
            </a:r>
            <a:r>
              <a:rPr lang="en-US" b="1" err="1"/>
              <a:t>Mälaren</a:t>
            </a:r>
            <a:endParaRPr lang="en-US" b="1"/>
          </a:p>
          <a:p>
            <a:pPr marL="285750" indent="-285750">
              <a:buFont typeface="Arial" panose="020B0604020202020204" pitchFamily="34" charset="0"/>
              <a:buChar char="•"/>
            </a:pPr>
            <a:r>
              <a:rPr lang="en-US"/>
              <a:t>In situ data collected</a:t>
            </a:r>
          </a:p>
          <a:p>
            <a:pPr marL="285750" indent="-285750">
              <a:buFont typeface="Arial" panose="020B0604020202020204" pitchFamily="34" charset="0"/>
              <a:buChar char="•"/>
            </a:pPr>
            <a:r>
              <a:rPr lang="en-US"/>
              <a:t>Lakes CCI available</a:t>
            </a:r>
          </a:p>
          <a:p>
            <a:pPr marL="285750" indent="-285750">
              <a:buFont typeface="Arial" panose="020B0604020202020204" pitchFamily="34" charset="0"/>
              <a:buChar char="•"/>
            </a:pPr>
            <a:r>
              <a:rPr lang="en-US"/>
              <a:t>S3 and S2 </a:t>
            </a:r>
            <a:r>
              <a:rPr lang="en-US" err="1"/>
              <a:t>Chl</a:t>
            </a:r>
            <a:r>
              <a:rPr lang="en-US"/>
              <a:t> a and HAB (</a:t>
            </a:r>
            <a:r>
              <a:rPr lang="en-US" err="1"/>
              <a:t>cyano</a:t>
            </a:r>
            <a:r>
              <a:rPr lang="en-US"/>
              <a:t> identification) data cubes produced</a:t>
            </a:r>
          </a:p>
          <a:p>
            <a:pPr marL="285750" indent="-285750">
              <a:buFont typeface="Arial" panose="020B0604020202020204" pitchFamily="34" charset="0"/>
              <a:buChar char="•"/>
            </a:pPr>
            <a:r>
              <a:rPr lang="en-US"/>
              <a:t>Phenology produced and </a:t>
            </a:r>
            <a:r>
              <a:rPr lang="en-US" err="1"/>
              <a:t>analysed</a:t>
            </a:r>
            <a:endParaRPr lang="en-US"/>
          </a:p>
          <a:p>
            <a:pPr marL="285750" indent="-285750">
              <a:buFont typeface="Arial" panose="020B0604020202020204" pitchFamily="34" charset="0"/>
              <a:buChar char="•"/>
            </a:pPr>
            <a:r>
              <a:rPr lang="en-US"/>
              <a:t>HAB validation on-going </a:t>
            </a:r>
          </a:p>
          <a:p>
            <a:pPr marL="285750" indent="-285750">
              <a:buFont typeface="Arial" panose="020B0604020202020204" pitchFamily="34" charset="0"/>
              <a:buChar char="•"/>
            </a:pPr>
            <a:endParaRPr lang="en-US"/>
          </a:p>
          <a:p>
            <a:pPr marL="285750" indent="-285750">
              <a:buFont typeface="Arial" panose="020B0604020202020204" pitchFamily="34" charset="0"/>
              <a:buChar char="•"/>
            </a:pPr>
            <a:endParaRPr lang="en-US"/>
          </a:p>
        </p:txBody>
      </p:sp>
      <p:sp>
        <p:nvSpPr>
          <p:cNvPr id="18" name="Textplatzhalter 3">
            <a:extLst>
              <a:ext uri="{FF2B5EF4-FFF2-40B4-BE49-F238E27FC236}">
                <a16:creationId xmlns:a16="http://schemas.microsoft.com/office/drawing/2014/main" id="{34260B44-BF73-BA8B-69FA-E1985CD24264}"/>
              </a:ext>
            </a:extLst>
          </p:cNvPr>
          <p:cNvSpPr txBox="1">
            <a:spLocks/>
          </p:cNvSpPr>
          <p:nvPr/>
        </p:nvSpPr>
        <p:spPr>
          <a:xfrm>
            <a:off x="7449039" y="1804662"/>
            <a:ext cx="4144606" cy="3303042"/>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Clr>
                <a:srgbClr val="4AC5D3"/>
              </a:buClr>
              <a:buFont typeface="Arial" panose="020B0604020202020204" pitchFamily="34" charset="0"/>
              <a:buNone/>
              <a:defRPr sz="1600" kern="1200">
                <a:solidFill>
                  <a:schemeClr val="tx1"/>
                </a:solidFill>
                <a:latin typeface="Century Gothic" panose="020B0502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Century Gothic" panose="020B0502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Century Gothic" panose="020B0502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Century Gothic" panose="020B0502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Century Gothic" panose="020B0502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US" sz="1600" b="1"/>
              <a:t>3. </a:t>
            </a:r>
            <a:r>
              <a:rPr lang="en-US" sz="1600" b="1" err="1"/>
              <a:t>Kokemäenjoki</a:t>
            </a:r>
            <a:r>
              <a:rPr lang="en-US" sz="1600" b="1"/>
              <a:t> estuary</a:t>
            </a:r>
            <a:r>
              <a:rPr lang="en-US" sz="1600" b="1">
                <a:highlight>
                  <a:srgbClr val="CFE5B1"/>
                </a:highlight>
              </a:rPr>
              <a:t>+</a:t>
            </a:r>
            <a:endParaRPr lang="en-US" b="1">
              <a:highlight>
                <a:srgbClr val="CFE5B1"/>
              </a:highlight>
            </a:endParaRPr>
          </a:p>
          <a:p>
            <a:pPr marL="285750" indent="-285750">
              <a:buFont typeface="Arial" panose="020B0604020202020204" pitchFamily="34" charset="0"/>
              <a:buChar char="•"/>
            </a:pPr>
            <a:r>
              <a:rPr lang="en-US"/>
              <a:t>Pilot 6 study site</a:t>
            </a:r>
          </a:p>
          <a:p>
            <a:pPr marL="285750" indent="-285750">
              <a:buFont typeface="Arial" panose="020B0604020202020204" pitchFamily="34" charset="0"/>
              <a:buChar char="•"/>
            </a:pPr>
            <a:r>
              <a:rPr lang="en-US"/>
              <a:t>In situ data available (Syke)</a:t>
            </a:r>
          </a:p>
          <a:p>
            <a:pPr marL="285750" indent="-285750">
              <a:buFont typeface="Arial" panose="020B0604020202020204" pitchFamily="34" charset="0"/>
              <a:buChar char="•"/>
            </a:pPr>
            <a:r>
              <a:rPr lang="en-US"/>
              <a:t>Lakes CCI available (</a:t>
            </a:r>
            <a:r>
              <a:rPr lang="en-US" err="1"/>
              <a:t>Vanajavesi</a:t>
            </a:r>
            <a:r>
              <a:rPr lang="en-US"/>
              <a:t>)</a:t>
            </a:r>
          </a:p>
          <a:p>
            <a:pPr marL="285750" indent="-285750">
              <a:buFont typeface="Arial" panose="020B0604020202020204" pitchFamily="34" charset="0"/>
              <a:buChar char="•"/>
            </a:pPr>
            <a:r>
              <a:rPr lang="en-US"/>
              <a:t>S3 </a:t>
            </a:r>
            <a:r>
              <a:rPr lang="en-US" err="1"/>
              <a:t>Chl</a:t>
            </a:r>
            <a:r>
              <a:rPr lang="en-US"/>
              <a:t> a and HAB </a:t>
            </a:r>
            <a:r>
              <a:rPr lang="en-US" err="1"/>
              <a:t>datacubes</a:t>
            </a:r>
            <a:r>
              <a:rPr lang="en-US"/>
              <a:t> produced. S2 on-going </a:t>
            </a:r>
          </a:p>
          <a:p>
            <a:pPr marL="742950" lvl="1" indent="-285750">
              <a:buFont typeface="Arial" panose="020B0604020202020204" pitchFamily="34" charset="0"/>
              <a:buChar char="•"/>
            </a:pPr>
            <a:r>
              <a:rPr lang="en-US"/>
              <a:t>Lake </a:t>
            </a:r>
            <a:r>
              <a:rPr lang="en-US" err="1"/>
              <a:t>Vesijärvi</a:t>
            </a:r>
            <a:r>
              <a:rPr lang="en-US"/>
              <a:t> (annual blooms)</a:t>
            </a:r>
          </a:p>
          <a:p>
            <a:pPr marL="742950" lvl="1" indent="-285750">
              <a:buFont typeface="Arial" panose="020B0604020202020204" pitchFamily="34" charset="0"/>
              <a:buChar char="•"/>
            </a:pPr>
            <a:r>
              <a:rPr lang="en-US"/>
              <a:t>Lake </a:t>
            </a:r>
            <a:r>
              <a:rPr lang="en-US" err="1"/>
              <a:t>Vanajavesi</a:t>
            </a:r>
            <a:r>
              <a:rPr lang="en-US"/>
              <a:t> (annual blooms)</a:t>
            </a:r>
          </a:p>
          <a:p>
            <a:pPr marL="742950" lvl="1" indent="-285750">
              <a:buFont typeface="Arial" panose="020B0604020202020204" pitchFamily="34" charset="0"/>
              <a:buChar char="•"/>
            </a:pPr>
            <a:r>
              <a:rPr lang="en-US"/>
              <a:t>Lake </a:t>
            </a:r>
            <a:r>
              <a:rPr lang="en-US" err="1"/>
              <a:t>Kirkkojärvi</a:t>
            </a:r>
            <a:r>
              <a:rPr lang="en-US"/>
              <a:t> (annual blooms)</a:t>
            </a:r>
          </a:p>
          <a:p>
            <a:pPr marL="285750" indent="-285750">
              <a:buFont typeface="Arial" panose="020B0604020202020204" pitchFamily="34" charset="0"/>
              <a:buChar char="•"/>
            </a:pPr>
            <a:endParaRPr lang="en-US"/>
          </a:p>
          <a:p>
            <a:pPr marL="285750" indent="-285750">
              <a:buFont typeface="Arial" panose="020B0604020202020204" pitchFamily="34" charset="0"/>
              <a:buChar char="•"/>
            </a:pPr>
            <a:endParaRPr lang="en-US"/>
          </a:p>
        </p:txBody>
      </p:sp>
    </p:spTree>
    <p:extLst>
      <p:ext uri="{BB962C8B-B14F-4D97-AF65-F5344CB8AC3E}">
        <p14:creationId xmlns:p14="http://schemas.microsoft.com/office/powerpoint/2010/main" val="2152364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uiExpand="1" build="p"/>
      <p:bldP spid="18" grpId="0"/>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C7F269-B259-6C69-C7BA-7D9ED6B69443}"/>
              </a:ext>
            </a:extLst>
          </p:cNvPr>
          <p:cNvSpPr>
            <a:spLocks noGrp="1"/>
          </p:cNvSpPr>
          <p:nvPr>
            <p:ph type="title"/>
          </p:nvPr>
        </p:nvSpPr>
        <p:spPr/>
        <p:txBody>
          <a:bodyPr>
            <a:normAutofit/>
          </a:bodyPr>
          <a:lstStyle/>
          <a:p>
            <a:r>
              <a:rPr lang="en-US" sz="3200"/>
              <a:t>Goal 2 - Target change and attribution of change</a:t>
            </a:r>
          </a:p>
        </p:txBody>
      </p:sp>
      <p:sp>
        <p:nvSpPr>
          <p:cNvPr id="3" name="Inhaltsplatzhalter 2">
            <a:extLst>
              <a:ext uri="{FF2B5EF4-FFF2-40B4-BE49-F238E27FC236}">
                <a16:creationId xmlns:a16="http://schemas.microsoft.com/office/drawing/2014/main" id="{9CDC03AE-A3E4-337B-9DC4-D918C21B7FE8}"/>
              </a:ext>
            </a:extLst>
          </p:cNvPr>
          <p:cNvSpPr>
            <a:spLocks noGrp="1"/>
          </p:cNvSpPr>
          <p:nvPr>
            <p:ph idx="1"/>
          </p:nvPr>
        </p:nvSpPr>
        <p:spPr/>
        <p:txBody>
          <a:bodyPr>
            <a:normAutofit/>
          </a:bodyPr>
          <a:lstStyle/>
          <a:p>
            <a:r>
              <a:rPr lang="en-US"/>
              <a:t>Strengthening the understanding of freshwater ecosystems and their changes</a:t>
            </a:r>
          </a:p>
          <a:p>
            <a:r>
              <a:rPr lang="en-US"/>
              <a:t>Timeseries of EO based RS-enabled biodiversity variables </a:t>
            </a:r>
          </a:p>
          <a:p>
            <a:r>
              <a:rPr lang="en-US"/>
              <a:t>Auxiliary data available if needed (meteorological data, land cover data, etc.)</a:t>
            </a:r>
          </a:p>
          <a:p>
            <a:r>
              <a:rPr lang="en-US"/>
              <a:t>Guidance from WP3 expected and welcome </a:t>
            </a:r>
            <a:r>
              <a:rPr lang="en-US">
                <a:sym typeface="Wingdings" panose="05000000000000000000" pitchFamily="2" charset="2"/>
              </a:rPr>
              <a:t> DAM</a:t>
            </a:r>
            <a:endParaRPr lang="en-US"/>
          </a:p>
          <a:p>
            <a:endParaRPr lang="en-US"/>
          </a:p>
          <a:p>
            <a:pPr marL="0" indent="0">
              <a:buNone/>
            </a:pPr>
            <a:r>
              <a:rPr lang="en-US"/>
              <a:t>Method category from WP3 (Attribution methods)</a:t>
            </a:r>
          </a:p>
          <a:p>
            <a:r>
              <a:rPr lang="en-US"/>
              <a:t>Independent detection</a:t>
            </a:r>
          </a:p>
          <a:p>
            <a:pPr lvl="1"/>
            <a:r>
              <a:rPr lang="en-US"/>
              <a:t>Change detection, identifying trends</a:t>
            </a:r>
          </a:p>
          <a:p>
            <a:r>
              <a:rPr lang="en-US"/>
              <a:t>Causal discovery/Causal ML</a:t>
            </a:r>
          </a:p>
          <a:p>
            <a:pPr lvl="1"/>
            <a:r>
              <a:rPr lang="en-US"/>
              <a:t>Understanding causal structures in freshwater ecosystems</a:t>
            </a:r>
          </a:p>
        </p:txBody>
      </p:sp>
      <p:sp>
        <p:nvSpPr>
          <p:cNvPr id="4" name="Foliennummernplatzhalter 3">
            <a:extLst>
              <a:ext uri="{FF2B5EF4-FFF2-40B4-BE49-F238E27FC236}">
                <a16:creationId xmlns:a16="http://schemas.microsoft.com/office/drawing/2014/main" id="{B5F0599D-52AA-B9F3-A923-1A31A6C271C9}"/>
              </a:ext>
            </a:extLst>
          </p:cNvPr>
          <p:cNvSpPr>
            <a:spLocks noGrp="1"/>
          </p:cNvSpPr>
          <p:nvPr>
            <p:ph type="sldNum" sz="quarter" idx="12"/>
          </p:nvPr>
        </p:nvSpPr>
        <p:spPr/>
        <p:txBody>
          <a:bodyPr/>
          <a:lstStyle/>
          <a:p>
            <a:fld id="{CD4805D6-057F-1048-B770-DDF440AB6921}" type="slidenum">
              <a:rPr lang="en-BG" smtClean="0"/>
              <a:t>119</a:t>
            </a:fld>
            <a:endParaRPr lang="en-BG"/>
          </a:p>
        </p:txBody>
      </p:sp>
      <p:pic>
        <p:nvPicPr>
          <p:cNvPr id="6" name="Grafik 5">
            <a:extLst>
              <a:ext uri="{FF2B5EF4-FFF2-40B4-BE49-F238E27FC236}">
                <a16:creationId xmlns:a16="http://schemas.microsoft.com/office/drawing/2014/main" id="{C3000162-1807-D2A4-A3BB-7536756C34C3}"/>
              </a:ext>
            </a:extLst>
          </p:cNvPr>
          <p:cNvPicPr>
            <a:picLocks noChangeAspect="1"/>
          </p:cNvPicPr>
          <p:nvPr/>
        </p:nvPicPr>
        <p:blipFill>
          <a:blip r:embed="rId2"/>
          <a:stretch>
            <a:fillRect/>
          </a:stretch>
        </p:blipFill>
        <p:spPr>
          <a:xfrm>
            <a:off x="10529952" y="678507"/>
            <a:ext cx="1662048" cy="2345383"/>
          </a:xfrm>
          <a:prstGeom prst="rect">
            <a:avLst/>
          </a:prstGeom>
        </p:spPr>
      </p:pic>
    </p:spTree>
    <p:extLst>
      <p:ext uri="{BB962C8B-B14F-4D97-AF65-F5344CB8AC3E}">
        <p14:creationId xmlns:p14="http://schemas.microsoft.com/office/powerpoint/2010/main" val="604004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7" name="Straight Connector 36">
            <a:extLst>
              <a:ext uri="{FF2B5EF4-FFF2-40B4-BE49-F238E27FC236}">
                <a16:creationId xmlns:a16="http://schemas.microsoft.com/office/drawing/2014/main" id="{AC5E4765-E3A5-164A-3C54-529D6F6E4DEB}"/>
              </a:ext>
            </a:extLst>
          </p:cNvPr>
          <p:cNvCxnSpPr>
            <a:cxnSpLocks/>
          </p:cNvCxnSpPr>
          <p:nvPr/>
        </p:nvCxnSpPr>
        <p:spPr>
          <a:xfrm flipH="1">
            <a:off x="3949831" y="4375036"/>
            <a:ext cx="6149095" cy="0"/>
          </a:xfrm>
          <a:prstGeom prst="line">
            <a:avLst/>
          </a:prstGeom>
          <a:ln w="28575">
            <a:gradFill>
              <a:gsLst>
                <a:gs pos="0">
                  <a:srgbClr val="B4D785"/>
                </a:gs>
                <a:gs pos="100000">
                  <a:srgbClr val="4AC5D3"/>
                </a:gs>
              </a:gsLst>
              <a:lin ang="0" scaled="0"/>
            </a:gradFill>
          </a:ln>
        </p:spPr>
        <p:style>
          <a:lnRef idx="1">
            <a:schemeClr val="accent1"/>
          </a:lnRef>
          <a:fillRef idx="0">
            <a:schemeClr val="accent1"/>
          </a:fillRef>
          <a:effectRef idx="0">
            <a:schemeClr val="accent1"/>
          </a:effectRef>
          <a:fontRef idx="minor">
            <a:schemeClr val="tx1"/>
          </a:fontRef>
        </p:style>
      </p:cxnSp>
      <p:sp>
        <p:nvSpPr>
          <p:cNvPr id="24" name="Rounded Rectangle 23">
            <a:extLst>
              <a:ext uri="{FF2B5EF4-FFF2-40B4-BE49-F238E27FC236}">
                <a16:creationId xmlns:a16="http://schemas.microsoft.com/office/drawing/2014/main" id="{FCF0A610-6630-0F18-A4C7-A5A31E96CB7C}"/>
              </a:ext>
            </a:extLst>
          </p:cNvPr>
          <p:cNvSpPr/>
          <p:nvPr/>
        </p:nvSpPr>
        <p:spPr>
          <a:xfrm rot="10800000">
            <a:off x="5188225" y="3935547"/>
            <a:ext cx="1749287" cy="858611"/>
          </a:xfrm>
          <a:prstGeom prst="roundRect">
            <a:avLst/>
          </a:prstGeom>
          <a:gradFill>
            <a:gsLst>
              <a:gs pos="0">
                <a:srgbClr val="B4D785"/>
              </a:gs>
              <a:gs pos="100000">
                <a:srgbClr val="4AC5D3">
                  <a:lumMod val="100000"/>
                </a:srgb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p>
        </p:txBody>
      </p:sp>
      <p:sp>
        <p:nvSpPr>
          <p:cNvPr id="17" name="TextBox 16">
            <a:extLst>
              <a:ext uri="{FF2B5EF4-FFF2-40B4-BE49-F238E27FC236}">
                <a16:creationId xmlns:a16="http://schemas.microsoft.com/office/drawing/2014/main" id="{A19AF49F-D0C4-5192-3685-0974A5DED6A6}"/>
              </a:ext>
            </a:extLst>
          </p:cNvPr>
          <p:cNvSpPr txBox="1"/>
          <p:nvPr/>
        </p:nvSpPr>
        <p:spPr>
          <a:xfrm>
            <a:off x="5200051" y="4084483"/>
            <a:ext cx="1737461" cy="584775"/>
          </a:xfrm>
          <a:prstGeom prst="rect">
            <a:avLst/>
          </a:prstGeom>
          <a:noFill/>
        </p:spPr>
        <p:txBody>
          <a:bodyPr wrap="square">
            <a:spAutoFit/>
          </a:bodyPr>
          <a:lstStyle/>
          <a:p>
            <a:pPr algn="ctr"/>
            <a:r>
              <a:rPr lang="en-US" sz="1600">
                <a:latin typeface="Century Gothic" panose="020B0502020202020204" pitchFamily="34" charset="0"/>
              </a:rPr>
              <a:t>Ecosystem </a:t>
            </a:r>
          </a:p>
          <a:p>
            <a:pPr algn="ctr"/>
            <a:r>
              <a:rPr lang="en-US" sz="1600">
                <a:latin typeface="Century Gothic" panose="020B0502020202020204" pitchFamily="34" charset="0"/>
              </a:rPr>
              <a:t>Structure</a:t>
            </a:r>
          </a:p>
        </p:txBody>
      </p:sp>
      <p:sp>
        <p:nvSpPr>
          <p:cNvPr id="63" name="Rectangle: Rounded Corners 9">
            <a:extLst>
              <a:ext uri="{FF2B5EF4-FFF2-40B4-BE49-F238E27FC236}">
                <a16:creationId xmlns:a16="http://schemas.microsoft.com/office/drawing/2014/main" id="{3DC0DA29-4969-1195-A094-45913670CD26}"/>
              </a:ext>
            </a:extLst>
          </p:cNvPr>
          <p:cNvSpPr/>
          <p:nvPr/>
        </p:nvSpPr>
        <p:spPr>
          <a:xfrm>
            <a:off x="7154429" y="3930939"/>
            <a:ext cx="4685146" cy="857390"/>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38" name="Straight Connector 37">
            <a:extLst>
              <a:ext uri="{FF2B5EF4-FFF2-40B4-BE49-F238E27FC236}">
                <a16:creationId xmlns:a16="http://schemas.microsoft.com/office/drawing/2014/main" id="{9A2FD88A-64B3-C2ED-98A4-9CC934374ACA}"/>
              </a:ext>
            </a:extLst>
          </p:cNvPr>
          <p:cNvCxnSpPr>
            <a:cxnSpLocks/>
          </p:cNvCxnSpPr>
          <p:nvPr/>
        </p:nvCxnSpPr>
        <p:spPr>
          <a:xfrm flipH="1">
            <a:off x="3949831" y="5509968"/>
            <a:ext cx="6091706" cy="0"/>
          </a:xfrm>
          <a:prstGeom prst="line">
            <a:avLst/>
          </a:prstGeom>
          <a:ln w="28575">
            <a:gradFill>
              <a:gsLst>
                <a:gs pos="0">
                  <a:srgbClr val="B4D785"/>
                </a:gs>
                <a:gs pos="100000">
                  <a:srgbClr val="4AC5D3"/>
                </a:gs>
              </a:gsLst>
              <a:lin ang="0" scaled="0"/>
            </a:gradFill>
          </a:ln>
        </p:spPr>
        <p:style>
          <a:lnRef idx="1">
            <a:schemeClr val="accent1"/>
          </a:lnRef>
          <a:fillRef idx="0">
            <a:schemeClr val="accent1"/>
          </a:fillRef>
          <a:effectRef idx="0">
            <a:schemeClr val="accent1"/>
          </a:effectRef>
          <a:fontRef idx="minor">
            <a:schemeClr val="tx1"/>
          </a:fontRef>
        </p:style>
      </p:cxnSp>
      <p:sp>
        <p:nvSpPr>
          <p:cNvPr id="56" name="Rectangle: Rounded Corners 9">
            <a:extLst>
              <a:ext uri="{FF2B5EF4-FFF2-40B4-BE49-F238E27FC236}">
                <a16:creationId xmlns:a16="http://schemas.microsoft.com/office/drawing/2014/main" id="{A18B48D6-BB6E-B9E1-7621-53AE8BB6D1CB}"/>
              </a:ext>
            </a:extLst>
          </p:cNvPr>
          <p:cNvSpPr/>
          <p:nvPr/>
        </p:nvSpPr>
        <p:spPr>
          <a:xfrm>
            <a:off x="7154430" y="5077351"/>
            <a:ext cx="4685146" cy="857390"/>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32" name="Straight Connector 31">
            <a:extLst>
              <a:ext uri="{FF2B5EF4-FFF2-40B4-BE49-F238E27FC236}">
                <a16:creationId xmlns:a16="http://schemas.microsoft.com/office/drawing/2014/main" id="{3D1DFBE5-6D30-0C67-4DA5-4F457B8FC49E}"/>
              </a:ext>
            </a:extLst>
          </p:cNvPr>
          <p:cNvCxnSpPr>
            <a:cxnSpLocks/>
          </p:cNvCxnSpPr>
          <p:nvPr/>
        </p:nvCxnSpPr>
        <p:spPr>
          <a:xfrm flipH="1">
            <a:off x="3949831" y="3232933"/>
            <a:ext cx="6337169" cy="0"/>
          </a:xfrm>
          <a:prstGeom prst="line">
            <a:avLst/>
          </a:prstGeom>
          <a:ln w="28575">
            <a:gradFill>
              <a:gsLst>
                <a:gs pos="0">
                  <a:srgbClr val="B4D785"/>
                </a:gs>
                <a:gs pos="100000">
                  <a:srgbClr val="4AC5D3"/>
                </a:gs>
              </a:gsLst>
              <a:lin ang="0" scaled="0"/>
            </a:gradFill>
          </a:ln>
        </p:spPr>
        <p:style>
          <a:lnRef idx="1">
            <a:schemeClr val="accent1"/>
          </a:lnRef>
          <a:fillRef idx="0">
            <a:schemeClr val="accent1"/>
          </a:fillRef>
          <a:effectRef idx="0">
            <a:schemeClr val="accent1"/>
          </a:effectRef>
          <a:fontRef idx="minor">
            <a:schemeClr val="tx1"/>
          </a:fontRef>
        </p:style>
      </p:cxnSp>
      <p:sp>
        <p:nvSpPr>
          <p:cNvPr id="39" name="Rectangle: Rounded Corners 9">
            <a:extLst>
              <a:ext uri="{FF2B5EF4-FFF2-40B4-BE49-F238E27FC236}">
                <a16:creationId xmlns:a16="http://schemas.microsoft.com/office/drawing/2014/main" id="{FA56F342-952D-EF11-F2B8-680FC8D450BF}"/>
              </a:ext>
            </a:extLst>
          </p:cNvPr>
          <p:cNvSpPr/>
          <p:nvPr/>
        </p:nvSpPr>
        <p:spPr>
          <a:xfrm>
            <a:off x="371474" y="2784526"/>
            <a:ext cx="4630711" cy="884591"/>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1" name="Rectangle: Rounded Corners 9">
            <a:extLst>
              <a:ext uri="{FF2B5EF4-FFF2-40B4-BE49-F238E27FC236}">
                <a16:creationId xmlns:a16="http://schemas.microsoft.com/office/drawing/2014/main" id="{8C404951-DBE6-21CD-164B-FACC00C0E744}"/>
              </a:ext>
            </a:extLst>
          </p:cNvPr>
          <p:cNvSpPr/>
          <p:nvPr/>
        </p:nvSpPr>
        <p:spPr>
          <a:xfrm>
            <a:off x="7154430" y="2784526"/>
            <a:ext cx="4666095" cy="874606"/>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5" name="Rounded Rectangle 24">
            <a:extLst>
              <a:ext uri="{FF2B5EF4-FFF2-40B4-BE49-F238E27FC236}">
                <a16:creationId xmlns:a16="http://schemas.microsoft.com/office/drawing/2014/main" id="{D42BBFB9-CDEE-142B-CD37-6BB19E46CDDA}"/>
              </a:ext>
            </a:extLst>
          </p:cNvPr>
          <p:cNvSpPr/>
          <p:nvPr/>
        </p:nvSpPr>
        <p:spPr>
          <a:xfrm rot="10800000">
            <a:off x="5188225" y="5081767"/>
            <a:ext cx="1749287" cy="858611"/>
          </a:xfrm>
          <a:prstGeom prst="roundRect">
            <a:avLst/>
          </a:prstGeom>
          <a:gradFill>
            <a:gsLst>
              <a:gs pos="0">
                <a:srgbClr val="B4D785"/>
              </a:gs>
              <a:gs pos="100000">
                <a:srgbClr val="4AC5D3">
                  <a:lumMod val="100000"/>
                </a:srgb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p>
        </p:txBody>
      </p:sp>
      <p:sp>
        <p:nvSpPr>
          <p:cNvPr id="23" name="Rounded Rectangle 22">
            <a:extLst>
              <a:ext uri="{FF2B5EF4-FFF2-40B4-BE49-F238E27FC236}">
                <a16:creationId xmlns:a16="http://schemas.microsoft.com/office/drawing/2014/main" id="{942ACAE4-72D4-61C2-A1CC-E9EF9D89ECB8}"/>
              </a:ext>
            </a:extLst>
          </p:cNvPr>
          <p:cNvSpPr/>
          <p:nvPr/>
        </p:nvSpPr>
        <p:spPr>
          <a:xfrm rot="10800000">
            <a:off x="5205917" y="2815085"/>
            <a:ext cx="1749287" cy="858611"/>
          </a:xfrm>
          <a:prstGeom prst="roundRect">
            <a:avLst/>
          </a:prstGeom>
          <a:gradFill>
            <a:gsLst>
              <a:gs pos="0">
                <a:srgbClr val="B4D785"/>
              </a:gs>
              <a:gs pos="100000">
                <a:srgbClr val="4AC5D3">
                  <a:lumMod val="100000"/>
                </a:srgb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p>
        </p:txBody>
      </p:sp>
      <p:sp>
        <p:nvSpPr>
          <p:cNvPr id="2" name="Title 1">
            <a:extLst>
              <a:ext uri="{FF2B5EF4-FFF2-40B4-BE49-F238E27FC236}">
                <a16:creationId xmlns:a16="http://schemas.microsoft.com/office/drawing/2014/main" id="{B9330095-C09A-B977-2EB8-C2950FD753BE}"/>
              </a:ext>
            </a:extLst>
          </p:cNvPr>
          <p:cNvSpPr>
            <a:spLocks noGrp="1"/>
          </p:cNvSpPr>
          <p:nvPr>
            <p:ph type="title"/>
          </p:nvPr>
        </p:nvSpPr>
        <p:spPr>
          <a:xfrm>
            <a:off x="213840" y="188816"/>
            <a:ext cx="11728933" cy="1325563"/>
          </a:xfrm>
        </p:spPr>
        <p:txBody>
          <a:bodyPr/>
          <a:lstStyle/>
          <a:p>
            <a:r>
              <a:rPr lang="fi-FI"/>
              <a:t>Remote </a:t>
            </a:r>
            <a:r>
              <a:rPr lang="fi-FI" err="1"/>
              <a:t>sensing</a:t>
            </a:r>
            <a:r>
              <a:rPr lang="fi-FI"/>
              <a:t> </a:t>
            </a:r>
            <a:r>
              <a:rPr lang="fi-FI" err="1"/>
              <a:t>biodiversity</a:t>
            </a:r>
            <a:r>
              <a:rPr lang="fi-FI"/>
              <a:t> products to </a:t>
            </a:r>
            <a:r>
              <a:rPr lang="fi-FI" err="1"/>
              <a:t>EBVs</a:t>
            </a:r>
            <a:endParaRPr lang="en-BG"/>
          </a:p>
        </p:txBody>
      </p:sp>
      <p:sp>
        <p:nvSpPr>
          <p:cNvPr id="7" name="Rectangle: Rounded Corners 6">
            <a:extLst>
              <a:ext uri="{FF2B5EF4-FFF2-40B4-BE49-F238E27FC236}">
                <a16:creationId xmlns:a16="http://schemas.microsoft.com/office/drawing/2014/main" id="{D409ED1C-5E9B-E7C0-2D23-805CA8FF927E}"/>
              </a:ext>
            </a:extLst>
          </p:cNvPr>
          <p:cNvSpPr/>
          <p:nvPr/>
        </p:nvSpPr>
        <p:spPr>
          <a:xfrm>
            <a:off x="630555" y="-4580801"/>
            <a:ext cx="11449050" cy="771525"/>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Community Composition</a:t>
            </a:r>
          </a:p>
        </p:txBody>
      </p:sp>
      <p:sp>
        <p:nvSpPr>
          <p:cNvPr id="9" name="Rectangle: Rounded Corners 8">
            <a:extLst>
              <a:ext uri="{FF2B5EF4-FFF2-40B4-BE49-F238E27FC236}">
                <a16:creationId xmlns:a16="http://schemas.microsoft.com/office/drawing/2014/main" id="{955C4D25-DFDE-6E3D-294C-7E57F6A8A170}"/>
              </a:ext>
            </a:extLst>
          </p:cNvPr>
          <p:cNvSpPr/>
          <p:nvPr/>
        </p:nvSpPr>
        <p:spPr>
          <a:xfrm>
            <a:off x="630555" y="-3718789"/>
            <a:ext cx="11449050" cy="1400175"/>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Ecosystem Structure</a:t>
            </a:r>
          </a:p>
        </p:txBody>
      </p:sp>
      <p:sp>
        <p:nvSpPr>
          <p:cNvPr id="10" name="Rectangle: Rounded Corners 9">
            <a:extLst>
              <a:ext uri="{FF2B5EF4-FFF2-40B4-BE49-F238E27FC236}">
                <a16:creationId xmlns:a16="http://schemas.microsoft.com/office/drawing/2014/main" id="{09C539EE-375A-A723-5CB1-047B44577F9F}"/>
              </a:ext>
            </a:extLst>
          </p:cNvPr>
          <p:cNvSpPr/>
          <p:nvPr/>
        </p:nvSpPr>
        <p:spPr>
          <a:xfrm>
            <a:off x="630556" y="-2228127"/>
            <a:ext cx="11449050" cy="1276351"/>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Ecosystem Function</a:t>
            </a:r>
          </a:p>
        </p:txBody>
      </p:sp>
      <p:sp>
        <p:nvSpPr>
          <p:cNvPr id="11" name="TextBox 10">
            <a:extLst>
              <a:ext uri="{FF2B5EF4-FFF2-40B4-BE49-F238E27FC236}">
                <a16:creationId xmlns:a16="http://schemas.microsoft.com/office/drawing/2014/main" id="{902FEFA2-389B-63DD-FC0B-362830CE667F}"/>
              </a:ext>
            </a:extLst>
          </p:cNvPr>
          <p:cNvSpPr txBox="1"/>
          <p:nvPr/>
        </p:nvSpPr>
        <p:spPr>
          <a:xfrm>
            <a:off x="567690" y="-4369346"/>
            <a:ext cx="3829050" cy="323165"/>
          </a:xfrm>
          <a:prstGeom prst="rect">
            <a:avLst/>
          </a:prstGeom>
          <a:noFill/>
        </p:spPr>
        <p:txBody>
          <a:bodyPr wrap="square" rtlCol="0">
            <a:spAutoFit/>
          </a:bodyPr>
          <a:lstStyle/>
          <a:p>
            <a:pPr algn="ctr"/>
            <a:r>
              <a:rPr lang="en-US" sz="1500"/>
              <a:t>EQR of phytoplankton &amp; macrophytes</a:t>
            </a:r>
          </a:p>
        </p:txBody>
      </p:sp>
      <p:sp>
        <p:nvSpPr>
          <p:cNvPr id="12" name="TextBox 11">
            <a:extLst>
              <a:ext uri="{FF2B5EF4-FFF2-40B4-BE49-F238E27FC236}">
                <a16:creationId xmlns:a16="http://schemas.microsoft.com/office/drawing/2014/main" id="{8659E683-B34B-5075-37B4-2703DFBAEC3A}"/>
              </a:ext>
            </a:extLst>
          </p:cNvPr>
          <p:cNvSpPr txBox="1"/>
          <p:nvPr/>
        </p:nvSpPr>
        <p:spPr>
          <a:xfrm>
            <a:off x="567690" y="-3640059"/>
            <a:ext cx="3829050" cy="1246495"/>
          </a:xfrm>
          <a:prstGeom prst="rect">
            <a:avLst/>
          </a:prstGeom>
          <a:noFill/>
        </p:spPr>
        <p:txBody>
          <a:bodyPr wrap="square" rtlCol="0">
            <a:spAutoFit/>
          </a:bodyPr>
          <a:lstStyle/>
          <a:p>
            <a:pPr algn="ctr" fontAlgn="t"/>
            <a:r>
              <a:rPr lang="en-GB" sz="1500"/>
              <a:t>Ecosystem distribution of EUNIS habitats</a:t>
            </a:r>
            <a:br>
              <a:rPr lang="en-GB" sz="1500"/>
            </a:br>
            <a:endParaRPr lang="en-US" sz="1500"/>
          </a:p>
          <a:p>
            <a:pPr algn="ctr" rtl="0" eaLnBrk="1" fontAlgn="t" latinLnBrk="0" hangingPunct="1">
              <a:spcBef>
                <a:spcPts val="0"/>
              </a:spcBef>
              <a:spcAft>
                <a:spcPts val="0"/>
              </a:spcAft>
            </a:pPr>
            <a:r>
              <a:rPr lang="en-GB" sz="1500"/>
              <a:t>Structural complexity of riparian habitats</a:t>
            </a:r>
            <a:br>
              <a:rPr lang="en-GB" sz="1500"/>
            </a:br>
            <a:endParaRPr lang="en-US" sz="1500"/>
          </a:p>
          <a:p>
            <a:pPr algn="ctr" rtl="0" eaLnBrk="1" fontAlgn="t" latinLnBrk="0" hangingPunct="1">
              <a:spcBef>
                <a:spcPts val="0"/>
              </a:spcBef>
              <a:spcAft>
                <a:spcPts val="0"/>
              </a:spcAft>
            </a:pPr>
            <a:r>
              <a:rPr lang="en-GB" sz="1500"/>
              <a:t>River connectivity / free river flows</a:t>
            </a:r>
            <a:endParaRPr lang="en-US" sz="1500"/>
          </a:p>
        </p:txBody>
      </p:sp>
      <p:sp>
        <p:nvSpPr>
          <p:cNvPr id="13" name="TextBox 12">
            <a:extLst>
              <a:ext uri="{FF2B5EF4-FFF2-40B4-BE49-F238E27FC236}">
                <a16:creationId xmlns:a16="http://schemas.microsoft.com/office/drawing/2014/main" id="{65E1F9E6-A047-80F5-ECB2-D8CB59249126}"/>
              </a:ext>
            </a:extLst>
          </p:cNvPr>
          <p:cNvSpPr txBox="1"/>
          <p:nvPr/>
        </p:nvSpPr>
        <p:spPr>
          <a:xfrm>
            <a:off x="548640" y="-2254796"/>
            <a:ext cx="3829050" cy="1246495"/>
          </a:xfrm>
          <a:prstGeom prst="rect">
            <a:avLst/>
          </a:prstGeom>
          <a:noFill/>
        </p:spPr>
        <p:txBody>
          <a:bodyPr wrap="square" rtlCol="0">
            <a:spAutoFit/>
          </a:bodyPr>
          <a:lstStyle/>
          <a:p>
            <a:pPr algn="ctr" fontAlgn="t">
              <a:spcBef>
                <a:spcPts val="0"/>
              </a:spcBef>
              <a:spcAft>
                <a:spcPts val="0"/>
              </a:spcAft>
            </a:pPr>
            <a:r>
              <a:rPr lang="en-GB" sz="1500"/>
              <a:t>Primary Productivity</a:t>
            </a:r>
            <a:br>
              <a:rPr lang="en-GB" sz="1500"/>
            </a:br>
            <a:endParaRPr lang="en-US" sz="1500"/>
          </a:p>
          <a:p>
            <a:pPr algn="ctr" fontAlgn="t">
              <a:spcBef>
                <a:spcPts val="0"/>
              </a:spcBef>
              <a:spcAft>
                <a:spcPts val="0"/>
              </a:spcAft>
            </a:pPr>
            <a:r>
              <a:rPr lang="en-GB" sz="1500"/>
              <a:t>Harmful freshwater algal blooms</a:t>
            </a:r>
            <a:br>
              <a:rPr lang="en-GB" sz="1500"/>
            </a:br>
            <a:endParaRPr lang="en-US" sz="1500"/>
          </a:p>
          <a:p>
            <a:pPr algn="ctr" fontAlgn="t">
              <a:spcBef>
                <a:spcPts val="0"/>
              </a:spcBef>
              <a:spcAft>
                <a:spcPts val="0"/>
              </a:spcAft>
            </a:pPr>
            <a:r>
              <a:rPr lang="en-GB" sz="1500"/>
              <a:t>Freshwater phenology</a:t>
            </a:r>
            <a:endParaRPr lang="en-US" sz="1500"/>
          </a:p>
        </p:txBody>
      </p:sp>
      <p:sp>
        <p:nvSpPr>
          <p:cNvPr id="14" name="TextBox 13">
            <a:extLst>
              <a:ext uri="{FF2B5EF4-FFF2-40B4-BE49-F238E27FC236}">
                <a16:creationId xmlns:a16="http://schemas.microsoft.com/office/drawing/2014/main" id="{903925D6-950A-569D-7192-0E35E2369D73}"/>
              </a:ext>
            </a:extLst>
          </p:cNvPr>
          <p:cNvSpPr txBox="1"/>
          <p:nvPr/>
        </p:nvSpPr>
        <p:spPr>
          <a:xfrm>
            <a:off x="7509510" y="-4369346"/>
            <a:ext cx="4682490" cy="323165"/>
          </a:xfrm>
          <a:prstGeom prst="rect">
            <a:avLst/>
          </a:prstGeom>
          <a:noFill/>
        </p:spPr>
        <p:txBody>
          <a:bodyPr wrap="square" rtlCol="0">
            <a:spAutoFit/>
          </a:bodyPr>
          <a:lstStyle/>
          <a:p>
            <a:pPr algn="ctr"/>
            <a:r>
              <a:rPr lang="en-GB" sz="1500">
                <a:effectLst/>
              </a:rPr>
              <a:t>Invasive species, Species / Functional / Trophic diversity, </a:t>
            </a:r>
            <a:endParaRPr lang="fi-FI" sz="150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3E8B09C2-D338-5160-69D5-B98C6DDE4723}"/>
              </a:ext>
            </a:extLst>
          </p:cNvPr>
          <p:cNvSpPr txBox="1"/>
          <p:nvPr/>
        </p:nvSpPr>
        <p:spPr>
          <a:xfrm>
            <a:off x="7484745" y="-3640059"/>
            <a:ext cx="4690110" cy="1246495"/>
          </a:xfrm>
          <a:prstGeom prst="rect">
            <a:avLst/>
          </a:prstGeom>
          <a:noFill/>
        </p:spPr>
        <p:txBody>
          <a:bodyPr wrap="square" rtlCol="0">
            <a:spAutoFit/>
          </a:bodyPr>
          <a:lstStyle/>
          <a:p>
            <a:pPr algn="ctr" fontAlgn="t">
              <a:spcBef>
                <a:spcPts val="0"/>
              </a:spcBef>
              <a:spcAft>
                <a:spcPts val="0"/>
              </a:spcAft>
            </a:pPr>
            <a:r>
              <a:rPr lang="en-GB" sz="1500"/>
              <a:t>Vertical structure (vegetation height)</a:t>
            </a:r>
            <a:br>
              <a:rPr lang="en-GB" sz="1500"/>
            </a:br>
            <a:endParaRPr lang="en-US" sz="1500"/>
          </a:p>
          <a:p>
            <a:pPr algn="ctr" fontAlgn="t">
              <a:spcBef>
                <a:spcPts val="0"/>
              </a:spcBef>
              <a:spcAft>
                <a:spcPts val="0"/>
              </a:spcAft>
            </a:pPr>
            <a:r>
              <a:rPr lang="en-GB" sz="1500"/>
              <a:t>Ecosystem distribution of EUNIS habitats</a:t>
            </a:r>
            <a:br>
              <a:rPr lang="en-GB" sz="1500"/>
            </a:br>
            <a:endParaRPr lang="en-US" sz="1500"/>
          </a:p>
          <a:p>
            <a:pPr algn="ctr" fontAlgn="t">
              <a:spcBef>
                <a:spcPts val="0"/>
              </a:spcBef>
              <a:spcAft>
                <a:spcPts val="0"/>
              </a:spcAft>
            </a:pPr>
            <a:r>
              <a:rPr lang="en-GB" sz="1500"/>
              <a:t>Ecosystem fragmentation and heterogeneity (variance)</a:t>
            </a:r>
            <a:endParaRPr lang="en-US" sz="1500"/>
          </a:p>
        </p:txBody>
      </p:sp>
      <p:sp>
        <p:nvSpPr>
          <p:cNvPr id="16" name="TextBox 15">
            <a:extLst>
              <a:ext uri="{FF2B5EF4-FFF2-40B4-BE49-F238E27FC236}">
                <a16:creationId xmlns:a16="http://schemas.microsoft.com/office/drawing/2014/main" id="{EC2FF4FC-9A2B-161F-7447-6F742D2C552E}"/>
              </a:ext>
            </a:extLst>
          </p:cNvPr>
          <p:cNvSpPr txBox="1"/>
          <p:nvPr/>
        </p:nvSpPr>
        <p:spPr>
          <a:xfrm>
            <a:off x="7456170" y="-2254796"/>
            <a:ext cx="4690110" cy="1015663"/>
          </a:xfrm>
          <a:prstGeom prst="rect">
            <a:avLst/>
          </a:prstGeom>
          <a:noFill/>
        </p:spPr>
        <p:txBody>
          <a:bodyPr wrap="square" rtlCol="0">
            <a:spAutoFit/>
          </a:bodyPr>
          <a:lstStyle/>
          <a:p>
            <a:pPr algn="ctr" fontAlgn="t"/>
            <a:r>
              <a:rPr lang="en-GB" sz="1200">
                <a:latin typeface="Century Gothic" panose="020B0502020202020204" pitchFamily="34" charset="0"/>
              </a:rPr>
              <a:t>Ecosystem phenology</a:t>
            </a:r>
            <a:br>
              <a:rPr lang="en-GB" sz="1200">
                <a:latin typeface="Century Gothic" panose="020B0502020202020204" pitchFamily="34" charset="0"/>
              </a:rPr>
            </a:br>
            <a:endParaRPr lang="en-US" sz="1200">
              <a:latin typeface="Century Gothic" panose="020B0502020202020204" pitchFamily="34" charset="0"/>
            </a:endParaRPr>
          </a:p>
          <a:p>
            <a:pPr algn="ctr" fontAlgn="t"/>
            <a:r>
              <a:rPr lang="en-GB" sz="1200">
                <a:latin typeface="Century Gothic" panose="020B0502020202020204" pitchFamily="34" charset="0"/>
              </a:rPr>
              <a:t>Primary productivity</a:t>
            </a:r>
            <a:br>
              <a:rPr lang="en-GB" sz="1200">
                <a:latin typeface="Century Gothic" panose="020B0502020202020204" pitchFamily="34" charset="0"/>
              </a:rPr>
            </a:br>
            <a:endParaRPr lang="en-US" sz="1200">
              <a:latin typeface="Century Gothic" panose="020B0502020202020204" pitchFamily="34" charset="0"/>
            </a:endParaRPr>
          </a:p>
          <a:p>
            <a:pPr algn="ctr" fontAlgn="t"/>
            <a:r>
              <a:rPr lang="en-GB" sz="1200">
                <a:latin typeface="Century Gothic" panose="020B0502020202020204" pitchFamily="34" charset="0"/>
              </a:rPr>
              <a:t>Fire disturbance / Irregular inundation</a:t>
            </a:r>
            <a:endParaRPr lang="en-US" sz="1200">
              <a:latin typeface="Century Gothic" panose="020B0502020202020204" pitchFamily="34" charset="0"/>
            </a:endParaRPr>
          </a:p>
        </p:txBody>
      </p:sp>
      <p:sp>
        <p:nvSpPr>
          <p:cNvPr id="3" name="Rectangle: Rounded Corners 2">
            <a:extLst>
              <a:ext uri="{FF2B5EF4-FFF2-40B4-BE49-F238E27FC236}">
                <a16:creationId xmlns:a16="http://schemas.microsoft.com/office/drawing/2014/main" id="{109C9A1D-7E2F-4913-DBBA-8C809157A5BA}"/>
              </a:ext>
            </a:extLst>
          </p:cNvPr>
          <p:cNvSpPr/>
          <p:nvPr/>
        </p:nvSpPr>
        <p:spPr>
          <a:xfrm>
            <a:off x="371474" y="1466709"/>
            <a:ext cx="4666097" cy="858611"/>
          </a:xfrm>
          <a:prstGeom prst="roundRect">
            <a:avLst/>
          </a:prstGeom>
          <a:solidFill>
            <a:srgbClr val="4AC5D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latin typeface="Century Gothic" panose="020B0502020202020204" pitchFamily="34" charset="0"/>
              </a:rPr>
              <a:t>Freshwater</a:t>
            </a:r>
            <a:endParaRPr lang="en-US" b="1">
              <a:latin typeface="Century Gothic" panose="020B0502020202020204" pitchFamily="34" charset="0"/>
            </a:endParaRPr>
          </a:p>
        </p:txBody>
      </p:sp>
      <p:sp>
        <p:nvSpPr>
          <p:cNvPr id="128" name="Rectangle: Rounded Corners 127">
            <a:extLst>
              <a:ext uri="{FF2B5EF4-FFF2-40B4-BE49-F238E27FC236}">
                <a16:creationId xmlns:a16="http://schemas.microsoft.com/office/drawing/2014/main" id="{5EE1F191-F723-5113-866D-79C5B4853371}"/>
              </a:ext>
            </a:extLst>
          </p:cNvPr>
          <p:cNvSpPr/>
          <p:nvPr/>
        </p:nvSpPr>
        <p:spPr>
          <a:xfrm>
            <a:off x="7154429" y="1466709"/>
            <a:ext cx="4685146" cy="858611"/>
          </a:xfrm>
          <a:prstGeom prst="roundRect">
            <a:avLst/>
          </a:prstGeom>
          <a:solidFill>
            <a:srgbClr val="B4D7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400" b="1">
                <a:latin typeface="Century Gothic" panose="020B0502020202020204" pitchFamily="34" charset="0"/>
              </a:rPr>
              <a:t>Terrestrial</a:t>
            </a:r>
            <a:endParaRPr lang="en-US" b="1">
              <a:latin typeface="Century Gothic" panose="020B0502020202020204" pitchFamily="34" charset="0"/>
            </a:endParaRPr>
          </a:p>
        </p:txBody>
      </p:sp>
      <p:sp>
        <p:nvSpPr>
          <p:cNvPr id="8" name="TextBox 7">
            <a:extLst>
              <a:ext uri="{FF2B5EF4-FFF2-40B4-BE49-F238E27FC236}">
                <a16:creationId xmlns:a16="http://schemas.microsoft.com/office/drawing/2014/main" id="{3AB0BE09-F6AD-DDEC-2CCD-149B5FBAF24B}"/>
              </a:ext>
            </a:extLst>
          </p:cNvPr>
          <p:cNvSpPr txBox="1"/>
          <p:nvPr/>
        </p:nvSpPr>
        <p:spPr>
          <a:xfrm>
            <a:off x="5002186" y="2964959"/>
            <a:ext cx="2152244" cy="584775"/>
          </a:xfrm>
          <a:prstGeom prst="rect">
            <a:avLst/>
          </a:prstGeom>
          <a:noFill/>
        </p:spPr>
        <p:txBody>
          <a:bodyPr wrap="square">
            <a:spAutoFit/>
          </a:bodyPr>
          <a:lstStyle/>
          <a:p>
            <a:pPr algn="ctr"/>
            <a:r>
              <a:rPr lang="en-US" sz="1600">
                <a:latin typeface="Century Gothic" panose="020B0502020202020204" pitchFamily="34" charset="0"/>
              </a:rPr>
              <a:t>Community </a:t>
            </a:r>
          </a:p>
          <a:p>
            <a:pPr algn="ctr"/>
            <a:r>
              <a:rPr lang="en-US" sz="1600">
                <a:latin typeface="Century Gothic" panose="020B0502020202020204" pitchFamily="34" charset="0"/>
              </a:rPr>
              <a:t>Composition</a:t>
            </a:r>
          </a:p>
        </p:txBody>
      </p:sp>
      <p:sp>
        <p:nvSpPr>
          <p:cNvPr id="18" name="TextBox 17">
            <a:extLst>
              <a:ext uri="{FF2B5EF4-FFF2-40B4-BE49-F238E27FC236}">
                <a16:creationId xmlns:a16="http://schemas.microsoft.com/office/drawing/2014/main" id="{CEB08757-08DC-4BCF-E360-30AC3638AC8F}"/>
              </a:ext>
            </a:extLst>
          </p:cNvPr>
          <p:cNvSpPr txBox="1"/>
          <p:nvPr/>
        </p:nvSpPr>
        <p:spPr>
          <a:xfrm>
            <a:off x="5002185" y="5252457"/>
            <a:ext cx="2152245" cy="584775"/>
          </a:xfrm>
          <a:prstGeom prst="rect">
            <a:avLst/>
          </a:prstGeom>
          <a:noFill/>
        </p:spPr>
        <p:txBody>
          <a:bodyPr wrap="square">
            <a:spAutoFit/>
          </a:bodyPr>
          <a:lstStyle/>
          <a:p>
            <a:pPr algn="ctr"/>
            <a:r>
              <a:rPr lang="en-US" sz="1600">
                <a:latin typeface="Century Gothic" panose="020B0502020202020204" pitchFamily="34" charset="0"/>
              </a:rPr>
              <a:t>Ecosystem </a:t>
            </a:r>
          </a:p>
          <a:p>
            <a:pPr algn="ctr"/>
            <a:r>
              <a:rPr lang="en-US" sz="1600">
                <a:latin typeface="Century Gothic" panose="020B0502020202020204" pitchFamily="34" charset="0"/>
              </a:rPr>
              <a:t>Function</a:t>
            </a:r>
          </a:p>
        </p:txBody>
      </p:sp>
      <p:sp>
        <p:nvSpPr>
          <p:cNvPr id="27" name="TextBox 26">
            <a:extLst>
              <a:ext uri="{FF2B5EF4-FFF2-40B4-BE49-F238E27FC236}">
                <a16:creationId xmlns:a16="http://schemas.microsoft.com/office/drawing/2014/main" id="{EE4E0E9A-A133-EA3D-CC08-5E360DADFBA1}"/>
              </a:ext>
            </a:extLst>
          </p:cNvPr>
          <p:cNvSpPr txBox="1"/>
          <p:nvPr/>
        </p:nvSpPr>
        <p:spPr>
          <a:xfrm>
            <a:off x="431570" y="3051197"/>
            <a:ext cx="3767897" cy="276999"/>
          </a:xfrm>
          <a:prstGeom prst="rect">
            <a:avLst/>
          </a:prstGeom>
          <a:noFill/>
        </p:spPr>
        <p:txBody>
          <a:bodyPr wrap="square">
            <a:spAutoFit/>
          </a:bodyPr>
          <a:lstStyle/>
          <a:p>
            <a:pPr marL="171450" indent="-171450">
              <a:buClr>
                <a:srgbClr val="4AC5D3"/>
              </a:buClr>
              <a:buFont typeface="Arial" panose="020B0604020202020204" pitchFamily="34" charset="0"/>
              <a:buChar char="•"/>
            </a:pPr>
            <a:r>
              <a:rPr lang="en-US" sz="1200">
                <a:latin typeface="Century Gothic" panose="020B0502020202020204" pitchFamily="34" charset="0"/>
              </a:rPr>
              <a:t>EQR of phytoplankton &amp; macrophytes</a:t>
            </a:r>
          </a:p>
        </p:txBody>
      </p:sp>
      <p:sp>
        <p:nvSpPr>
          <p:cNvPr id="28" name="TextBox 27">
            <a:extLst>
              <a:ext uri="{FF2B5EF4-FFF2-40B4-BE49-F238E27FC236}">
                <a16:creationId xmlns:a16="http://schemas.microsoft.com/office/drawing/2014/main" id="{5E421368-841F-A742-F3F0-B1D3A54C1690}"/>
              </a:ext>
            </a:extLst>
          </p:cNvPr>
          <p:cNvSpPr txBox="1"/>
          <p:nvPr/>
        </p:nvSpPr>
        <p:spPr>
          <a:xfrm>
            <a:off x="7270455" y="2858913"/>
            <a:ext cx="3443198" cy="800219"/>
          </a:xfrm>
          <a:prstGeom prst="rect">
            <a:avLst/>
          </a:prstGeom>
          <a:noFill/>
        </p:spPr>
        <p:txBody>
          <a:bodyPr wrap="square">
            <a:spAutoFit/>
          </a:bodyPr>
          <a:lstStyle/>
          <a:p>
            <a:pPr marL="285750" indent="-285750">
              <a:spcBef>
                <a:spcPts val="600"/>
              </a:spcBef>
              <a:buClr>
                <a:srgbClr val="B4D785"/>
              </a:buClr>
              <a:buFont typeface="Arial" panose="020B0604020202020204" pitchFamily="34" charset="0"/>
              <a:buChar char="•"/>
            </a:pPr>
            <a:r>
              <a:rPr lang="en-GB" sz="1200">
                <a:effectLst/>
                <a:latin typeface="Century Gothic" panose="020B0502020202020204" pitchFamily="34" charset="0"/>
              </a:rPr>
              <a:t>Invasive species, </a:t>
            </a:r>
            <a:r>
              <a:rPr lang="en-GB" sz="1200" b="1">
                <a:effectLst/>
                <a:latin typeface="Century Gothic" panose="020B0502020202020204" pitchFamily="34" charset="0"/>
              </a:rPr>
              <a:t>Species</a:t>
            </a:r>
          </a:p>
          <a:p>
            <a:pPr marL="285750" indent="-285750">
              <a:spcBef>
                <a:spcPts val="600"/>
              </a:spcBef>
              <a:buClr>
                <a:srgbClr val="B4D785"/>
              </a:buClr>
              <a:buFont typeface="Arial" panose="020B0604020202020204" pitchFamily="34" charset="0"/>
              <a:buChar char="•"/>
            </a:pPr>
            <a:r>
              <a:rPr lang="en-GB" sz="1200">
                <a:effectLst/>
                <a:latin typeface="Century Gothic" panose="020B0502020202020204" pitchFamily="34" charset="0"/>
              </a:rPr>
              <a:t>Functional</a:t>
            </a:r>
          </a:p>
          <a:p>
            <a:pPr marL="285750" indent="-285750">
              <a:spcBef>
                <a:spcPts val="600"/>
              </a:spcBef>
              <a:buClr>
                <a:srgbClr val="B4D785"/>
              </a:buClr>
              <a:buFont typeface="Arial" panose="020B0604020202020204" pitchFamily="34" charset="0"/>
              <a:buChar char="•"/>
            </a:pPr>
            <a:r>
              <a:rPr lang="en-GB" sz="1200" b="1">
                <a:effectLst/>
                <a:latin typeface="Century Gothic" panose="020B0502020202020204" pitchFamily="34" charset="0"/>
              </a:rPr>
              <a:t>Trophic diversity</a:t>
            </a:r>
            <a:endParaRPr lang="fi-FI" sz="1200" b="1">
              <a:effectLst/>
              <a:latin typeface="Century Gothic" panose="020B0502020202020204" pitchFamily="34" charset="0"/>
              <a:ea typeface="Times New Roman" panose="02020603050405020304" pitchFamily="18" charset="0"/>
              <a:cs typeface="Times New Roman" panose="02020603050405020304" pitchFamily="18" charset="0"/>
            </a:endParaRPr>
          </a:p>
        </p:txBody>
      </p:sp>
      <p:sp>
        <p:nvSpPr>
          <p:cNvPr id="48" name="TextBox 47">
            <a:extLst>
              <a:ext uri="{FF2B5EF4-FFF2-40B4-BE49-F238E27FC236}">
                <a16:creationId xmlns:a16="http://schemas.microsoft.com/office/drawing/2014/main" id="{AECA93D4-D6E3-0DA9-FFFD-DEFECAE851CD}"/>
              </a:ext>
            </a:extLst>
          </p:cNvPr>
          <p:cNvSpPr txBox="1"/>
          <p:nvPr/>
        </p:nvSpPr>
        <p:spPr>
          <a:xfrm>
            <a:off x="7263613" y="3992420"/>
            <a:ext cx="4754880" cy="800219"/>
          </a:xfrm>
          <a:prstGeom prst="rect">
            <a:avLst/>
          </a:prstGeom>
          <a:noFill/>
        </p:spPr>
        <p:txBody>
          <a:bodyPr wrap="square">
            <a:spAutoFit/>
          </a:bodyPr>
          <a:lstStyle/>
          <a:p>
            <a:pPr marL="285750" indent="-285750" fontAlgn="t">
              <a:spcBef>
                <a:spcPts val="600"/>
              </a:spcBef>
              <a:spcAft>
                <a:spcPts val="0"/>
              </a:spcAft>
              <a:buClr>
                <a:srgbClr val="B4D785"/>
              </a:buClr>
              <a:buFont typeface="Arial" panose="020B0604020202020204" pitchFamily="34" charset="0"/>
              <a:buChar char="•"/>
            </a:pPr>
            <a:r>
              <a:rPr lang="en-GB" sz="1200">
                <a:latin typeface="Century Gothic" panose="020B0502020202020204" pitchFamily="34" charset="0"/>
              </a:rPr>
              <a:t>Vertical structure (vegetation height)</a:t>
            </a:r>
            <a:endParaRPr lang="en-US" sz="1200">
              <a:latin typeface="Century Gothic" panose="020B0502020202020204" pitchFamily="34" charset="0"/>
            </a:endParaRPr>
          </a:p>
          <a:p>
            <a:pPr marL="285750" indent="-285750" fontAlgn="t">
              <a:spcBef>
                <a:spcPts val="600"/>
              </a:spcBef>
              <a:spcAft>
                <a:spcPts val="0"/>
              </a:spcAft>
              <a:buClr>
                <a:srgbClr val="B4D785"/>
              </a:buClr>
              <a:buFont typeface="Arial" panose="020B0604020202020204" pitchFamily="34" charset="0"/>
              <a:buChar char="•"/>
            </a:pPr>
            <a:r>
              <a:rPr lang="en-GB" sz="1200">
                <a:latin typeface="Century Gothic" panose="020B0502020202020204" pitchFamily="34" charset="0"/>
              </a:rPr>
              <a:t>Ecosystem distribution of EUNIS habitats</a:t>
            </a:r>
            <a:endParaRPr lang="en-US" sz="1200">
              <a:latin typeface="Century Gothic" panose="020B0502020202020204" pitchFamily="34" charset="0"/>
            </a:endParaRPr>
          </a:p>
          <a:p>
            <a:pPr marL="285750" indent="-285750" fontAlgn="t">
              <a:spcBef>
                <a:spcPts val="600"/>
              </a:spcBef>
              <a:spcAft>
                <a:spcPts val="0"/>
              </a:spcAft>
              <a:buClr>
                <a:srgbClr val="B4D785"/>
              </a:buClr>
              <a:buFont typeface="Arial" panose="020B0604020202020204" pitchFamily="34" charset="0"/>
              <a:buChar char="•"/>
            </a:pPr>
            <a:r>
              <a:rPr lang="en-GB" sz="1200" b="1">
                <a:latin typeface="Century Gothic" panose="020B0502020202020204" pitchFamily="34" charset="0"/>
              </a:rPr>
              <a:t>Ecosystem fragmentation and heterogeneity </a:t>
            </a:r>
            <a:r>
              <a:rPr lang="en-GB" sz="1200">
                <a:latin typeface="Century Gothic" panose="020B0502020202020204" pitchFamily="34" charset="0"/>
              </a:rPr>
              <a:t>(variance)</a:t>
            </a:r>
            <a:endParaRPr lang="en-US" sz="1200">
              <a:latin typeface="Century Gothic" panose="020B0502020202020204" pitchFamily="34" charset="0"/>
            </a:endParaRPr>
          </a:p>
        </p:txBody>
      </p:sp>
      <p:sp>
        <p:nvSpPr>
          <p:cNvPr id="51" name="TextBox 50">
            <a:extLst>
              <a:ext uri="{FF2B5EF4-FFF2-40B4-BE49-F238E27FC236}">
                <a16:creationId xmlns:a16="http://schemas.microsoft.com/office/drawing/2014/main" id="{01BFF1FC-0FD3-18F1-DE63-3653FA958122}"/>
              </a:ext>
            </a:extLst>
          </p:cNvPr>
          <p:cNvSpPr txBox="1"/>
          <p:nvPr/>
        </p:nvSpPr>
        <p:spPr>
          <a:xfrm>
            <a:off x="7270455" y="5107500"/>
            <a:ext cx="4550070" cy="800219"/>
          </a:xfrm>
          <a:prstGeom prst="rect">
            <a:avLst/>
          </a:prstGeom>
          <a:noFill/>
        </p:spPr>
        <p:txBody>
          <a:bodyPr wrap="square">
            <a:spAutoFit/>
          </a:bodyPr>
          <a:lstStyle/>
          <a:p>
            <a:pPr marL="171450" indent="-171450" fontAlgn="t">
              <a:spcBef>
                <a:spcPts val="600"/>
              </a:spcBef>
              <a:buClr>
                <a:srgbClr val="B4D785"/>
              </a:buClr>
              <a:buFont typeface="Arial" panose="020B0604020202020204" pitchFamily="34" charset="0"/>
              <a:buChar char="•"/>
            </a:pPr>
            <a:r>
              <a:rPr lang="en-GB" sz="1200">
                <a:latin typeface="Century Gothic" panose="020B0502020202020204" pitchFamily="34" charset="0"/>
              </a:rPr>
              <a:t>Ecosystem phenology</a:t>
            </a:r>
            <a:endParaRPr lang="en-US" sz="1200">
              <a:latin typeface="Century Gothic" panose="020B0502020202020204" pitchFamily="34" charset="0"/>
            </a:endParaRPr>
          </a:p>
          <a:p>
            <a:pPr marL="171450" indent="-171450" fontAlgn="t">
              <a:spcBef>
                <a:spcPts val="600"/>
              </a:spcBef>
              <a:buClr>
                <a:srgbClr val="B4D785"/>
              </a:buClr>
              <a:buFont typeface="Arial" panose="020B0604020202020204" pitchFamily="34" charset="0"/>
              <a:buChar char="•"/>
            </a:pPr>
            <a:r>
              <a:rPr lang="en-GB" sz="1200" b="1">
                <a:latin typeface="Century Gothic" panose="020B0502020202020204" pitchFamily="34" charset="0"/>
              </a:rPr>
              <a:t>Primary productivity</a:t>
            </a:r>
            <a:endParaRPr lang="en-US" sz="1200" b="1">
              <a:latin typeface="Century Gothic" panose="020B0502020202020204" pitchFamily="34" charset="0"/>
            </a:endParaRPr>
          </a:p>
          <a:p>
            <a:pPr marL="171450" indent="-171450" fontAlgn="t">
              <a:spcBef>
                <a:spcPts val="600"/>
              </a:spcBef>
              <a:buClr>
                <a:srgbClr val="B4D785"/>
              </a:buClr>
              <a:buFont typeface="Arial" panose="020B0604020202020204" pitchFamily="34" charset="0"/>
              <a:buChar char="•"/>
            </a:pPr>
            <a:r>
              <a:rPr lang="en-GB" sz="1200">
                <a:latin typeface="Century Gothic" panose="020B0502020202020204" pitchFamily="34" charset="0"/>
              </a:rPr>
              <a:t>Fire disturbance / Irregular inundation</a:t>
            </a:r>
            <a:endParaRPr lang="en-US" sz="1200">
              <a:latin typeface="Century Gothic" panose="020B0502020202020204" pitchFamily="34" charset="0"/>
            </a:endParaRPr>
          </a:p>
        </p:txBody>
      </p:sp>
      <p:sp>
        <p:nvSpPr>
          <p:cNvPr id="59" name="Rectangle: Rounded Corners 9">
            <a:extLst>
              <a:ext uri="{FF2B5EF4-FFF2-40B4-BE49-F238E27FC236}">
                <a16:creationId xmlns:a16="http://schemas.microsoft.com/office/drawing/2014/main" id="{801DECD5-D224-C1CC-A98C-CFF546F77D24}"/>
              </a:ext>
            </a:extLst>
          </p:cNvPr>
          <p:cNvSpPr/>
          <p:nvPr/>
        </p:nvSpPr>
        <p:spPr>
          <a:xfrm>
            <a:off x="371493" y="5077351"/>
            <a:ext cx="4611641" cy="857390"/>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0" name="Rectangle: Rounded Corners 9">
            <a:extLst>
              <a:ext uri="{FF2B5EF4-FFF2-40B4-BE49-F238E27FC236}">
                <a16:creationId xmlns:a16="http://schemas.microsoft.com/office/drawing/2014/main" id="{CE373BB0-FC91-3C39-8258-29D3D0382FD5}"/>
              </a:ext>
            </a:extLst>
          </p:cNvPr>
          <p:cNvSpPr/>
          <p:nvPr/>
        </p:nvSpPr>
        <p:spPr>
          <a:xfrm>
            <a:off x="371493" y="3930939"/>
            <a:ext cx="4611641" cy="857390"/>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1" name="TextBox 60">
            <a:extLst>
              <a:ext uri="{FF2B5EF4-FFF2-40B4-BE49-F238E27FC236}">
                <a16:creationId xmlns:a16="http://schemas.microsoft.com/office/drawing/2014/main" id="{149290C6-16F6-E6A9-013A-B9362908C449}"/>
              </a:ext>
            </a:extLst>
          </p:cNvPr>
          <p:cNvSpPr txBox="1"/>
          <p:nvPr/>
        </p:nvSpPr>
        <p:spPr>
          <a:xfrm>
            <a:off x="463802" y="3992420"/>
            <a:ext cx="4754880" cy="800219"/>
          </a:xfrm>
          <a:prstGeom prst="rect">
            <a:avLst/>
          </a:prstGeom>
          <a:noFill/>
        </p:spPr>
        <p:txBody>
          <a:bodyPr wrap="square">
            <a:spAutoFit/>
          </a:bodyPr>
          <a:lstStyle/>
          <a:p>
            <a:pPr marL="171450" indent="-171450" fontAlgn="t">
              <a:spcBef>
                <a:spcPts val="600"/>
              </a:spcBef>
              <a:buClr>
                <a:srgbClr val="4AC5D3"/>
              </a:buClr>
              <a:buFont typeface="Arial" panose="020B0604020202020204" pitchFamily="34" charset="0"/>
              <a:buChar char="•"/>
            </a:pPr>
            <a:r>
              <a:rPr lang="en-GB" sz="1200">
                <a:latin typeface="Century Gothic" panose="020B0502020202020204" pitchFamily="34" charset="0"/>
              </a:rPr>
              <a:t>Ecosystem distribution of EUNIS habitats</a:t>
            </a:r>
            <a:endParaRPr lang="en-US" sz="1200">
              <a:latin typeface="Century Gothic" panose="020B0502020202020204" pitchFamily="34" charset="0"/>
            </a:endParaRPr>
          </a:p>
          <a:p>
            <a:pPr marL="171450" indent="-171450" rtl="0" eaLnBrk="1" fontAlgn="t" latinLnBrk="0" hangingPunct="1">
              <a:spcBef>
                <a:spcPts val="600"/>
              </a:spcBef>
              <a:spcAft>
                <a:spcPts val="0"/>
              </a:spcAft>
              <a:buClr>
                <a:srgbClr val="4AC5D3"/>
              </a:buClr>
              <a:buFont typeface="Arial" panose="020B0604020202020204" pitchFamily="34" charset="0"/>
              <a:buChar char="•"/>
            </a:pPr>
            <a:r>
              <a:rPr lang="en-GB" sz="1200">
                <a:latin typeface="Century Gothic" panose="020B0502020202020204" pitchFamily="34" charset="0"/>
              </a:rPr>
              <a:t>Structural complexity of riparian habitats</a:t>
            </a:r>
            <a:endParaRPr lang="en-US" sz="1200">
              <a:latin typeface="Century Gothic" panose="020B0502020202020204" pitchFamily="34" charset="0"/>
            </a:endParaRPr>
          </a:p>
          <a:p>
            <a:pPr marL="171450" indent="-171450" rtl="0" eaLnBrk="1" fontAlgn="t" latinLnBrk="0" hangingPunct="1">
              <a:spcBef>
                <a:spcPts val="600"/>
              </a:spcBef>
              <a:spcAft>
                <a:spcPts val="0"/>
              </a:spcAft>
              <a:buClr>
                <a:srgbClr val="4AC5D3"/>
              </a:buClr>
              <a:buFont typeface="Arial" panose="020B0604020202020204" pitchFamily="34" charset="0"/>
              <a:buChar char="•"/>
            </a:pPr>
            <a:r>
              <a:rPr lang="en-GB" sz="1200">
                <a:latin typeface="Century Gothic" panose="020B0502020202020204" pitchFamily="34" charset="0"/>
              </a:rPr>
              <a:t>River connectivity / free river flows</a:t>
            </a:r>
            <a:endParaRPr lang="en-US" sz="1200">
              <a:latin typeface="Century Gothic" panose="020B0502020202020204" pitchFamily="34" charset="0"/>
            </a:endParaRPr>
          </a:p>
        </p:txBody>
      </p:sp>
      <p:sp>
        <p:nvSpPr>
          <p:cNvPr id="62" name="TextBox 61">
            <a:extLst>
              <a:ext uri="{FF2B5EF4-FFF2-40B4-BE49-F238E27FC236}">
                <a16:creationId xmlns:a16="http://schemas.microsoft.com/office/drawing/2014/main" id="{1722F3C2-384B-BF89-50AC-7BD05E3E916F}"/>
              </a:ext>
            </a:extLst>
          </p:cNvPr>
          <p:cNvSpPr txBox="1"/>
          <p:nvPr/>
        </p:nvSpPr>
        <p:spPr>
          <a:xfrm>
            <a:off x="463802" y="5110020"/>
            <a:ext cx="4754880" cy="800219"/>
          </a:xfrm>
          <a:prstGeom prst="rect">
            <a:avLst/>
          </a:prstGeom>
          <a:noFill/>
        </p:spPr>
        <p:txBody>
          <a:bodyPr wrap="square">
            <a:spAutoFit/>
          </a:bodyPr>
          <a:lstStyle/>
          <a:p>
            <a:pPr marL="171450" indent="-171450" fontAlgn="t">
              <a:spcBef>
                <a:spcPts val="600"/>
              </a:spcBef>
              <a:spcAft>
                <a:spcPts val="0"/>
              </a:spcAft>
              <a:buClr>
                <a:srgbClr val="4AC5D3"/>
              </a:buClr>
              <a:buFont typeface="Arial" panose="020B0604020202020204" pitchFamily="34" charset="0"/>
              <a:buChar char="•"/>
            </a:pPr>
            <a:r>
              <a:rPr lang="en-GB" sz="1200">
                <a:latin typeface="Century Gothic" panose="020B0502020202020204" pitchFamily="34" charset="0"/>
              </a:rPr>
              <a:t>Primary Productivity</a:t>
            </a:r>
            <a:endParaRPr lang="en-US" sz="1200">
              <a:latin typeface="Century Gothic" panose="020B0502020202020204" pitchFamily="34" charset="0"/>
            </a:endParaRPr>
          </a:p>
          <a:p>
            <a:pPr marL="171450" indent="-171450" fontAlgn="t">
              <a:spcBef>
                <a:spcPts val="600"/>
              </a:spcBef>
              <a:spcAft>
                <a:spcPts val="0"/>
              </a:spcAft>
              <a:buClr>
                <a:srgbClr val="4AC5D3"/>
              </a:buClr>
              <a:buFont typeface="Arial" panose="020B0604020202020204" pitchFamily="34" charset="0"/>
              <a:buChar char="•"/>
            </a:pPr>
            <a:r>
              <a:rPr lang="en-GB" sz="1200">
                <a:latin typeface="Century Gothic" panose="020B0502020202020204" pitchFamily="34" charset="0"/>
              </a:rPr>
              <a:t>Harmful freshwater algal blooms</a:t>
            </a:r>
            <a:endParaRPr lang="en-US" sz="1200">
              <a:latin typeface="Century Gothic" panose="020B0502020202020204" pitchFamily="34" charset="0"/>
            </a:endParaRPr>
          </a:p>
          <a:p>
            <a:pPr marL="171450" indent="-171450" fontAlgn="t">
              <a:spcBef>
                <a:spcPts val="600"/>
              </a:spcBef>
              <a:spcAft>
                <a:spcPts val="0"/>
              </a:spcAft>
              <a:buClr>
                <a:srgbClr val="4AC5D3"/>
              </a:buClr>
              <a:buFont typeface="Arial" panose="020B0604020202020204" pitchFamily="34" charset="0"/>
              <a:buChar char="•"/>
            </a:pPr>
            <a:r>
              <a:rPr lang="en-GB" sz="1200">
                <a:latin typeface="Century Gothic" panose="020B0502020202020204" pitchFamily="34" charset="0"/>
              </a:rPr>
              <a:t>Freshwater phenology</a:t>
            </a:r>
            <a:endParaRPr lang="en-US" sz="1200">
              <a:latin typeface="Century Gothic" panose="020B0502020202020204" pitchFamily="34" charset="0"/>
            </a:endParaRPr>
          </a:p>
        </p:txBody>
      </p:sp>
    </p:spTree>
    <p:extLst>
      <p:ext uri="{BB962C8B-B14F-4D97-AF65-F5344CB8AC3E}">
        <p14:creationId xmlns:p14="http://schemas.microsoft.com/office/powerpoint/2010/main" val="1271729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C789CB-92F4-05DC-EB4D-26DDFE5134D6}"/>
              </a:ext>
            </a:extLst>
          </p:cNvPr>
          <p:cNvSpPr>
            <a:spLocks noGrp="1"/>
          </p:cNvSpPr>
          <p:nvPr>
            <p:ph type="title"/>
          </p:nvPr>
        </p:nvSpPr>
        <p:spPr/>
        <p:txBody>
          <a:bodyPr/>
          <a:lstStyle/>
          <a:p>
            <a:r>
              <a:rPr lang="en-US" sz="3200"/>
              <a:t>Target change</a:t>
            </a:r>
            <a:br>
              <a:rPr lang="en-US"/>
            </a:br>
            <a:r>
              <a:rPr lang="en-US" sz="2000"/>
              <a:t>Lake </a:t>
            </a:r>
            <a:r>
              <a:rPr lang="en-US" sz="2000" err="1"/>
              <a:t>Mälaren</a:t>
            </a:r>
            <a:endParaRPr lang="en-US"/>
          </a:p>
        </p:txBody>
      </p:sp>
      <p:sp>
        <p:nvSpPr>
          <p:cNvPr id="4" name="Textplatzhalter 3">
            <a:extLst>
              <a:ext uri="{FF2B5EF4-FFF2-40B4-BE49-F238E27FC236}">
                <a16:creationId xmlns:a16="http://schemas.microsoft.com/office/drawing/2014/main" id="{71040B19-A073-9AC5-2ADC-965E12CC421C}"/>
              </a:ext>
            </a:extLst>
          </p:cNvPr>
          <p:cNvSpPr>
            <a:spLocks noGrp="1"/>
          </p:cNvSpPr>
          <p:nvPr>
            <p:ph type="body" sz="half" idx="2"/>
          </p:nvPr>
        </p:nvSpPr>
        <p:spPr>
          <a:xfrm>
            <a:off x="3041583" y="5053263"/>
            <a:ext cx="8325147" cy="1165172"/>
          </a:xfrm>
        </p:spPr>
        <p:txBody>
          <a:bodyPr/>
          <a:lstStyle/>
          <a:p>
            <a:pPr marL="285750" indent="-285750">
              <a:buFont typeface="Arial" panose="020B0604020202020204" pitchFamily="34" charset="0"/>
              <a:buChar char="•"/>
            </a:pPr>
            <a:r>
              <a:rPr lang="en-US" sz="2000"/>
              <a:t>Investigate changes in time and space</a:t>
            </a:r>
          </a:p>
          <a:p>
            <a:pPr marL="742950" lvl="1" indent="-285750">
              <a:buFont typeface="Arial" panose="020B0604020202020204" pitchFamily="34" charset="0"/>
              <a:buChar char="•"/>
            </a:pPr>
            <a:r>
              <a:rPr lang="en-US" sz="1600"/>
              <a:t>How to best detect trend or shifts?</a:t>
            </a:r>
          </a:p>
          <a:p>
            <a:pPr marL="742950" lvl="1" indent="-285750">
              <a:buFont typeface="Arial" panose="020B0604020202020204" pitchFamily="34" charset="0"/>
              <a:buChar char="•"/>
            </a:pPr>
            <a:r>
              <a:rPr lang="en-US" sz="1600"/>
              <a:t>Can we identify drivers of change? </a:t>
            </a:r>
          </a:p>
          <a:p>
            <a:pPr marL="742950" lvl="1" indent="-285750">
              <a:buFont typeface="Arial" panose="020B0604020202020204" pitchFamily="34" charset="0"/>
              <a:buChar char="•"/>
            </a:pPr>
            <a:endParaRPr lang="en-US"/>
          </a:p>
          <a:p>
            <a:endParaRPr lang="en-US"/>
          </a:p>
          <a:p>
            <a:endParaRPr lang="en-US"/>
          </a:p>
        </p:txBody>
      </p:sp>
      <p:sp>
        <p:nvSpPr>
          <p:cNvPr id="5" name="Foliennummernplatzhalter 4">
            <a:extLst>
              <a:ext uri="{FF2B5EF4-FFF2-40B4-BE49-F238E27FC236}">
                <a16:creationId xmlns:a16="http://schemas.microsoft.com/office/drawing/2014/main" id="{D57D0AC0-BFB0-262A-117E-EC337ABA7F3E}"/>
              </a:ext>
            </a:extLst>
          </p:cNvPr>
          <p:cNvSpPr>
            <a:spLocks noGrp="1"/>
          </p:cNvSpPr>
          <p:nvPr>
            <p:ph type="sldNum" sz="quarter" idx="12"/>
          </p:nvPr>
        </p:nvSpPr>
        <p:spPr/>
        <p:txBody>
          <a:bodyPr/>
          <a:lstStyle/>
          <a:p>
            <a:fld id="{CD4805D6-057F-1048-B770-DDF440AB6921}" type="slidenum">
              <a:rPr lang="en-BG" smtClean="0"/>
              <a:t>120</a:t>
            </a:fld>
            <a:endParaRPr lang="en-BG"/>
          </a:p>
        </p:txBody>
      </p:sp>
      <p:pic>
        <p:nvPicPr>
          <p:cNvPr id="1026" name="Picture 2" descr="Ein Bild, das Text, Screenshot, Reihe, Diagramm enthält.&#10;&#10;Automatisch generierte Beschreibung">
            <a:extLst>
              <a:ext uri="{FF2B5EF4-FFF2-40B4-BE49-F238E27FC236}">
                <a16:creationId xmlns:a16="http://schemas.microsoft.com/office/drawing/2014/main" id="{C5D483D7-DE9F-0F11-51CB-47A28759547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684" r="13351"/>
          <a:stretch/>
        </p:blipFill>
        <p:spPr bwMode="auto">
          <a:xfrm>
            <a:off x="2053389" y="1846807"/>
            <a:ext cx="8085221" cy="29236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1760698"/>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03A1A9-E2EE-F0AC-36C8-E231C31194B5}"/>
              </a:ext>
            </a:extLst>
          </p:cNvPr>
          <p:cNvSpPr>
            <a:spLocks noGrp="1"/>
          </p:cNvSpPr>
          <p:nvPr>
            <p:ph type="title"/>
          </p:nvPr>
        </p:nvSpPr>
        <p:spPr/>
        <p:txBody>
          <a:bodyPr/>
          <a:lstStyle/>
          <a:p>
            <a:r>
              <a:rPr lang="en-US"/>
              <a:t>Goal 3 - U</a:t>
            </a:r>
            <a:r>
              <a:rPr lang="en-US" sz="3600"/>
              <a:t>pscaling to European scale</a:t>
            </a:r>
            <a:endParaRPr lang="en-US"/>
          </a:p>
        </p:txBody>
      </p:sp>
      <p:sp>
        <p:nvSpPr>
          <p:cNvPr id="3" name="Inhaltsplatzhalter 2">
            <a:extLst>
              <a:ext uri="{FF2B5EF4-FFF2-40B4-BE49-F238E27FC236}">
                <a16:creationId xmlns:a16="http://schemas.microsoft.com/office/drawing/2014/main" id="{DFD3FC59-4537-3EDF-C829-14F1FAAF505C}"/>
              </a:ext>
            </a:extLst>
          </p:cNvPr>
          <p:cNvSpPr>
            <a:spLocks noGrp="1"/>
          </p:cNvSpPr>
          <p:nvPr>
            <p:ph idx="1"/>
          </p:nvPr>
        </p:nvSpPr>
        <p:spPr>
          <a:xfrm>
            <a:off x="254510" y="1792638"/>
            <a:ext cx="10160645" cy="4351338"/>
          </a:xfrm>
        </p:spPr>
        <p:txBody>
          <a:bodyPr/>
          <a:lstStyle/>
          <a:p>
            <a:r>
              <a:rPr lang="en-US"/>
              <a:t>Benchmarked algorithms used to process RS-enabled biodiversity variables on a European scale</a:t>
            </a:r>
          </a:p>
          <a:p>
            <a:r>
              <a:rPr lang="en-US"/>
              <a:t>Option of using ESA CCI or Copernicus services</a:t>
            </a:r>
          </a:p>
          <a:p>
            <a:r>
              <a:rPr lang="en-US"/>
              <a:t>Potentially apply detection/attribution of change model to European scale </a:t>
            </a:r>
          </a:p>
        </p:txBody>
      </p:sp>
      <p:sp>
        <p:nvSpPr>
          <p:cNvPr id="4" name="Foliennummernplatzhalter 3">
            <a:extLst>
              <a:ext uri="{FF2B5EF4-FFF2-40B4-BE49-F238E27FC236}">
                <a16:creationId xmlns:a16="http://schemas.microsoft.com/office/drawing/2014/main" id="{D20C9748-ACA9-7AE9-8695-83F2E8923861}"/>
              </a:ext>
            </a:extLst>
          </p:cNvPr>
          <p:cNvSpPr>
            <a:spLocks noGrp="1"/>
          </p:cNvSpPr>
          <p:nvPr>
            <p:ph type="sldNum" sz="quarter" idx="12"/>
          </p:nvPr>
        </p:nvSpPr>
        <p:spPr/>
        <p:txBody>
          <a:bodyPr/>
          <a:lstStyle/>
          <a:p>
            <a:fld id="{CD4805D6-057F-1048-B770-DDF440AB6921}" type="slidenum">
              <a:rPr lang="en-BG" smtClean="0"/>
              <a:t>121</a:t>
            </a:fld>
            <a:endParaRPr lang="en-BG"/>
          </a:p>
        </p:txBody>
      </p:sp>
      <p:pic>
        <p:nvPicPr>
          <p:cNvPr id="6" name="Grafik 5">
            <a:extLst>
              <a:ext uri="{FF2B5EF4-FFF2-40B4-BE49-F238E27FC236}">
                <a16:creationId xmlns:a16="http://schemas.microsoft.com/office/drawing/2014/main" id="{C3BCED80-1F4F-BCDE-B9DC-6D74F0848118}"/>
              </a:ext>
            </a:extLst>
          </p:cNvPr>
          <p:cNvPicPr>
            <a:picLocks noChangeAspect="1"/>
          </p:cNvPicPr>
          <p:nvPr/>
        </p:nvPicPr>
        <p:blipFill>
          <a:blip r:embed="rId2"/>
          <a:stretch>
            <a:fillRect/>
          </a:stretch>
        </p:blipFill>
        <p:spPr>
          <a:xfrm>
            <a:off x="10415155" y="674196"/>
            <a:ext cx="1776845" cy="2236883"/>
          </a:xfrm>
          <a:prstGeom prst="rect">
            <a:avLst/>
          </a:prstGeom>
        </p:spPr>
      </p:pic>
      <p:pic>
        <p:nvPicPr>
          <p:cNvPr id="7" name="Grafik 6">
            <a:extLst>
              <a:ext uri="{FF2B5EF4-FFF2-40B4-BE49-F238E27FC236}">
                <a16:creationId xmlns:a16="http://schemas.microsoft.com/office/drawing/2014/main" id="{3DBC6DEE-830A-1D37-599A-E07A1184FBC4}"/>
              </a:ext>
            </a:extLst>
          </p:cNvPr>
          <p:cNvPicPr>
            <a:picLocks noChangeAspect="1"/>
          </p:cNvPicPr>
          <p:nvPr/>
        </p:nvPicPr>
        <p:blipFill>
          <a:blip r:embed="rId3"/>
          <a:stretch>
            <a:fillRect/>
          </a:stretch>
        </p:blipFill>
        <p:spPr>
          <a:xfrm>
            <a:off x="6718876" y="3566663"/>
            <a:ext cx="2570571" cy="2772449"/>
          </a:xfrm>
          <a:prstGeom prst="rect">
            <a:avLst/>
          </a:prstGeom>
        </p:spPr>
      </p:pic>
      <p:pic>
        <p:nvPicPr>
          <p:cNvPr id="8" name="Grafik 7">
            <a:extLst>
              <a:ext uri="{FF2B5EF4-FFF2-40B4-BE49-F238E27FC236}">
                <a16:creationId xmlns:a16="http://schemas.microsoft.com/office/drawing/2014/main" id="{2A9C4EDD-CCCC-DA0E-DC66-15250D81B7FE}"/>
              </a:ext>
            </a:extLst>
          </p:cNvPr>
          <p:cNvPicPr>
            <a:picLocks noChangeAspect="1"/>
          </p:cNvPicPr>
          <p:nvPr/>
        </p:nvPicPr>
        <p:blipFill>
          <a:blip r:embed="rId4"/>
          <a:stretch>
            <a:fillRect/>
          </a:stretch>
        </p:blipFill>
        <p:spPr>
          <a:xfrm>
            <a:off x="2817142" y="5069814"/>
            <a:ext cx="2008435" cy="1196127"/>
          </a:xfrm>
          <a:prstGeom prst="rect">
            <a:avLst/>
          </a:prstGeom>
        </p:spPr>
      </p:pic>
      <p:pic>
        <p:nvPicPr>
          <p:cNvPr id="9" name="Grafik 8">
            <a:extLst>
              <a:ext uri="{FF2B5EF4-FFF2-40B4-BE49-F238E27FC236}">
                <a16:creationId xmlns:a16="http://schemas.microsoft.com/office/drawing/2014/main" id="{7CE19AAE-CFFF-72AD-2CDF-F7563D99F4BF}"/>
              </a:ext>
            </a:extLst>
          </p:cNvPr>
          <p:cNvPicPr>
            <a:picLocks noChangeAspect="1"/>
          </p:cNvPicPr>
          <p:nvPr/>
        </p:nvPicPr>
        <p:blipFill>
          <a:blip r:embed="rId5"/>
          <a:stretch>
            <a:fillRect/>
          </a:stretch>
        </p:blipFill>
        <p:spPr>
          <a:xfrm>
            <a:off x="4549401" y="4286222"/>
            <a:ext cx="1032596" cy="1365281"/>
          </a:xfrm>
          <a:prstGeom prst="rect">
            <a:avLst/>
          </a:prstGeom>
        </p:spPr>
      </p:pic>
      <p:pic>
        <p:nvPicPr>
          <p:cNvPr id="10" name="Grafik 9">
            <a:extLst>
              <a:ext uri="{FF2B5EF4-FFF2-40B4-BE49-F238E27FC236}">
                <a16:creationId xmlns:a16="http://schemas.microsoft.com/office/drawing/2014/main" id="{26C99D58-3983-3C9E-9F42-3C533DD4D722}"/>
              </a:ext>
            </a:extLst>
          </p:cNvPr>
          <p:cNvPicPr>
            <a:picLocks noChangeAspect="1"/>
          </p:cNvPicPr>
          <p:nvPr/>
        </p:nvPicPr>
        <p:blipFill>
          <a:blip r:embed="rId6"/>
          <a:srcRect r="8887" b="5806"/>
          <a:stretch/>
        </p:blipFill>
        <p:spPr>
          <a:xfrm>
            <a:off x="3759791" y="3908368"/>
            <a:ext cx="1099761" cy="962926"/>
          </a:xfrm>
          <a:prstGeom prst="rect">
            <a:avLst/>
          </a:prstGeom>
        </p:spPr>
      </p:pic>
      <p:sp>
        <p:nvSpPr>
          <p:cNvPr id="11" name="Pfeil: nach rechts 10">
            <a:extLst>
              <a:ext uri="{FF2B5EF4-FFF2-40B4-BE49-F238E27FC236}">
                <a16:creationId xmlns:a16="http://schemas.microsoft.com/office/drawing/2014/main" id="{49214E20-73B0-3565-B2D7-F6A6B5BF5A6D}"/>
              </a:ext>
            </a:extLst>
          </p:cNvPr>
          <p:cNvSpPr/>
          <p:nvPr/>
        </p:nvSpPr>
        <p:spPr>
          <a:xfrm>
            <a:off x="5751527" y="4871294"/>
            <a:ext cx="662653" cy="342707"/>
          </a:xfrm>
          <a:prstGeom prst="rightArrow">
            <a:avLst/>
          </a:prstGeom>
          <a:solidFill>
            <a:schemeClr val="bg1"/>
          </a:solidFill>
          <a:ln w="38100">
            <a:solidFill>
              <a:srgbClr val="64FF6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platzhalter 3">
            <a:extLst>
              <a:ext uri="{FF2B5EF4-FFF2-40B4-BE49-F238E27FC236}">
                <a16:creationId xmlns:a16="http://schemas.microsoft.com/office/drawing/2014/main" id="{4956C431-7222-A68B-BE89-96A1046CA328}"/>
              </a:ext>
            </a:extLst>
          </p:cNvPr>
          <p:cNvSpPr txBox="1">
            <a:spLocks/>
          </p:cNvSpPr>
          <p:nvPr/>
        </p:nvSpPr>
        <p:spPr>
          <a:xfrm rot="16200000">
            <a:off x="1487310" y="4790928"/>
            <a:ext cx="2210596" cy="374470"/>
          </a:xfrm>
          <a:prstGeom prst="rect">
            <a:avLst/>
          </a:prstGeom>
        </p:spPr>
        <p:txBody>
          <a:bodyPr/>
          <a:lstStyle>
            <a:lvl1pPr marL="228600" indent="-228600" algn="l" defTabSz="914400" rtl="0" eaLnBrk="1" latinLnBrk="0" hangingPunct="1">
              <a:lnSpc>
                <a:spcPct val="90000"/>
              </a:lnSpc>
              <a:spcBef>
                <a:spcPts val="1000"/>
              </a:spcBef>
              <a:buClr>
                <a:srgbClr val="4AC5D3"/>
              </a:buClr>
              <a:buFont typeface="Arial" panose="020B0604020202020204" pitchFamily="34" charset="0"/>
              <a:buChar char="•"/>
              <a:defRPr sz="2000" kern="1200">
                <a:solidFill>
                  <a:schemeClr val="tx1"/>
                </a:solidFill>
                <a:latin typeface="Century Gothic" panose="020B0502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Century Gothic" panose="020B0502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Century Gothic" panose="020B0502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Century Gothic" panose="020B0502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a:t>Pilot Study Sites</a:t>
            </a:r>
            <a:endParaRPr lang="en-US"/>
          </a:p>
          <a:p>
            <a:pPr marL="285750" indent="-285750"/>
            <a:endParaRPr lang="en-US"/>
          </a:p>
          <a:p>
            <a:pPr marL="285750" indent="-285750"/>
            <a:endParaRPr lang="en-US"/>
          </a:p>
        </p:txBody>
      </p:sp>
      <p:sp>
        <p:nvSpPr>
          <p:cNvPr id="14" name="Textplatzhalter 3">
            <a:extLst>
              <a:ext uri="{FF2B5EF4-FFF2-40B4-BE49-F238E27FC236}">
                <a16:creationId xmlns:a16="http://schemas.microsoft.com/office/drawing/2014/main" id="{6CEC6CA9-AD15-E8FD-7C21-032AEB268E73}"/>
              </a:ext>
            </a:extLst>
          </p:cNvPr>
          <p:cNvSpPr txBox="1">
            <a:spLocks/>
          </p:cNvSpPr>
          <p:nvPr/>
        </p:nvSpPr>
        <p:spPr>
          <a:xfrm rot="16200000">
            <a:off x="5575039" y="4882579"/>
            <a:ext cx="2210596" cy="374470"/>
          </a:xfrm>
          <a:prstGeom prst="rect">
            <a:avLst/>
          </a:prstGeom>
        </p:spPr>
        <p:txBody>
          <a:bodyPr/>
          <a:lstStyle>
            <a:lvl1pPr marL="228600" indent="-228600" algn="l" defTabSz="914400" rtl="0" eaLnBrk="1" latinLnBrk="0" hangingPunct="1">
              <a:lnSpc>
                <a:spcPct val="90000"/>
              </a:lnSpc>
              <a:spcBef>
                <a:spcPts val="1000"/>
              </a:spcBef>
              <a:buClr>
                <a:srgbClr val="4AC5D3"/>
              </a:buClr>
              <a:buFont typeface="Arial" panose="020B0604020202020204" pitchFamily="34" charset="0"/>
              <a:buChar char="•"/>
              <a:defRPr sz="2000" kern="1200">
                <a:solidFill>
                  <a:schemeClr val="tx1"/>
                </a:solidFill>
                <a:latin typeface="Century Gothic" panose="020B0502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Century Gothic" panose="020B0502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Century Gothic" panose="020B0502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Century Gothic" panose="020B0502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a:t>European Scale</a:t>
            </a:r>
            <a:endParaRPr lang="en-US"/>
          </a:p>
        </p:txBody>
      </p:sp>
    </p:spTree>
    <p:extLst>
      <p:ext uri="{BB962C8B-B14F-4D97-AF65-F5344CB8AC3E}">
        <p14:creationId xmlns:p14="http://schemas.microsoft.com/office/powerpoint/2010/main" val="148786830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4FE304-85F5-6BC6-E3C3-44AE8F8A5838}"/>
              </a:ext>
            </a:extLst>
          </p:cNvPr>
          <p:cNvSpPr>
            <a:spLocks noGrp="1"/>
          </p:cNvSpPr>
          <p:nvPr>
            <p:ph type="title"/>
          </p:nvPr>
        </p:nvSpPr>
        <p:spPr/>
        <p:txBody>
          <a:bodyPr/>
          <a:lstStyle/>
          <a:p>
            <a:r>
              <a:rPr lang="en-US"/>
              <a:t>Timeline Pilot 5.5</a:t>
            </a:r>
          </a:p>
        </p:txBody>
      </p:sp>
      <p:sp>
        <p:nvSpPr>
          <p:cNvPr id="5" name="Foliennummernplatzhalter 4">
            <a:extLst>
              <a:ext uri="{FF2B5EF4-FFF2-40B4-BE49-F238E27FC236}">
                <a16:creationId xmlns:a16="http://schemas.microsoft.com/office/drawing/2014/main" id="{C1AAD867-E4C2-36EB-A903-3601BE13ADD3}"/>
              </a:ext>
            </a:extLst>
          </p:cNvPr>
          <p:cNvSpPr>
            <a:spLocks noGrp="1"/>
          </p:cNvSpPr>
          <p:nvPr>
            <p:ph type="sldNum" sz="quarter" idx="12"/>
          </p:nvPr>
        </p:nvSpPr>
        <p:spPr/>
        <p:txBody>
          <a:bodyPr/>
          <a:lstStyle/>
          <a:p>
            <a:fld id="{CD4805D6-057F-1048-B770-DDF440AB6921}" type="slidenum">
              <a:rPr lang="en-BG" smtClean="0"/>
              <a:t>122</a:t>
            </a:fld>
            <a:endParaRPr lang="en-BG"/>
          </a:p>
        </p:txBody>
      </p:sp>
      <p:grpSp>
        <p:nvGrpSpPr>
          <p:cNvPr id="16" name="Group 15">
            <a:extLst>
              <a:ext uri="{FF2B5EF4-FFF2-40B4-BE49-F238E27FC236}">
                <a16:creationId xmlns:a16="http://schemas.microsoft.com/office/drawing/2014/main" id="{88344C37-B0BF-D1D2-2193-7D176D0F2AD9}"/>
              </a:ext>
            </a:extLst>
          </p:cNvPr>
          <p:cNvGrpSpPr/>
          <p:nvPr/>
        </p:nvGrpSpPr>
        <p:grpSpPr>
          <a:xfrm>
            <a:off x="6981677" y="2288470"/>
            <a:ext cx="1726799" cy="1867114"/>
            <a:chOff x="3905920" y="1753726"/>
            <a:chExt cx="2302399" cy="2489485"/>
          </a:xfrm>
          <a:solidFill>
            <a:schemeClr val="accent6">
              <a:lumMod val="20000"/>
              <a:lumOff val="80000"/>
            </a:schemeClr>
          </a:solidFill>
        </p:grpSpPr>
        <p:sp>
          <p:nvSpPr>
            <p:cNvPr id="17" name="Arc 74">
              <a:extLst>
                <a:ext uri="{FF2B5EF4-FFF2-40B4-BE49-F238E27FC236}">
                  <a16:creationId xmlns:a16="http://schemas.microsoft.com/office/drawing/2014/main" id="{FE474A95-AFD1-9CC5-C702-80B5071DBB27}"/>
                </a:ext>
              </a:extLst>
            </p:cNvPr>
            <p:cNvSpPr/>
            <p:nvPr/>
          </p:nvSpPr>
          <p:spPr>
            <a:xfrm>
              <a:off x="5032251" y="3067143"/>
              <a:ext cx="1176068" cy="1176068"/>
            </a:xfrm>
            <a:prstGeom prst="arc">
              <a:avLst>
                <a:gd name="adj1" fmla="val 15956854"/>
                <a:gd name="adj2" fmla="val 10795556"/>
              </a:avLst>
            </a:prstGeom>
            <a:grpFill/>
            <a:ln w="38100">
              <a:solidFill>
                <a:srgbClr val="CFE5B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cxnSp>
          <p:nvCxnSpPr>
            <p:cNvPr id="18" name="Straight Connector 75">
              <a:extLst>
                <a:ext uri="{FF2B5EF4-FFF2-40B4-BE49-F238E27FC236}">
                  <a16:creationId xmlns:a16="http://schemas.microsoft.com/office/drawing/2014/main" id="{7E650AF2-DBF0-21C2-7FF7-5C97A44FCF1E}"/>
                </a:ext>
              </a:extLst>
            </p:cNvPr>
            <p:cNvCxnSpPr>
              <a:cxnSpLocks/>
            </p:cNvCxnSpPr>
            <p:nvPr/>
          </p:nvCxnSpPr>
          <p:spPr>
            <a:xfrm flipH="1">
              <a:off x="3905920" y="3655937"/>
              <a:ext cx="1143000" cy="0"/>
            </a:xfrm>
            <a:prstGeom prst="line">
              <a:avLst/>
            </a:prstGeom>
            <a:grpFill/>
            <a:ln w="38100">
              <a:solidFill>
                <a:srgbClr val="CFE5B1"/>
              </a:solidFill>
            </a:ln>
          </p:spPr>
          <p:style>
            <a:lnRef idx="1">
              <a:schemeClr val="accent1"/>
            </a:lnRef>
            <a:fillRef idx="0">
              <a:schemeClr val="accent1"/>
            </a:fillRef>
            <a:effectRef idx="0">
              <a:schemeClr val="accent1"/>
            </a:effectRef>
            <a:fontRef idx="minor">
              <a:schemeClr val="tx1"/>
            </a:fontRef>
          </p:style>
        </p:cxnSp>
        <p:cxnSp>
          <p:nvCxnSpPr>
            <p:cNvPr id="19" name="Straight Connector 76">
              <a:extLst>
                <a:ext uri="{FF2B5EF4-FFF2-40B4-BE49-F238E27FC236}">
                  <a16:creationId xmlns:a16="http://schemas.microsoft.com/office/drawing/2014/main" id="{9C1CEC3A-7A5A-0D98-0BAC-8E06E3B070BF}"/>
                </a:ext>
              </a:extLst>
            </p:cNvPr>
            <p:cNvCxnSpPr>
              <a:cxnSpLocks/>
            </p:cNvCxnSpPr>
            <p:nvPr/>
          </p:nvCxnSpPr>
          <p:spPr>
            <a:xfrm flipV="1">
              <a:off x="5573966" y="1753726"/>
              <a:ext cx="0" cy="1333939"/>
            </a:xfrm>
            <a:prstGeom prst="line">
              <a:avLst/>
            </a:prstGeom>
            <a:grpFill/>
            <a:ln w="38100">
              <a:solidFill>
                <a:srgbClr val="CFE5B1"/>
              </a:solidFill>
              <a:tailEnd type="oval"/>
            </a:ln>
          </p:spPr>
          <p:style>
            <a:lnRef idx="1">
              <a:schemeClr val="accent1"/>
            </a:lnRef>
            <a:fillRef idx="0">
              <a:schemeClr val="accent1"/>
            </a:fillRef>
            <a:effectRef idx="0">
              <a:schemeClr val="accent1"/>
            </a:effectRef>
            <a:fontRef idx="minor">
              <a:schemeClr val="tx1"/>
            </a:fontRef>
          </p:style>
        </p:cxnSp>
        <p:sp>
          <p:nvSpPr>
            <p:cNvPr id="20" name="Oval 77">
              <a:extLst>
                <a:ext uri="{FF2B5EF4-FFF2-40B4-BE49-F238E27FC236}">
                  <a16:creationId xmlns:a16="http://schemas.microsoft.com/office/drawing/2014/main" id="{7AAC2276-9EAA-17FB-C5D7-2AFAD97CDF36}"/>
                </a:ext>
              </a:extLst>
            </p:cNvPr>
            <p:cNvSpPr/>
            <p:nvPr/>
          </p:nvSpPr>
          <p:spPr>
            <a:xfrm>
              <a:off x="5179975" y="3214866"/>
              <a:ext cx="880621" cy="880621"/>
            </a:xfrm>
            <a:prstGeom prst="ellipse">
              <a:avLst/>
            </a:prstGeom>
            <a:grpFill/>
            <a:ln>
              <a:solidFill>
                <a:srgbClr val="CFE5B1"/>
              </a:solidFill>
            </a:ln>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Goal 3</a:t>
              </a:r>
            </a:p>
          </p:txBody>
        </p:sp>
      </p:grpSp>
      <p:grpSp>
        <p:nvGrpSpPr>
          <p:cNvPr id="21" name="Group 14">
            <a:extLst>
              <a:ext uri="{FF2B5EF4-FFF2-40B4-BE49-F238E27FC236}">
                <a16:creationId xmlns:a16="http://schemas.microsoft.com/office/drawing/2014/main" id="{1B7DCC73-0661-10CC-8470-626E1A91DEDE}"/>
              </a:ext>
            </a:extLst>
          </p:cNvPr>
          <p:cNvGrpSpPr/>
          <p:nvPr/>
        </p:nvGrpSpPr>
        <p:grpSpPr>
          <a:xfrm>
            <a:off x="3828565" y="3847387"/>
            <a:ext cx="1738214" cy="1867114"/>
            <a:chOff x="1601158" y="3087927"/>
            <a:chExt cx="2317619" cy="2489485"/>
          </a:xfrm>
          <a:solidFill>
            <a:schemeClr val="accent6">
              <a:lumMod val="20000"/>
              <a:lumOff val="80000"/>
            </a:schemeClr>
          </a:solidFill>
        </p:grpSpPr>
        <p:sp>
          <p:nvSpPr>
            <p:cNvPr id="22" name="Arc 81">
              <a:extLst>
                <a:ext uri="{FF2B5EF4-FFF2-40B4-BE49-F238E27FC236}">
                  <a16:creationId xmlns:a16="http://schemas.microsoft.com/office/drawing/2014/main" id="{5E130233-BC1D-942F-5948-EBA86D21A2E9}"/>
                </a:ext>
              </a:extLst>
            </p:cNvPr>
            <p:cNvSpPr/>
            <p:nvPr/>
          </p:nvSpPr>
          <p:spPr>
            <a:xfrm rot="10800000">
              <a:off x="2742709" y="3087927"/>
              <a:ext cx="1176068" cy="1176068"/>
            </a:xfrm>
            <a:prstGeom prst="arc">
              <a:avLst>
                <a:gd name="adj1" fmla="val 10895"/>
                <a:gd name="adj2" fmla="val 15969831"/>
              </a:avLst>
            </a:prstGeom>
            <a:grpFill/>
            <a:ln w="38100">
              <a:solidFill>
                <a:srgbClr val="CFE5B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cxnSp>
          <p:nvCxnSpPr>
            <p:cNvPr id="23" name="Straight Connector 82">
              <a:extLst>
                <a:ext uri="{FF2B5EF4-FFF2-40B4-BE49-F238E27FC236}">
                  <a16:creationId xmlns:a16="http://schemas.microsoft.com/office/drawing/2014/main" id="{90844F08-9DF1-8557-C6D7-B683C1B10770}"/>
                </a:ext>
              </a:extLst>
            </p:cNvPr>
            <p:cNvCxnSpPr>
              <a:cxnSpLocks/>
            </p:cNvCxnSpPr>
            <p:nvPr/>
          </p:nvCxnSpPr>
          <p:spPr>
            <a:xfrm>
              <a:off x="1601158" y="3656199"/>
              <a:ext cx="1141550" cy="0"/>
            </a:xfrm>
            <a:prstGeom prst="line">
              <a:avLst/>
            </a:prstGeom>
            <a:grpFill/>
            <a:ln w="38100">
              <a:solidFill>
                <a:srgbClr val="CFE5B1"/>
              </a:solidFill>
            </a:ln>
          </p:spPr>
          <p:style>
            <a:lnRef idx="1">
              <a:schemeClr val="accent1"/>
            </a:lnRef>
            <a:fillRef idx="0">
              <a:schemeClr val="accent1"/>
            </a:fillRef>
            <a:effectRef idx="0">
              <a:schemeClr val="accent1"/>
            </a:effectRef>
            <a:fontRef idx="minor">
              <a:schemeClr val="tx1"/>
            </a:fontRef>
          </p:style>
        </p:cxnSp>
        <p:cxnSp>
          <p:nvCxnSpPr>
            <p:cNvPr id="24" name="Straight Connector 83">
              <a:extLst>
                <a:ext uri="{FF2B5EF4-FFF2-40B4-BE49-F238E27FC236}">
                  <a16:creationId xmlns:a16="http://schemas.microsoft.com/office/drawing/2014/main" id="{7B6A8CFB-7367-BC1C-5D71-41D5DE05117F}"/>
                </a:ext>
              </a:extLst>
            </p:cNvPr>
            <p:cNvCxnSpPr>
              <a:cxnSpLocks/>
            </p:cNvCxnSpPr>
            <p:nvPr/>
          </p:nvCxnSpPr>
          <p:spPr>
            <a:xfrm rot="10800000" flipV="1">
              <a:off x="3377062" y="4243473"/>
              <a:ext cx="0" cy="1333939"/>
            </a:xfrm>
            <a:prstGeom prst="line">
              <a:avLst/>
            </a:prstGeom>
            <a:grpFill/>
            <a:ln w="38100">
              <a:solidFill>
                <a:srgbClr val="CFE5B1"/>
              </a:solidFill>
              <a:tailEnd type="oval"/>
            </a:ln>
          </p:spPr>
          <p:style>
            <a:lnRef idx="1">
              <a:schemeClr val="accent1"/>
            </a:lnRef>
            <a:fillRef idx="0">
              <a:schemeClr val="accent1"/>
            </a:fillRef>
            <a:effectRef idx="0">
              <a:schemeClr val="accent1"/>
            </a:effectRef>
            <a:fontRef idx="minor">
              <a:schemeClr val="tx1"/>
            </a:fontRef>
          </p:style>
        </p:cxnSp>
        <p:sp>
          <p:nvSpPr>
            <p:cNvPr id="25" name="Oval 80">
              <a:extLst>
                <a:ext uri="{FF2B5EF4-FFF2-40B4-BE49-F238E27FC236}">
                  <a16:creationId xmlns:a16="http://schemas.microsoft.com/office/drawing/2014/main" id="{F481F82C-A50D-A2C1-7C12-AF5492098E8C}"/>
                </a:ext>
              </a:extLst>
            </p:cNvPr>
            <p:cNvSpPr/>
            <p:nvPr/>
          </p:nvSpPr>
          <p:spPr>
            <a:xfrm>
              <a:off x="2890432" y="3235650"/>
              <a:ext cx="880621" cy="880621"/>
            </a:xfrm>
            <a:prstGeom prst="ellipse">
              <a:avLst/>
            </a:prstGeom>
            <a:grpFill/>
            <a:ln>
              <a:solidFill>
                <a:srgbClr val="CFE5B1"/>
              </a:solidFill>
            </a:ln>
          </p:spPr>
          <p:style>
            <a:lnRef idx="1">
              <a:schemeClr val="accent3"/>
            </a:lnRef>
            <a:fillRef idx="3">
              <a:schemeClr val="accent3"/>
            </a:fillRef>
            <a:effectRef idx="2">
              <a:schemeClr val="accent3"/>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Calibri" panose="020F0502020204030204"/>
                  <a:ea typeface="+mn-ea"/>
                  <a:cs typeface="+mn-cs"/>
                </a:rPr>
                <a:t>Goal 2</a:t>
              </a:r>
            </a:p>
          </p:txBody>
        </p:sp>
      </p:grpSp>
      <p:grpSp>
        <p:nvGrpSpPr>
          <p:cNvPr id="26" name="Group 13">
            <a:extLst>
              <a:ext uri="{FF2B5EF4-FFF2-40B4-BE49-F238E27FC236}">
                <a16:creationId xmlns:a16="http://schemas.microsoft.com/office/drawing/2014/main" id="{E40F01BD-78BA-2EC5-CB74-745DE22FFEF0}"/>
              </a:ext>
            </a:extLst>
          </p:cNvPr>
          <p:cNvGrpSpPr/>
          <p:nvPr/>
        </p:nvGrpSpPr>
        <p:grpSpPr>
          <a:xfrm>
            <a:off x="1020280" y="2288470"/>
            <a:ext cx="1200308" cy="1867114"/>
            <a:chOff x="0" y="1753726"/>
            <a:chExt cx="1600410" cy="2489485"/>
          </a:xfrm>
          <a:solidFill>
            <a:schemeClr val="accent6">
              <a:lumMod val="20000"/>
              <a:lumOff val="80000"/>
            </a:schemeClr>
          </a:solidFill>
        </p:grpSpPr>
        <p:sp>
          <p:nvSpPr>
            <p:cNvPr id="27" name="Arc 85">
              <a:extLst>
                <a:ext uri="{FF2B5EF4-FFF2-40B4-BE49-F238E27FC236}">
                  <a16:creationId xmlns:a16="http://schemas.microsoft.com/office/drawing/2014/main" id="{E48CFC9C-E586-DB80-6881-F6CF0F5D9C67}"/>
                </a:ext>
              </a:extLst>
            </p:cNvPr>
            <p:cNvSpPr/>
            <p:nvPr/>
          </p:nvSpPr>
          <p:spPr>
            <a:xfrm>
              <a:off x="424342" y="3067143"/>
              <a:ext cx="1176068" cy="1176068"/>
            </a:xfrm>
            <a:prstGeom prst="arc">
              <a:avLst>
                <a:gd name="adj1" fmla="val 15956854"/>
                <a:gd name="adj2" fmla="val 10891041"/>
              </a:avLst>
            </a:prstGeom>
            <a:grpFill/>
            <a:ln w="38100">
              <a:solidFill>
                <a:srgbClr val="CFE5B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350"/>
            </a:p>
          </p:txBody>
        </p:sp>
        <p:cxnSp>
          <p:nvCxnSpPr>
            <p:cNvPr id="28" name="Straight Connector 86">
              <a:extLst>
                <a:ext uri="{FF2B5EF4-FFF2-40B4-BE49-F238E27FC236}">
                  <a16:creationId xmlns:a16="http://schemas.microsoft.com/office/drawing/2014/main" id="{9AC6D285-7B9E-DAA6-8864-DFBD388BCD28}"/>
                </a:ext>
              </a:extLst>
            </p:cNvPr>
            <p:cNvCxnSpPr>
              <a:cxnSpLocks/>
            </p:cNvCxnSpPr>
            <p:nvPr/>
          </p:nvCxnSpPr>
          <p:spPr>
            <a:xfrm flipH="1">
              <a:off x="0" y="3655937"/>
              <a:ext cx="438631" cy="0"/>
            </a:xfrm>
            <a:prstGeom prst="line">
              <a:avLst/>
            </a:prstGeom>
            <a:grpFill/>
            <a:ln w="38100">
              <a:solidFill>
                <a:srgbClr val="CFE5B1"/>
              </a:solidFill>
            </a:ln>
          </p:spPr>
          <p:style>
            <a:lnRef idx="1">
              <a:schemeClr val="accent1"/>
            </a:lnRef>
            <a:fillRef idx="0">
              <a:schemeClr val="accent1"/>
            </a:fillRef>
            <a:effectRef idx="0">
              <a:schemeClr val="accent1"/>
            </a:effectRef>
            <a:fontRef idx="minor">
              <a:schemeClr val="tx1"/>
            </a:fontRef>
          </p:style>
        </p:cxnSp>
        <p:cxnSp>
          <p:nvCxnSpPr>
            <p:cNvPr id="29" name="Straight Connector 87">
              <a:extLst>
                <a:ext uri="{FF2B5EF4-FFF2-40B4-BE49-F238E27FC236}">
                  <a16:creationId xmlns:a16="http://schemas.microsoft.com/office/drawing/2014/main" id="{8975FA54-E5EE-656E-AF6A-CEF328039D63}"/>
                </a:ext>
              </a:extLst>
            </p:cNvPr>
            <p:cNvCxnSpPr>
              <a:cxnSpLocks/>
            </p:cNvCxnSpPr>
            <p:nvPr/>
          </p:nvCxnSpPr>
          <p:spPr>
            <a:xfrm flipV="1">
              <a:off x="966057" y="1753726"/>
              <a:ext cx="0" cy="1333939"/>
            </a:xfrm>
            <a:prstGeom prst="line">
              <a:avLst/>
            </a:prstGeom>
            <a:grpFill/>
            <a:ln w="38100">
              <a:solidFill>
                <a:srgbClr val="CFE5B1"/>
              </a:solidFill>
              <a:tailEnd type="oval"/>
            </a:ln>
          </p:spPr>
          <p:style>
            <a:lnRef idx="1">
              <a:schemeClr val="accent1"/>
            </a:lnRef>
            <a:fillRef idx="0">
              <a:schemeClr val="accent1"/>
            </a:fillRef>
            <a:effectRef idx="0">
              <a:schemeClr val="accent1"/>
            </a:effectRef>
            <a:fontRef idx="minor">
              <a:schemeClr val="tx1"/>
            </a:fontRef>
          </p:style>
        </p:cxnSp>
        <p:sp>
          <p:nvSpPr>
            <p:cNvPr id="30" name="Oval 88">
              <a:extLst>
                <a:ext uri="{FF2B5EF4-FFF2-40B4-BE49-F238E27FC236}">
                  <a16:creationId xmlns:a16="http://schemas.microsoft.com/office/drawing/2014/main" id="{056DE5CE-99FA-6598-7FD4-8A7F69E7B25E}"/>
                </a:ext>
              </a:extLst>
            </p:cNvPr>
            <p:cNvSpPr/>
            <p:nvPr/>
          </p:nvSpPr>
          <p:spPr>
            <a:xfrm>
              <a:off x="572066" y="3214866"/>
              <a:ext cx="880621" cy="880621"/>
            </a:xfrm>
            <a:prstGeom prst="ellipse">
              <a:avLst/>
            </a:prstGeom>
            <a:grpFill/>
            <a:ln>
              <a:solidFill>
                <a:srgbClr val="CFE5B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100" b="1">
                  <a:solidFill>
                    <a:schemeClr val="tx1"/>
                  </a:solidFill>
                  <a:effectLst>
                    <a:outerShdw blurRad="38100" dist="38100" dir="2700000" algn="tl">
                      <a:srgbClr val="000000">
                        <a:alpha val="43137"/>
                      </a:srgbClr>
                    </a:outerShdw>
                  </a:effectLst>
                </a:rPr>
                <a:t>Goal 1</a:t>
              </a:r>
            </a:p>
          </p:txBody>
        </p:sp>
      </p:grpSp>
      <p:grpSp>
        <p:nvGrpSpPr>
          <p:cNvPr id="31" name="Group 94">
            <a:extLst>
              <a:ext uri="{FF2B5EF4-FFF2-40B4-BE49-F238E27FC236}">
                <a16:creationId xmlns:a16="http://schemas.microsoft.com/office/drawing/2014/main" id="{5855040F-B293-09F3-5353-AAD9B956F2D4}"/>
              </a:ext>
            </a:extLst>
          </p:cNvPr>
          <p:cNvGrpSpPr/>
          <p:nvPr/>
        </p:nvGrpSpPr>
        <p:grpSpPr>
          <a:xfrm>
            <a:off x="1915014" y="2063849"/>
            <a:ext cx="4120971" cy="1141376"/>
            <a:chOff x="1075389" y="1776888"/>
            <a:chExt cx="1667317" cy="1521832"/>
          </a:xfrm>
        </p:grpSpPr>
        <p:sp>
          <p:nvSpPr>
            <p:cNvPr id="32" name="TextBox 95">
              <a:extLst>
                <a:ext uri="{FF2B5EF4-FFF2-40B4-BE49-F238E27FC236}">
                  <a16:creationId xmlns:a16="http://schemas.microsoft.com/office/drawing/2014/main" id="{EA266D34-EBE1-1088-8AD5-5CF7E5396964}"/>
                </a:ext>
              </a:extLst>
            </p:cNvPr>
            <p:cNvSpPr txBox="1"/>
            <p:nvPr/>
          </p:nvSpPr>
          <p:spPr>
            <a:xfrm>
              <a:off x="1075389" y="1776888"/>
              <a:ext cx="1509057" cy="861773"/>
            </a:xfrm>
            <a:prstGeom prst="rect">
              <a:avLst/>
            </a:prstGeom>
            <a:noFill/>
          </p:spPr>
          <p:txBody>
            <a:bodyPr wrap="square" rtlCol="0">
              <a:spAutoFit/>
            </a:bodyPr>
            <a:lstStyle/>
            <a:p>
              <a:r>
                <a:rPr lang="en-US" b="1" noProof="1"/>
                <a:t>Freshwater RS-enabled products</a:t>
              </a:r>
            </a:p>
          </p:txBody>
        </p:sp>
        <p:cxnSp>
          <p:nvCxnSpPr>
            <p:cNvPr id="33" name="Straight Connector 96">
              <a:extLst>
                <a:ext uri="{FF2B5EF4-FFF2-40B4-BE49-F238E27FC236}">
                  <a16:creationId xmlns:a16="http://schemas.microsoft.com/office/drawing/2014/main" id="{9F8234AA-6090-0AB5-D5BC-631476230E6F}"/>
                </a:ext>
              </a:extLst>
            </p:cNvPr>
            <p:cNvCxnSpPr/>
            <p:nvPr/>
          </p:nvCxnSpPr>
          <p:spPr>
            <a:xfrm>
              <a:off x="1136650" y="2210254"/>
              <a:ext cx="1403350" cy="0"/>
            </a:xfrm>
            <a:prstGeom prst="line">
              <a:avLst/>
            </a:prstGeom>
            <a:ln w="38100">
              <a:solidFill>
                <a:srgbClr val="CFE5B1"/>
              </a:solidFill>
            </a:ln>
          </p:spPr>
          <p:style>
            <a:lnRef idx="1">
              <a:schemeClr val="accent1"/>
            </a:lnRef>
            <a:fillRef idx="0">
              <a:schemeClr val="accent1"/>
            </a:fillRef>
            <a:effectRef idx="0">
              <a:schemeClr val="accent1"/>
            </a:effectRef>
            <a:fontRef idx="minor">
              <a:schemeClr val="tx1"/>
            </a:fontRef>
          </p:style>
        </p:cxnSp>
        <p:sp>
          <p:nvSpPr>
            <p:cNvPr id="34" name="Rectangle 97">
              <a:extLst>
                <a:ext uri="{FF2B5EF4-FFF2-40B4-BE49-F238E27FC236}">
                  <a16:creationId xmlns:a16="http://schemas.microsoft.com/office/drawing/2014/main" id="{6A0DEF97-399C-6B02-745F-64954BDA6285}"/>
                </a:ext>
              </a:extLst>
            </p:cNvPr>
            <p:cNvSpPr/>
            <p:nvPr/>
          </p:nvSpPr>
          <p:spPr>
            <a:xfrm>
              <a:off x="1075389" y="2190726"/>
              <a:ext cx="1667317" cy="1107994"/>
            </a:xfrm>
            <a:prstGeom prst="rect">
              <a:avLst/>
            </a:prstGeom>
          </p:spPr>
          <p:txBody>
            <a:bodyPr wrap="square">
              <a:spAutoFit/>
            </a:bodyPr>
            <a:lstStyle/>
            <a:p>
              <a:pPr marL="171450" indent="-171450">
                <a:buFontTx/>
                <a:buChar char="-"/>
              </a:pPr>
              <a:r>
                <a:rPr lang="en-US" sz="1600" noProof="1"/>
                <a:t>Processing of data ongoing</a:t>
              </a:r>
            </a:p>
            <a:p>
              <a:pPr marL="171450" indent="-171450">
                <a:buFontTx/>
                <a:buChar char="-"/>
              </a:pPr>
              <a:r>
                <a:rPr lang="en-US" sz="1600" noProof="1"/>
                <a:t>Validation for all pilot sites ongoing</a:t>
              </a:r>
            </a:p>
            <a:p>
              <a:pPr marL="171450" indent="-171450">
                <a:buFontTx/>
                <a:buChar char="-"/>
              </a:pPr>
              <a:r>
                <a:rPr lang="en-US" sz="1600" noProof="1"/>
                <a:t>Benchmarking of algorithms ongoing</a:t>
              </a:r>
            </a:p>
          </p:txBody>
        </p:sp>
      </p:grpSp>
      <p:grpSp>
        <p:nvGrpSpPr>
          <p:cNvPr id="51" name="Group 94">
            <a:extLst>
              <a:ext uri="{FF2B5EF4-FFF2-40B4-BE49-F238E27FC236}">
                <a16:creationId xmlns:a16="http://schemas.microsoft.com/office/drawing/2014/main" id="{CE5B6929-F1DB-01C1-B9CB-93BF4F5DAF25}"/>
              </a:ext>
            </a:extLst>
          </p:cNvPr>
          <p:cNvGrpSpPr/>
          <p:nvPr/>
        </p:nvGrpSpPr>
        <p:grpSpPr>
          <a:xfrm>
            <a:off x="5316016" y="4872047"/>
            <a:ext cx="4120971" cy="1141376"/>
            <a:chOff x="1075389" y="1776888"/>
            <a:chExt cx="1667317" cy="1521832"/>
          </a:xfrm>
        </p:grpSpPr>
        <p:sp>
          <p:nvSpPr>
            <p:cNvPr id="52" name="TextBox 95">
              <a:extLst>
                <a:ext uri="{FF2B5EF4-FFF2-40B4-BE49-F238E27FC236}">
                  <a16:creationId xmlns:a16="http://schemas.microsoft.com/office/drawing/2014/main" id="{7366A267-B3ED-9D13-244A-DA3ABDDE6380}"/>
                </a:ext>
              </a:extLst>
            </p:cNvPr>
            <p:cNvSpPr txBox="1"/>
            <p:nvPr/>
          </p:nvSpPr>
          <p:spPr>
            <a:xfrm>
              <a:off x="1075389" y="1776888"/>
              <a:ext cx="1509057" cy="492442"/>
            </a:xfrm>
            <a:prstGeom prst="rect">
              <a:avLst/>
            </a:prstGeom>
            <a:noFill/>
          </p:spPr>
          <p:txBody>
            <a:bodyPr wrap="square" rtlCol="0">
              <a:spAutoFit/>
            </a:bodyPr>
            <a:lstStyle/>
            <a:p>
              <a:r>
                <a:rPr lang="en-US" b="1" noProof="1"/>
                <a:t>Target change </a:t>
              </a:r>
            </a:p>
          </p:txBody>
        </p:sp>
        <p:cxnSp>
          <p:nvCxnSpPr>
            <p:cNvPr id="53" name="Straight Connector 96">
              <a:extLst>
                <a:ext uri="{FF2B5EF4-FFF2-40B4-BE49-F238E27FC236}">
                  <a16:creationId xmlns:a16="http://schemas.microsoft.com/office/drawing/2014/main" id="{795E1A83-E8DC-E903-459E-F1902DBB1084}"/>
                </a:ext>
              </a:extLst>
            </p:cNvPr>
            <p:cNvCxnSpPr>
              <a:cxnSpLocks/>
            </p:cNvCxnSpPr>
            <p:nvPr/>
          </p:nvCxnSpPr>
          <p:spPr>
            <a:xfrm>
              <a:off x="1136650" y="2210254"/>
              <a:ext cx="767067" cy="0"/>
            </a:xfrm>
            <a:prstGeom prst="line">
              <a:avLst/>
            </a:prstGeom>
            <a:ln w="38100">
              <a:solidFill>
                <a:srgbClr val="CFE5B1"/>
              </a:solidFill>
            </a:ln>
          </p:spPr>
          <p:style>
            <a:lnRef idx="1">
              <a:schemeClr val="accent1"/>
            </a:lnRef>
            <a:fillRef idx="0">
              <a:schemeClr val="accent1"/>
            </a:fillRef>
            <a:effectRef idx="0">
              <a:schemeClr val="accent1"/>
            </a:effectRef>
            <a:fontRef idx="minor">
              <a:schemeClr val="tx1"/>
            </a:fontRef>
          </p:style>
        </p:cxnSp>
        <p:sp>
          <p:nvSpPr>
            <p:cNvPr id="54" name="Rectangle 97">
              <a:extLst>
                <a:ext uri="{FF2B5EF4-FFF2-40B4-BE49-F238E27FC236}">
                  <a16:creationId xmlns:a16="http://schemas.microsoft.com/office/drawing/2014/main" id="{0D1585C8-8E35-E368-B3D6-02F8D8D10A60}"/>
                </a:ext>
              </a:extLst>
            </p:cNvPr>
            <p:cNvSpPr/>
            <p:nvPr/>
          </p:nvSpPr>
          <p:spPr>
            <a:xfrm>
              <a:off x="1075389" y="2190726"/>
              <a:ext cx="1667317" cy="1107994"/>
            </a:xfrm>
            <a:prstGeom prst="rect">
              <a:avLst/>
            </a:prstGeom>
          </p:spPr>
          <p:txBody>
            <a:bodyPr wrap="square">
              <a:spAutoFit/>
            </a:bodyPr>
            <a:lstStyle/>
            <a:p>
              <a:pPr marL="171450" indent="-171450">
                <a:buFontTx/>
                <a:buChar char="-"/>
              </a:pPr>
              <a:r>
                <a:rPr lang="en-US" sz="1600" noProof="1"/>
                <a:t>Support from WP3</a:t>
              </a:r>
            </a:p>
            <a:p>
              <a:pPr marL="171450" indent="-171450">
                <a:buFontTx/>
                <a:buChar char="-"/>
              </a:pPr>
              <a:r>
                <a:rPr lang="en-US" sz="1600" noProof="1"/>
                <a:t>Interaction starting after method assessment of WP3 (?)</a:t>
              </a:r>
            </a:p>
          </p:txBody>
        </p:sp>
      </p:grpSp>
      <p:grpSp>
        <p:nvGrpSpPr>
          <p:cNvPr id="55" name="Group 94">
            <a:extLst>
              <a:ext uri="{FF2B5EF4-FFF2-40B4-BE49-F238E27FC236}">
                <a16:creationId xmlns:a16="http://schemas.microsoft.com/office/drawing/2014/main" id="{CFC65F5B-8E81-5639-EEFF-FDAF3AE436AE}"/>
              </a:ext>
            </a:extLst>
          </p:cNvPr>
          <p:cNvGrpSpPr/>
          <p:nvPr/>
        </p:nvGrpSpPr>
        <p:grpSpPr>
          <a:xfrm>
            <a:off x="8509144" y="2186720"/>
            <a:ext cx="3256917" cy="648933"/>
            <a:chOff x="1075389" y="1776888"/>
            <a:chExt cx="1667317" cy="865243"/>
          </a:xfrm>
        </p:grpSpPr>
        <p:sp>
          <p:nvSpPr>
            <p:cNvPr id="56" name="TextBox 95">
              <a:extLst>
                <a:ext uri="{FF2B5EF4-FFF2-40B4-BE49-F238E27FC236}">
                  <a16:creationId xmlns:a16="http://schemas.microsoft.com/office/drawing/2014/main" id="{EB614E26-C483-C8B6-D88D-1D2B6D6F5C9F}"/>
                </a:ext>
              </a:extLst>
            </p:cNvPr>
            <p:cNvSpPr txBox="1"/>
            <p:nvPr/>
          </p:nvSpPr>
          <p:spPr>
            <a:xfrm>
              <a:off x="1075389" y="1776888"/>
              <a:ext cx="1509057" cy="492442"/>
            </a:xfrm>
            <a:prstGeom prst="rect">
              <a:avLst/>
            </a:prstGeom>
            <a:noFill/>
          </p:spPr>
          <p:txBody>
            <a:bodyPr wrap="square" rtlCol="0">
              <a:spAutoFit/>
            </a:bodyPr>
            <a:lstStyle/>
            <a:p>
              <a:r>
                <a:rPr lang="en-US" b="1" noProof="1"/>
                <a:t>Upscaling to European scale</a:t>
              </a:r>
            </a:p>
          </p:txBody>
        </p:sp>
        <p:cxnSp>
          <p:nvCxnSpPr>
            <p:cNvPr id="57" name="Straight Connector 96">
              <a:extLst>
                <a:ext uri="{FF2B5EF4-FFF2-40B4-BE49-F238E27FC236}">
                  <a16:creationId xmlns:a16="http://schemas.microsoft.com/office/drawing/2014/main" id="{BC2203E3-89D0-4AAC-27A9-BDFEAB95054D}"/>
                </a:ext>
              </a:extLst>
            </p:cNvPr>
            <p:cNvCxnSpPr/>
            <p:nvPr/>
          </p:nvCxnSpPr>
          <p:spPr>
            <a:xfrm>
              <a:off x="1136650" y="2223087"/>
              <a:ext cx="1403350" cy="0"/>
            </a:xfrm>
            <a:prstGeom prst="line">
              <a:avLst/>
            </a:prstGeom>
            <a:ln w="38100">
              <a:solidFill>
                <a:srgbClr val="CFE5B1"/>
              </a:solidFill>
            </a:ln>
          </p:spPr>
          <p:style>
            <a:lnRef idx="1">
              <a:schemeClr val="accent1"/>
            </a:lnRef>
            <a:fillRef idx="0">
              <a:schemeClr val="accent1"/>
            </a:fillRef>
            <a:effectRef idx="0">
              <a:schemeClr val="accent1"/>
            </a:effectRef>
            <a:fontRef idx="minor">
              <a:schemeClr val="tx1"/>
            </a:fontRef>
          </p:style>
        </p:cxnSp>
        <p:sp>
          <p:nvSpPr>
            <p:cNvPr id="58" name="Rectangle 97">
              <a:extLst>
                <a:ext uri="{FF2B5EF4-FFF2-40B4-BE49-F238E27FC236}">
                  <a16:creationId xmlns:a16="http://schemas.microsoft.com/office/drawing/2014/main" id="{C89DA98B-9ABE-ED3C-A254-80D0668DA8BD}"/>
                </a:ext>
              </a:extLst>
            </p:cNvPr>
            <p:cNvSpPr/>
            <p:nvPr/>
          </p:nvSpPr>
          <p:spPr>
            <a:xfrm>
              <a:off x="1075389" y="2190726"/>
              <a:ext cx="1667317" cy="451405"/>
            </a:xfrm>
            <a:prstGeom prst="rect">
              <a:avLst/>
            </a:prstGeom>
          </p:spPr>
          <p:txBody>
            <a:bodyPr wrap="square">
              <a:spAutoFit/>
            </a:bodyPr>
            <a:lstStyle/>
            <a:p>
              <a:pPr marL="171450" indent="-171450">
                <a:buFontTx/>
                <a:buChar char="-"/>
              </a:pPr>
              <a:r>
                <a:rPr lang="en-US" sz="1600" noProof="1"/>
                <a:t>Starting after Goal 1 and Goal 2</a:t>
              </a:r>
            </a:p>
          </p:txBody>
        </p:sp>
      </p:grpSp>
      <p:sp>
        <p:nvSpPr>
          <p:cNvPr id="61" name="Rectangle: Rounded Corners 5">
            <a:extLst>
              <a:ext uri="{FF2B5EF4-FFF2-40B4-BE49-F238E27FC236}">
                <a16:creationId xmlns:a16="http://schemas.microsoft.com/office/drawing/2014/main" id="{D7C1A383-646B-15D6-8687-5D4E8DB99622}"/>
              </a:ext>
            </a:extLst>
          </p:cNvPr>
          <p:cNvSpPr/>
          <p:nvPr/>
        </p:nvSpPr>
        <p:spPr>
          <a:xfrm>
            <a:off x="1738214" y="3970847"/>
            <a:ext cx="974471" cy="560275"/>
          </a:xfrm>
          <a:prstGeom prst="roundRect">
            <a:avLst>
              <a:gd name="adj" fmla="val 50000"/>
            </a:avLst>
          </a:prstGeom>
          <a:solidFill>
            <a:srgbClr val="163A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a:latin typeface="Century Gothic" panose="020B0502020202020204" pitchFamily="34" charset="0"/>
              </a:rPr>
              <a:t>Harmonised Biodiversity Monitoring</a:t>
            </a:r>
          </a:p>
        </p:txBody>
      </p:sp>
      <p:sp>
        <p:nvSpPr>
          <p:cNvPr id="65" name="Rectangle: Rounded Corners 5">
            <a:extLst>
              <a:ext uri="{FF2B5EF4-FFF2-40B4-BE49-F238E27FC236}">
                <a16:creationId xmlns:a16="http://schemas.microsoft.com/office/drawing/2014/main" id="{DFAFBA63-DCF4-B1B5-FEDF-1F39D328EEF5}"/>
              </a:ext>
            </a:extLst>
          </p:cNvPr>
          <p:cNvSpPr/>
          <p:nvPr/>
        </p:nvSpPr>
        <p:spPr>
          <a:xfrm>
            <a:off x="8437569" y="3782448"/>
            <a:ext cx="974471" cy="560275"/>
          </a:xfrm>
          <a:prstGeom prst="roundRect">
            <a:avLst>
              <a:gd name="adj" fmla="val 50000"/>
            </a:avLst>
          </a:prstGeom>
          <a:solidFill>
            <a:srgbClr val="163A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a:latin typeface="Century Gothic" panose="020B0502020202020204" pitchFamily="34" charset="0"/>
              </a:rPr>
              <a:t>Improved </a:t>
            </a:r>
            <a:br>
              <a:rPr lang="bg-BG" sz="800">
                <a:latin typeface="Century Gothic" panose="020B0502020202020204" pitchFamily="34" charset="0"/>
              </a:rPr>
            </a:br>
            <a:r>
              <a:rPr lang="en-US" sz="800">
                <a:latin typeface="Century Gothic" panose="020B0502020202020204" pitchFamily="34" charset="0"/>
              </a:rPr>
              <a:t>use of Earth Observation </a:t>
            </a:r>
            <a:br>
              <a:rPr lang="bg-BG" sz="800">
                <a:latin typeface="Century Gothic" panose="020B0502020202020204" pitchFamily="34" charset="0"/>
              </a:rPr>
            </a:br>
            <a:r>
              <a:rPr lang="en-US" sz="800">
                <a:latin typeface="Century Gothic" panose="020B0502020202020204" pitchFamily="34" charset="0"/>
              </a:rPr>
              <a:t>(EO) data</a:t>
            </a:r>
          </a:p>
        </p:txBody>
      </p:sp>
      <p:sp>
        <p:nvSpPr>
          <p:cNvPr id="66" name="Rectangle: Rounded Corners 5">
            <a:extLst>
              <a:ext uri="{FF2B5EF4-FFF2-40B4-BE49-F238E27FC236}">
                <a16:creationId xmlns:a16="http://schemas.microsoft.com/office/drawing/2014/main" id="{1B6E951D-6FDD-0B92-C01D-E455EED79AD7}"/>
              </a:ext>
            </a:extLst>
          </p:cNvPr>
          <p:cNvSpPr/>
          <p:nvPr/>
        </p:nvSpPr>
        <p:spPr>
          <a:xfrm>
            <a:off x="5431326" y="3691896"/>
            <a:ext cx="974471" cy="560275"/>
          </a:xfrm>
          <a:prstGeom prst="roundRect">
            <a:avLst>
              <a:gd name="adj" fmla="val 50000"/>
            </a:avLst>
          </a:prstGeom>
          <a:solidFill>
            <a:srgbClr val="163A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a:latin typeface="Century Gothic" panose="020B0502020202020204" pitchFamily="34" charset="0"/>
              </a:rPr>
              <a:t>Knowledge </a:t>
            </a:r>
            <a:endParaRPr lang="bg-BG" sz="800">
              <a:latin typeface="Century Gothic" panose="020B0502020202020204" pitchFamily="34" charset="0"/>
            </a:endParaRPr>
          </a:p>
          <a:p>
            <a:pPr algn="ctr"/>
            <a:r>
              <a:rPr lang="en-US" sz="800">
                <a:latin typeface="Century Gothic" panose="020B0502020202020204" pitchFamily="34" charset="0"/>
              </a:rPr>
              <a:t>on Drivers of Ecosystem Change</a:t>
            </a:r>
          </a:p>
        </p:txBody>
      </p:sp>
    </p:spTree>
    <p:extLst>
      <p:ext uri="{BB962C8B-B14F-4D97-AF65-F5344CB8AC3E}">
        <p14:creationId xmlns:p14="http://schemas.microsoft.com/office/powerpoint/2010/main" val="322239886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5990A-A0C1-F91B-15ED-6CCC5C6CCCB2}"/>
              </a:ext>
            </a:extLst>
          </p:cNvPr>
          <p:cNvSpPr>
            <a:spLocks noGrp="1"/>
          </p:cNvSpPr>
          <p:nvPr>
            <p:ph type="ctrTitle"/>
          </p:nvPr>
        </p:nvSpPr>
        <p:spPr>
          <a:xfrm>
            <a:off x="266904" y="1580065"/>
            <a:ext cx="7779816" cy="2261313"/>
          </a:xfrm>
        </p:spPr>
        <p:txBody>
          <a:bodyPr anchor="t">
            <a:noAutofit/>
          </a:bodyPr>
          <a:lstStyle/>
          <a:p>
            <a:br>
              <a:rPr lang="en-US" sz="3500"/>
            </a:br>
            <a:r>
              <a:rPr lang="fi-FI" sz="3500">
                <a:solidFill>
                  <a:schemeClr val="tx2"/>
                </a:solidFill>
              </a:rPr>
              <a:t>Pilot  5.6:</a:t>
            </a:r>
            <a:r>
              <a:rPr lang="en-US" sz="3500">
                <a:solidFill>
                  <a:schemeClr val="tx2"/>
                </a:solidFill>
              </a:rPr>
              <a:t> Ecosystem functioning and freshwater &amp; transitional waters quality (catchment scale) </a:t>
            </a:r>
            <a:br>
              <a:rPr lang="en-BG" sz="3500" b="0">
                <a:solidFill>
                  <a:schemeClr val="tx2"/>
                </a:solidFill>
              </a:rPr>
            </a:br>
            <a:endParaRPr lang="en-BG" sz="3500"/>
          </a:p>
        </p:txBody>
      </p:sp>
      <p:sp>
        <p:nvSpPr>
          <p:cNvPr id="6" name="Subtitle 2">
            <a:extLst>
              <a:ext uri="{FF2B5EF4-FFF2-40B4-BE49-F238E27FC236}">
                <a16:creationId xmlns:a16="http://schemas.microsoft.com/office/drawing/2014/main" id="{8AAA1658-346E-4574-9E72-A7F8DF50A33F}"/>
              </a:ext>
            </a:extLst>
          </p:cNvPr>
          <p:cNvSpPr txBox="1">
            <a:spLocks/>
          </p:cNvSpPr>
          <p:nvPr/>
        </p:nvSpPr>
        <p:spPr>
          <a:xfrm>
            <a:off x="266904" y="5249083"/>
            <a:ext cx="6387412" cy="51211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rgbClr val="B4D785"/>
                </a:solidFill>
                <a:latin typeface="Century Gothic" panose="020B0502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Century Gothic" panose="020B0502020202020204" pitchFamily="34" charset="0"/>
                <a:ea typeface="+mn-ea"/>
                <a:cs typeface="Arial" panose="020B0604020202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Century Gothic" panose="020B0502020202020204" pitchFamily="34" charset="0"/>
                <a:ea typeface="+mn-ea"/>
                <a:cs typeface="Arial" panose="020B0604020202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Century Gothic" panose="020B0502020202020204" pitchFamily="34" charset="0"/>
                <a:ea typeface="+mn-ea"/>
                <a:cs typeface="Arial" panose="020B0604020202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Century Gothic" panose="020B0502020202020204" pitchFamily="34" charset="0"/>
                <a:ea typeface="+mn-ea"/>
                <a:cs typeface="Arial" panose="020B0604020202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sz="1600">
              <a:solidFill>
                <a:srgbClr val="163A3C"/>
              </a:solidFill>
              <a:latin typeface="Century Gothic"/>
              <a:cs typeface="Arial"/>
            </a:endParaRPr>
          </a:p>
        </p:txBody>
      </p:sp>
      <p:sp>
        <p:nvSpPr>
          <p:cNvPr id="13" name="TextBox 12">
            <a:extLst>
              <a:ext uri="{FF2B5EF4-FFF2-40B4-BE49-F238E27FC236}">
                <a16:creationId xmlns:a16="http://schemas.microsoft.com/office/drawing/2014/main" id="{C4CE6AB1-07F6-D1EE-9E1A-A7D8621D273A}"/>
              </a:ext>
            </a:extLst>
          </p:cNvPr>
          <p:cNvSpPr txBox="1"/>
          <p:nvPr/>
        </p:nvSpPr>
        <p:spPr>
          <a:xfrm>
            <a:off x="914400" y="5568043"/>
            <a:ext cx="184731" cy="369332"/>
          </a:xfrm>
          <a:prstGeom prst="rect">
            <a:avLst/>
          </a:prstGeom>
          <a:noFill/>
        </p:spPr>
        <p:txBody>
          <a:bodyPr wrap="none" rtlCol="0">
            <a:spAutoFit/>
          </a:bodyPr>
          <a:lstStyle/>
          <a:p>
            <a:endParaRPr lang="en-BG"/>
          </a:p>
        </p:txBody>
      </p:sp>
      <p:sp>
        <p:nvSpPr>
          <p:cNvPr id="16" name="TextBox 15">
            <a:extLst>
              <a:ext uri="{FF2B5EF4-FFF2-40B4-BE49-F238E27FC236}">
                <a16:creationId xmlns:a16="http://schemas.microsoft.com/office/drawing/2014/main" id="{0B83EDF3-4D3D-66EB-EF21-D2E424C7A898}"/>
              </a:ext>
            </a:extLst>
          </p:cNvPr>
          <p:cNvSpPr txBox="1"/>
          <p:nvPr/>
        </p:nvSpPr>
        <p:spPr>
          <a:xfrm>
            <a:off x="8134217" y="6295605"/>
            <a:ext cx="6109252" cy="307777"/>
          </a:xfrm>
          <a:prstGeom prst="rect">
            <a:avLst/>
          </a:prstGeom>
          <a:noFill/>
        </p:spPr>
        <p:txBody>
          <a:bodyPr wrap="square">
            <a:spAutoFit/>
          </a:bodyPr>
          <a:lstStyle/>
          <a:p>
            <a:pPr algn="ctr"/>
            <a:r>
              <a:rPr lang="en-GB" sz="1400" b="0" i="0" u="none" strike="noStrike">
                <a:solidFill>
                  <a:schemeClr val="bg1"/>
                </a:solidFill>
                <a:effectLst/>
                <a:latin typeface="Poppins" pitchFamily="2" charset="77"/>
                <a:cs typeface="Poppins" pitchFamily="2" charset="77"/>
              </a:rPr>
              <a:t>obsgession.eu</a:t>
            </a:r>
            <a:endParaRPr lang="en-BG" sz="1400">
              <a:solidFill>
                <a:schemeClr val="bg1"/>
              </a:solidFill>
              <a:latin typeface="Poppins" pitchFamily="2" charset="77"/>
              <a:cs typeface="Poppins" pitchFamily="2" charset="77"/>
            </a:endParaRPr>
          </a:p>
        </p:txBody>
      </p:sp>
      <p:pic>
        <p:nvPicPr>
          <p:cNvPr id="17" name="Picture 16">
            <a:extLst>
              <a:ext uri="{FF2B5EF4-FFF2-40B4-BE49-F238E27FC236}">
                <a16:creationId xmlns:a16="http://schemas.microsoft.com/office/drawing/2014/main" id="{56B539A9-1D52-A06C-3DAD-3B9745050D72}"/>
              </a:ext>
            </a:extLst>
          </p:cNvPr>
          <p:cNvPicPr>
            <a:picLocks noChangeAspect="1"/>
          </p:cNvPicPr>
          <p:nvPr/>
        </p:nvPicPr>
        <p:blipFill>
          <a:blip r:embed="rId2"/>
          <a:stretch>
            <a:fillRect/>
          </a:stretch>
        </p:blipFill>
        <p:spPr>
          <a:xfrm>
            <a:off x="10254422" y="6335099"/>
            <a:ext cx="188292" cy="188292"/>
          </a:xfrm>
          <a:prstGeom prst="rect">
            <a:avLst/>
          </a:prstGeom>
        </p:spPr>
      </p:pic>
      <p:sp>
        <p:nvSpPr>
          <p:cNvPr id="5" name="Subtitle 4">
            <a:extLst>
              <a:ext uri="{FF2B5EF4-FFF2-40B4-BE49-F238E27FC236}">
                <a16:creationId xmlns:a16="http://schemas.microsoft.com/office/drawing/2014/main" id="{8C98BBC1-9D83-4ECB-6B32-23292DAE69D0}"/>
              </a:ext>
            </a:extLst>
          </p:cNvPr>
          <p:cNvSpPr>
            <a:spLocks noGrp="1"/>
          </p:cNvSpPr>
          <p:nvPr>
            <p:ph type="subTitle" idx="1"/>
          </p:nvPr>
        </p:nvSpPr>
        <p:spPr/>
        <p:txBody>
          <a:bodyPr vert="horz" lIns="91440" tIns="45720" rIns="91440" bIns="45720" rtlCol="0" anchor="t">
            <a:noAutofit/>
          </a:bodyPr>
          <a:lstStyle/>
          <a:p>
            <a:r>
              <a:rPr lang="en-US">
                <a:cs typeface="Arial"/>
              </a:rPr>
              <a:t>Syke, BG, BC</a:t>
            </a:r>
            <a:endParaRPr lang="en-US"/>
          </a:p>
        </p:txBody>
      </p:sp>
    </p:spTree>
    <p:extLst>
      <p:ext uri="{BB962C8B-B14F-4D97-AF65-F5344CB8AC3E}">
        <p14:creationId xmlns:p14="http://schemas.microsoft.com/office/powerpoint/2010/main" val="3386074038"/>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6522C5-639B-C8C2-4BAA-6B7BAA3AE192}"/>
              </a:ext>
            </a:extLst>
          </p:cNvPr>
          <p:cNvSpPr>
            <a:spLocks noGrp="1"/>
          </p:cNvSpPr>
          <p:nvPr>
            <p:ph type="title"/>
          </p:nvPr>
        </p:nvSpPr>
        <p:spPr>
          <a:xfrm>
            <a:off x="254510" y="268555"/>
            <a:ext cx="8051290" cy="1325563"/>
          </a:xfrm>
        </p:spPr>
        <p:txBody>
          <a:bodyPr>
            <a:normAutofit/>
          </a:bodyPr>
          <a:lstStyle/>
          <a:p>
            <a:r>
              <a:rPr lang="en-US" dirty="0"/>
              <a:t>Ecosystem functioning, freshwater &amp; terrestrial</a:t>
            </a:r>
            <a:endParaRPr lang="fi-FI" dirty="0"/>
          </a:p>
        </p:txBody>
      </p:sp>
      <p:sp>
        <p:nvSpPr>
          <p:cNvPr id="3" name="Content Placeholder 2">
            <a:extLst>
              <a:ext uri="{FF2B5EF4-FFF2-40B4-BE49-F238E27FC236}">
                <a16:creationId xmlns:a16="http://schemas.microsoft.com/office/drawing/2014/main" id="{4D2E6848-1C95-8232-3AD0-66252DC9574F}"/>
              </a:ext>
            </a:extLst>
          </p:cNvPr>
          <p:cNvSpPr>
            <a:spLocks noGrp="1"/>
          </p:cNvSpPr>
          <p:nvPr>
            <p:ph idx="1"/>
          </p:nvPr>
        </p:nvSpPr>
        <p:spPr>
          <a:xfrm>
            <a:off x="5108320" y="4907078"/>
            <a:ext cx="7004432" cy="3832668"/>
          </a:xfrm>
        </p:spPr>
        <p:txBody>
          <a:bodyPr vert="horz" lIns="91440" tIns="45720" rIns="91440" bIns="45720" rtlCol="0" anchor="t">
            <a:noAutofit/>
          </a:bodyPr>
          <a:lstStyle/>
          <a:p>
            <a:endParaRPr lang="en-US" sz="1600">
              <a:latin typeface="Century Gothic"/>
              <a:cs typeface="Arial"/>
            </a:endParaRPr>
          </a:p>
          <a:p>
            <a:pPr marL="285750"/>
            <a:endParaRPr lang="en-US" sz="1600"/>
          </a:p>
        </p:txBody>
      </p:sp>
      <p:pic>
        <p:nvPicPr>
          <p:cNvPr id="6" name="Picture 5">
            <a:extLst>
              <a:ext uri="{FF2B5EF4-FFF2-40B4-BE49-F238E27FC236}">
                <a16:creationId xmlns:a16="http://schemas.microsoft.com/office/drawing/2014/main" id="{39801060-C083-6EBF-055E-D34DE8BE7A94}"/>
              </a:ext>
            </a:extLst>
          </p:cNvPr>
          <p:cNvPicPr>
            <a:picLocks noChangeAspect="1"/>
          </p:cNvPicPr>
          <p:nvPr/>
        </p:nvPicPr>
        <p:blipFill>
          <a:blip r:embed="rId2"/>
          <a:stretch>
            <a:fillRect/>
          </a:stretch>
        </p:blipFill>
        <p:spPr>
          <a:xfrm>
            <a:off x="79248" y="6032671"/>
            <a:ext cx="934512" cy="790741"/>
          </a:xfrm>
          <a:prstGeom prst="rect">
            <a:avLst/>
          </a:prstGeom>
        </p:spPr>
      </p:pic>
      <p:pic>
        <p:nvPicPr>
          <p:cNvPr id="7" name="Kuva 4">
            <a:extLst>
              <a:ext uri="{FF2B5EF4-FFF2-40B4-BE49-F238E27FC236}">
                <a16:creationId xmlns:a16="http://schemas.microsoft.com/office/drawing/2014/main" id="{CD46EF9B-55ED-E62D-5C2D-3C6C0072413B}"/>
              </a:ext>
            </a:extLst>
          </p:cNvPr>
          <p:cNvPicPr>
            <a:picLocks noChangeAspect="1"/>
          </p:cNvPicPr>
          <p:nvPr/>
        </p:nvPicPr>
        <p:blipFill>
          <a:blip r:embed="rId3"/>
          <a:stretch>
            <a:fillRect/>
          </a:stretch>
        </p:blipFill>
        <p:spPr>
          <a:xfrm>
            <a:off x="8434206" y="25544"/>
            <a:ext cx="3732976" cy="4994376"/>
          </a:xfrm>
          <a:prstGeom prst="rect">
            <a:avLst/>
          </a:prstGeom>
        </p:spPr>
      </p:pic>
      <p:pic>
        <p:nvPicPr>
          <p:cNvPr id="5" name="Kuva 4" descr="Kuva, joka sisältää kohteen kartta, teksti, atlas&#10;&#10;Kuvaus luotu automaattisesti">
            <a:extLst>
              <a:ext uri="{FF2B5EF4-FFF2-40B4-BE49-F238E27FC236}">
                <a16:creationId xmlns:a16="http://schemas.microsoft.com/office/drawing/2014/main" id="{D55CBCD9-A02B-39FA-9BB0-691A5F18881D}"/>
              </a:ext>
            </a:extLst>
          </p:cNvPr>
          <p:cNvPicPr>
            <a:picLocks noChangeAspect="1"/>
          </p:cNvPicPr>
          <p:nvPr/>
        </p:nvPicPr>
        <p:blipFill>
          <a:blip r:embed="rId4"/>
          <a:srcRect l="63260" t="61467" r="14459" b="7133"/>
          <a:stretch/>
        </p:blipFill>
        <p:spPr>
          <a:xfrm>
            <a:off x="4171354" y="1712622"/>
            <a:ext cx="3154923" cy="3636775"/>
          </a:xfrm>
          <a:prstGeom prst="rect">
            <a:avLst/>
          </a:prstGeom>
        </p:spPr>
      </p:pic>
      <p:sp>
        <p:nvSpPr>
          <p:cNvPr id="8" name="Oval 7">
            <a:extLst>
              <a:ext uri="{FF2B5EF4-FFF2-40B4-BE49-F238E27FC236}">
                <a16:creationId xmlns:a16="http://schemas.microsoft.com/office/drawing/2014/main" id="{B234FC3B-1CC1-9AB6-4A01-D2213AD84C5F}"/>
              </a:ext>
            </a:extLst>
          </p:cNvPr>
          <p:cNvSpPr/>
          <p:nvPr/>
        </p:nvSpPr>
        <p:spPr>
          <a:xfrm>
            <a:off x="282098" y="1972364"/>
            <a:ext cx="3719565" cy="1547446"/>
          </a:xfrm>
          <a:prstGeom prst="ellipse">
            <a:avLst/>
          </a:prstGeom>
          <a:solidFill>
            <a:schemeClr val="bg1">
              <a:lumMod val="95000"/>
            </a:schemeClr>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solidFill>
                  <a:schemeClr val="tx1"/>
                </a:solidFill>
                <a:latin typeface="Century Gothic"/>
                <a:cs typeface="Arial"/>
              </a:rPr>
              <a:t>C</a:t>
            </a:r>
            <a:r>
              <a:rPr lang="en-US" sz="1800">
                <a:solidFill>
                  <a:schemeClr val="tx1"/>
                </a:solidFill>
                <a:latin typeface="Century Gothic"/>
                <a:cs typeface="Arial"/>
              </a:rPr>
              <a:t>atchment scale pilot site Finland </a:t>
            </a:r>
          </a:p>
          <a:p>
            <a:r>
              <a:rPr lang="en-US" sz="1800">
                <a:solidFill>
                  <a:schemeClr val="tx1"/>
                </a:solidFill>
                <a:latin typeface="Century Gothic"/>
                <a:cs typeface="Arial"/>
              </a:rPr>
              <a:t>river </a:t>
            </a:r>
            <a:r>
              <a:rPr lang="en-US" sz="1800" err="1">
                <a:solidFill>
                  <a:schemeClr val="tx1"/>
                </a:solidFill>
                <a:latin typeface="Century Gothic"/>
                <a:cs typeface="Arial"/>
              </a:rPr>
              <a:t>Kokemäenjoki</a:t>
            </a:r>
            <a:r>
              <a:rPr lang="en-US" sz="1800">
                <a:solidFill>
                  <a:schemeClr val="tx1"/>
                </a:solidFill>
                <a:latin typeface="Century Gothic"/>
                <a:cs typeface="Arial"/>
              </a:rPr>
              <a:t> estuary</a:t>
            </a:r>
          </a:p>
        </p:txBody>
      </p:sp>
      <p:sp>
        <p:nvSpPr>
          <p:cNvPr id="9" name="Oval 8">
            <a:extLst>
              <a:ext uri="{FF2B5EF4-FFF2-40B4-BE49-F238E27FC236}">
                <a16:creationId xmlns:a16="http://schemas.microsoft.com/office/drawing/2014/main" id="{B979C2D4-2139-8635-4680-0F74BBD7CBEE}"/>
              </a:ext>
            </a:extLst>
          </p:cNvPr>
          <p:cNvSpPr/>
          <p:nvPr/>
        </p:nvSpPr>
        <p:spPr>
          <a:xfrm>
            <a:off x="12082" y="3908342"/>
            <a:ext cx="3990081" cy="1856689"/>
          </a:xfrm>
          <a:prstGeom prst="ellipse">
            <a:avLst/>
          </a:prstGeom>
          <a:solidFill>
            <a:schemeClr val="bg1">
              <a:lumMod val="95000"/>
            </a:schemeClr>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latin typeface="Century Gothic"/>
                <a:cs typeface="Arial"/>
              </a:rPr>
              <a:t>Ecosystem functioning, freshwater quality, terrestrial land use and phenology analyses. </a:t>
            </a:r>
          </a:p>
        </p:txBody>
      </p:sp>
      <p:sp>
        <p:nvSpPr>
          <p:cNvPr id="10" name="Oval 9">
            <a:extLst>
              <a:ext uri="{FF2B5EF4-FFF2-40B4-BE49-F238E27FC236}">
                <a16:creationId xmlns:a16="http://schemas.microsoft.com/office/drawing/2014/main" id="{FC28E8E9-0205-92CD-8CCC-55D157226183}"/>
              </a:ext>
            </a:extLst>
          </p:cNvPr>
          <p:cNvSpPr/>
          <p:nvPr/>
        </p:nvSpPr>
        <p:spPr>
          <a:xfrm>
            <a:off x="7319897" y="2112447"/>
            <a:ext cx="4761427" cy="2394402"/>
          </a:xfrm>
          <a:prstGeom prst="ellipse">
            <a:avLst/>
          </a:prstGeom>
          <a:solidFill>
            <a:schemeClr val="bg1">
              <a:lumMod val="95000"/>
            </a:schemeClr>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a:solidFill>
                  <a:schemeClr val="tx1"/>
                </a:solidFill>
                <a:latin typeface="Century Gothic"/>
                <a:cs typeface="Arial"/>
              </a:rPr>
              <a:t>Linkages between field datasets (</a:t>
            </a:r>
            <a:r>
              <a:rPr lang="en-GB" b="1">
                <a:solidFill>
                  <a:schemeClr val="tx1"/>
                </a:solidFill>
                <a:latin typeface="Century Gothic"/>
                <a:cs typeface="Arial"/>
              </a:rPr>
              <a:t>eDNA, water quality, citizen observations</a:t>
            </a:r>
            <a:r>
              <a:rPr lang="en-GB">
                <a:solidFill>
                  <a:schemeClr val="tx1"/>
                </a:solidFill>
                <a:latin typeface="Century Gothic"/>
                <a:cs typeface="Arial"/>
              </a:rPr>
              <a:t>) and  </a:t>
            </a:r>
            <a:r>
              <a:rPr lang="en-GB" b="1">
                <a:solidFill>
                  <a:schemeClr val="tx1"/>
                </a:solidFill>
                <a:latin typeface="Century Gothic"/>
                <a:cs typeface="Arial"/>
              </a:rPr>
              <a:t>EO datasets </a:t>
            </a:r>
            <a:r>
              <a:rPr lang="en-GB">
                <a:solidFill>
                  <a:schemeClr val="tx1"/>
                </a:solidFill>
                <a:latin typeface="Century Gothic"/>
                <a:cs typeface="Arial"/>
              </a:rPr>
              <a:t>(EBV datasets, over terrestrial and freshwater</a:t>
            </a:r>
            <a:endParaRPr lang="en-US">
              <a:solidFill>
                <a:schemeClr val="tx1"/>
              </a:solidFill>
              <a:latin typeface="Century Gothic"/>
              <a:cs typeface="Arial"/>
            </a:endParaRPr>
          </a:p>
        </p:txBody>
      </p:sp>
      <p:sp>
        <p:nvSpPr>
          <p:cNvPr id="12" name="Rectangle: Rounded Corners 11">
            <a:extLst>
              <a:ext uri="{FF2B5EF4-FFF2-40B4-BE49-F238E27FC236}">
                <a16:creationId xmlns:a16="http://schemas.microsoft.com/office/drawing/2014/main" id="{D1ED9A0B-B244-7385-3C54-72969FFCF713}"/>
              </a:ext>
            </a:extLst>
          </p:cNvPr>
          <p:cNvSpPr/>
          <p:nvPr/>
        </p:nvSpPr>
        <p:spPr>
          <a:xfrm>
            <a:off x="4979914" y="5094019"/>
            <a:ext cx="7130143" cy="1729393"/>
          </a:xfrm>
          <a:prstGeom prst="round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endParaRPr lang="fi-FI" b="1">
              <a:solidFill>
                <a:schemeClr val="tx1"/>
              </a:solidFill>
              <a:latin typeface="Century Gothic"/>
              <a:cs typeface="Arial"/>
            </a:endParaRPr>
          </a:p>
          <a:p>
            <a:pPr marL="0" indent="0">
              <a:buNone/>
            </a:pPr>
            <a:r>
              <a:rPr lang="en-US" sz="1800" b="1">
                <a:solidFill>
                  <a:schemeClr val="tx1"/>
                </a:solidFill>
                <a:latin typeface="Century Gothic"/>
                <a:cs typeface="Arial"/>
              </a:rPr>
              <a:t>Freshwater and terrestrial EBVs  &amp; </a:t>
            </a:r>
            <a:r>
              <a:rPr lang="en-US" b="1">
                <a:solidFill>
                  <a:schemeClr val="tx1"/>
                </a:solidFill>
                <a:latin typeface="Century Gothic"/>
                <a:cs typeface="Arial"/>
              </a:rPr>
              <a:t>DAM</a:t>
            </a:r>
            <a:endParaRPr lang="en-US" sz="1800" b="1">
              <a:solidFill>
                <a:schemeClr val="tx1"/>
              </a:solidFill>
              <a:latin typeface="Century Gothic"/>
              <a:cs typeface="Arial"/>
            </a:endParaRPr>
          </a:p>
          <a:p>
            <a:pPr marL="0" indent="0">
              <a:buNone/>
            </a:pPr>
            <a:r>
              <a:rPr lang="en-US" sz="1800">
                <a:solidFill>
                  <a:schemeClr val="tx1"/>
                </a:solidFill>
                <a:latin typeface="Century Gothic"/>
                <a:cs typeface="Arial"/>
              </a:rPr>
              <a:t>Habitat mapping: combining EO data with detailed in-situ of structural habitat features (</a:t>
            </a:r>
            <a:r>
              <a:rPr lang="en-US" sz="1800" i="1">
                <a:solidFill>
                  <a:schemeClr val="tx1"/>
                </a:solidFill>
                <a:latin typeface="Century Gothic"/>
                <a:cs typeface="Arial"/>
              </a:rPr>
              <a:t>Sentinel-2, Landsat</a:t>
            </a:r>
            <a:r>
              <a:rPr lang="en-US" sz="1800">
                <a:solidFill>
                  <a:schemeClr val="tx1"/>
                </a:solidFill>
                <a:latin typeface="Century Gothic"/>
                <a:cs typeface="Arial"/>
              </a:rPr>
              <a:t>). </a:t>
            </a:r>
          </a:p>
          <a:p>
            <a:pPr marL="0" indent="0">
              <a:buNone/>
            </a:pPr>
            <a:r>
              <a:rPr lang="en-US" sz="1800">
                <a:solidFill>
                  <a:schemeClr val="tx1"/>
                </a:solidFill>
                <a:latin typeface="Century Gothic"/>
                <a:cs typeface="Arial"/>
              </a:rPr>
              <a:t>Machine learning methods for improved change monitoring. </a:t>
            </a:r>
          </a:p>
        </p:txBody>
      </p:sp>
    </p:spTree>
    <p:extLst>
      <p:ext uri="{BB962C8B-B14F-4D97-AF65-F5344CB8AC3E}">
        <p14:creationId xmlns:p14="http://schemas.microsoft.com/office/powerpoint/2010/main" val="2217417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61EBA0-D8B3-C4BC-6B70-58B05484EE64}"/>
              </a:ext>
            </a:extLst>
          </p:cNvPr>
          <p:cNvSpPr>
            <a:spLocks noGrp="1"/>
          </p:cNvSpPr>
          <p:nvPr>
            <p:ph type="title"/>
          </p:nvPr>
        </p:nvSpPr>
        <p:spPr/>
        <p:txBody>
          <a:bodyPr/>
          <a:lstStyle/>
          <a:p>
            <a:r>
              <a:rPr lang="fi-FI" err="1">
                <a:latin typeface="Poppins"/>
                <a:cs typeface="Poppins"/>
              </a:rPr>
              <a:t>Pilot</a:t>
            </a:r>
            <a:r>
              <a:rPr lang="fi-FI">
                <a:latin typeface="Poppins"/>
                <a:cs typeface="Poppins"/>
              </a:rPr>
              <a:t> </a:t>
            </a:r>
            <a:r>
              <a:rPr lang="fi-FI" err="1">
                <a:latin typeface="Poppins"/>
                <a:cs typeface="Poppins"/>
              </a:rPr>
              <a:t>area</a:t>
            </a:r>
            <a:r>
              <a:rPr lang="fi-FI">
                <a:latin typeface="Poppins"/>
                <a:cs typeface="Poppins"/>
              </a:rPr>
              <a:t> in T5.6 </a:t>
            </a:r>
          </a:p>
        </p:txBody>
      </p:sp>
      <p:sp>
        <p:nvSpPr>
          <p:cNvPr id="3" name="Content Placeholder 2">
            <a:extLst>
              <a:ext uri="{FF2B5EF4-FFF2-40B4-BE49-F238E27FC236}">
                <a16:creationId xmlns:a16="http://schemas.microsoft.com/office/drawing/2014/main" id="{3B5A4854-FFB3-AB24-C8CE-73D649EC39C7}"/>
              </a:ext>
            </a:extLst>
          </p:cNvPr>
          <p:cNvSpPr>
            <a:spLocks noGrp="1"/>
          </p:cNvSpPr>
          <p:nvPr>
            <p:ph idx="1"/>
          </p:nvPr>
        </p:nvSpPr>
        <p:spPr>
          <a:xfrm>
            <a:off x="254510" y="1734911"/>
            <a:ext cx="7817342" cy="4409065"/>
          </a:xfrm>
        </p:spPr>
        <p:txBody>
          <a:bodyPr vert="horz" lIns="91440" tIns="45720" rIns="91440" bIns="45720" rtlCol="0" anchor="t">
            <a:normAutofit fontScale="92500" lnSpcReduction="20000"/>
          </a:bodyPr>
          <a:lstStyle/>
          <a:p>
            <a:r>
              <a:rPr lang="en-US" sz="2400" dirty="0">
                <a:latin typeface="Century Gothic"/>
                <a:cs typeface="Arial"/>
              </a:rPr>
              <a:t>The study area includes </a:t>
            </a:r>
            <a:r>
              <a:rPr lang="en-US" dirty="0">
                <a:latin typeface="Century Gothic"/>
                <a:cs typeface="Arial"/>
              </a:rPr>
              <a:t>The </a:t>
            </a:r>
            <a:r>
              <a:rPr lang="en-US" dirty="0" err="1">
                <a:latin typeface="Century Gothic"/>
                <a:cs typeface="Arial"/>
              </a:rPr>
              <a:t>Kokemäenjoki</a:t>
            </a:r>
            <a:r>
              <a:rPr lang="en-US" dirty="0">
                <a:latin typeface="Century Gothic"/>
                <a:cs typeface="Arial"/>
              </a:rPr>
              <a:t> watershed area with valuable old-growth forests (protected and non-protected).</a:t>
            </a:r>
            <a:endParaRPr lang="en-US" dirty="0"/>
          </a:p>
          <a:p>
            <a:r>
              <a:rPr lang="en-US" dirty="0">
                <a:latin typeface="Century Gothic"/>
                <a:cs typeface="Arial"/>
              </a:rPr>
              <a:t>Ecological connectivity needs attention as regards the EU Biodiversity strategy 2030, as well as flooded riverine forest-bush habitats and coastal meadows.</a:t>
            </a:r>
            <a:endParaRPr lang="fi-FI" dirty="0"/>
          </a:p>
          <a:p>
            <a:r>
              <a:rPr lang="en-US" dirty="0">
                <a:latin typeface="Century Gothic"/>
                <a:cs typeface="Arial"/>
              </a:rPr>
              <a:t>T5.6 has </a:t>
            </a:r>
            <a:r>
              <a:rPr lang="en-US" sz="2000" dirty="0">
                <a:latin typeface="Century Gothic"/>
                <a:cs typeface="Arial"/>
              </a:rPr>
              <a:t>well-established links to the data requirements in Water Framework </a:t>
            </a:r>
            <a:r>
              <a:rPr lang="en-US" dirty="0">
                <a:latin typeface="Century Gothic"/>
                <a:cs typeface="Arial"/>
              </a:rPr>
              <a:t>Directive, the</a:t>
            </a:r>
            <a:r>
              <a:rPr lang="en-US" sz="2000" dirty="0">
                <a:latin typeface="Century Gothic"/>
                <a:cs typeface="Arial"/>
              </a:rPr>
              <a:t> European (EU) Biodiversity Strategy for 2030</a:t>
            </a:r>
            <a:r>
              <a:rPr lang="en-US" dirty="0">
                <a:latin typeface="Century Gothic"/>
                <a:cs typeface="Arial"/>
              </a:rPr>
              <a:t> and</a:t>
            </a:r>
            <a:r>
              <a:rPr lang="en-US" sz="2000" dirty="0">
                <a:latin typeface="Century Gothic"/>
                <a:cs typeface="Arial"/>
              </a:rPr>
              <a:t> recent Restoration law</a:t>
            </a:r>
            <a:r>
              <a:rPr lang="en-US" dirty="0">
                <a:latin typeface="Century Gothic"/>
                <a:cs typeface="Arial"/>
              </a:rPr>
              <a:t>.</a:t>
            </a:r>
            <a:endParaRPr lang="fi-FI" sz="2000" dirty="0">
              <a:latin typeface="Century Gothic"/>
              <a:cs typeface="Arial"/>
            </a:endParaRPr>
          </a:p>
          <a:p>
            <a:pPr marL="342900" indent="-342900">
              <a:buFont typeface="Arial" panose="020B0604020202020204" pitchFamily="34" charset="0"/>
              <a:buChar char="•"/>
            </a:pPr>
            <a:endParaRPr lang="en-US" sz="2000" dirty="0"/>
          </a:p>
          <a:p>
            <a:pPr marL="342900" indent="-342900"/>
            <a:r>
              <a:rPr lang="en-US" sz="2000" dirty="0">
                <a:latin typeface="Century Gothic"/>
                <a:cs typeface="Arial"/>
              </a:rPr>
              <a:t>Sykes open EO-service </a:t>
            </a:r>
            <a:r>
              <a:rPr lang="en-US" dirty="0">
                <a:latin typeface="Century Gothic"/>
                <a:cs typeface="Arial"/>
              </a:rPr>
              <a:t>Tarkka</a:t>
            </a:r>
            <a:r>
              <a:rPr lang="en-US" sz="2000" dirty="0">
                <a:latin typeface="Century Gothic"/>
                <a:cs typeface="Arial"/>
              </a:rPr>
              <a:t> (tarkka.syke.fi</a:t>
            </a:r>
            <a:r>
              <a:rPr lang="en-US" dirty="0">
                <a:latin typeface="Century Gothic"/>
                <a:cs typeface="Arial"/>
              </a:rPr>
              <a:t>): </a:t>
            </a:r>
            <a:r>
              <a:rPr lang="en-US" sz="2000" dirty="0">
                <a:latin typeface="Century Gothic"/>
                <a:cs typeface="Arial"/>
              </a:rPr>
              <a:t>tool for combining multiresolution satellite observations, crowdsourcing and other monitoring data. </a:t>
            </a:r>
            <a:endParaRPr lang="en-US" dirty="0">
              <a:latin typeface="Century Gothic"/>
              <a:cs typeface="Arial"/>
            </a:endParaRPr>
          </a:p>
          <a:p>
            <a:pPr marL="342900" indent="-342900"/>
            <a:r>
              <a:rPr lang="en-US" sz="2000" dirty="0">
                <a:latin typeface="Century Gothic"/>
                <a:cs typeface="Arial"/>
              </a:rPr>
              <a:t>In OBSGESSION, this tool</a:t>
            </a:r>
            <a:r>
              <a:rPr lang="en-US" dirty="0">
                <a:latin typeface="Century Gothic"/>
                <a:cs typeface="Arial"/>
              </a:rPr>
              <a:t> is</a:t>
            </a:r>
            <a:r>
              <a:rPr lang="en-US" sz="2000" dirty="0">
                <a:latin typeface="Century Gothic"/>
                <a:cs typeface="Arial"/>
              </a:rPr>
              <a:t> complemented by combining EO and citizen observations for the </a:t>
            </a:r>
            <a:r>
              <a:rPr lang="en-US" dirty="0">
                <a:latin typeface="Century Gothic"/>
                <a:cs typeface="Arial"/>
              </a:rPr>
              <a:t>final themes</a:t>
            </a:r>
            <a:r>
              <a:rPr lang="en-US" sz="2000" dirty="0">
                <a:latin typeface="Century Gothic"/>
                <a:cs typeface="Arial"/>
              </a:rPr>
              <a:t> of interest, </a:t>
            </a:r>
            <a:r>
              <a:rPr lang="en-US" dirty="0">
                <a:latin typeface="Century Gothic"/>
                <a:cs typeface="Arial"/>
              </a:rPr>
              <a:t>EBVs from Pilot area can be showcased </a:t>
            </a:r>
            <a:r>
              <a:rPr lang="en-US" sz="2000" dirty="0">
                <a:latin typeface="Century Gothic"/>
                <a:cs typeface="Arial"/>
              </a:rPr>
              <a:t>(biodiversity, primary production, phenology, species information). </a:t>
            </a:r>
            <a:endParaRPr lang="en-US" dirty="0"/>
          </a:p>
          <a:p>
            <a:endParaRPr lang="fi-FI" dirty="0"/>
          </a:p>
        </p:txBody>
      </p:sp>
      <p:pic>
        <p:nvPicPr>
          <p:cNvPr id="5" name="Picture 4">
            <a:extLst>
              <a:ext uri="{FF2B5EF4-FFF2-40B4-BE49-F238E27FC236}">
                <a16:creationId xmlns:a16="http://schemas.microsoft.com/office/drawing/2014/main" id="{66DA4C0D-57E4-6F2C-3967-C1AC0FAABE32}"/>
              </a:ext>
            </a:extLst>
          </p:cNvPr>
          <p:cNvPicPr>
            <a:picLocks noChangeAspect="1"/>
          </p:cNvPicPr>
          <p:nvPr/>
        </p:nvPicPr>
        <p:blipFill>
          <a:blip r:embed="rId2"/>
          <a:stretch>
            <a:fillRect/>
          </a:stretch>
        </p:blipFill>
        <p:spPr>
          <a:xfrm>
            <a:off x="7874000" y="3844132"/>
            <a:ext cx="4318000" cy="2046864"/>
          </a:xfrm>
          <a:prstGeom prst="rect">
            <a:avLst/>
          </a:prstGeom>
        </p:spPr>
      </p:pic>
    </p:spTree>
    <p:extLst>
      <p:ext uri="{BB962C8B-B14F-4D97-AF65-F5344CB8AC3E}">
        <p14:creationId xmlns:p14="http://schemas.microsoft.com/office/powerpoint/2010/main" val="4166398172"/>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C253D00B-2542-7414-E856-4151F7111DC3}"/>
              </a:ext>
            </a:extLst>
          </p:cNvPr>
          <p:cNvPicPr>
            <a:picLocks noChangeAspect="1"/>
          </p:cNvPicPr>
          <p:nvPr/>
        </p:nvPicPr>
        <p:blipFill>
          <a:blip r:embed="rId2"/>
          <a:stretch>
            <a:fillRect/>
          </a:stretch>
        </p:blipFill>
        <p:spPr>
          <a:xfrm>
            <a:off x="6455297" y="10982"/>
            <a:ext cx="2323619" cy="2698886"/>
          </a:xfrm>
          <a:prstGeom prst="rect">
            <a:avLst/>
          </a:prstGeom>
        </p:spPr>
      </p:pic>
      <p:pic>
        <p:nvPicPr>
          <p:cNvPr id="14" name="Kuva 4" descr="Kuva, joka sisältää kohteen kartta, teksti, atlas&#10;&#10;Kuvaus luotu automaattisesti">
            <a:extLst>
              <a:ext uri="{FF2B5EF4-FFF2-40B4-BE49-F238E27FC236}">
                <a16:creationId xmlns:a16="http://schemas.microsoft.com/office/drawing/2014/main" id="{69A066F5-0E45-A4B9-1153-FED7E8AB5D80}"/>
              </a:ext>
            </a:extLst>
          </p:cNvPr>
          <p:cNvPicPr>
            <a:picLocks noChangeAspect="1"/>
          </p:cNvPicPr>
          <p:nvPr/>
        </p:nvPicPr>
        <p:blipFill>
          <a:blip r:embed="rId3"/>
          <a:srcRect l="63260" t="62984" r="14522" b="10580"/>
          <a:stretch/>
        </p:blipFill>
        <p:spPr>
          <a:xfrm>
            <a:off x="9099594" y="0"/>
            <a:ext cx="2348696" cy="2285898"/>
          </a:xfrm>
          <a:prstGeom prst="rect">
            <a:avLst/>
          </a:prstGeom>
        </p:spPr>
      </p:pic>
      <p:sp>
        <p:nvSpPr>
          <p:cNvPr id="6" name="Title 5">
            <a:extLst>
              <a:ext uri="{FF2B5EF4-FFF2-40B4-BE49-F238E27FC236}">
                <a16:creationId xmlns:a16="http://schemas.microsoft.com/office/drawing/2014/main" id="{2670024E-6F27-1BB4-3E4A-6C4B54BD2B76}"/>
              </a:ext>
            </a:extLst>
          </p:cNvPr>
          <p:cNvSpPr>
            <a:spLocks noGrp="1"/>
          </p:cNvSpPr>
          <p:nvPr>
            <p:ph type="title"/>
          </p:nvPr>
        </p:nvSpPr>
        <p:spPr>
          <a:xfrm>
            <a:off x="337983" y="-4287"/>
            <a:ext cx="5293383" cy="1325563"/>
          </a:xfrm>
        </p:spPr>
        <p:txBody>
          <a:bodyPr/>
          <a:lstStyle/>
          <a:p>
            <a:r>
              <a:rPr lang="fi-FI" dirty="0" err="1">
                <a:solidFill>
                  <a:schemeClr val="tx1"/>
                </a:solidFill>
              </a:rPr>
              <a:t>Datasets</a:t>
            </a:r>
            <a:endParaRPr lang="fi-FI" dirty="0">
              <a:solidFill>
                <a:schemeClr val="tx1"/>
              </a:solidFill>
            </a:endParaRPr>
          </a:p>
        </p:txBody>
      </p:sp>
      <p:sp>
        <p:nvSpPr>
          <p:cNvPr id="9" name="Text Placeholder 8">
            <a:extLst>
              <a:ext uri="{FF2B5EF4-FFF2-40B4-BE49-F238E27FC236}">
                <a16:creationId xmlns:a16="http://schemas.microsoft.com/office/drawing/2014/main" id="{B6E31B89-4E89-8C13-9AC6-431AED5F1CEC}"/>
              </a:ext>
            </a:extLst>
          </p:cNvPr>
          <p:cNvSpPr>
            <a:spLocks noGrp="1"/>
          </p:cNvSpPr>
          <p:nvPr>
            <p:ph type="body" sz="quarter" idx="3"/>
          </p:nvPr>
        </p:nvSpPr>
        <p:spPr>
          <a:xfrm>
            <a:off x="3706153" y="2111108"/>
            <a:ext cx="2749144" cy="464823"/>
          </a:xfrm>
          <a:solidFill>
            <a:schemeClr val="bg1">
              <a:lumMod val="95000"/>
            </a:schemeClr>
          </a:solidFill>
          <a:ln>
            <a:solidFill>
              <a:schemeClr val="tx1"/>
            </a:solidFill>
          </a:ln>
        </p:spPr>
        <p:txBody>
          <a:bodyPr>
            <a:noAutofit/>
          </a:bodyPr>
          <a:lstStyle/>
          <a:p>
            <a:pPr algn="ctr">
              <a:lnSpc>
                <a:spcPct val="100000"/>
              </a:lnSpc>
            </a:pPr>
            <a:r>
              <a:rPr lang="fi-FI" dirty="0">
                <a:solidFill>
                  <a:schemeClr val="tx1"/>
                </a:solidFill>
                <a:latin typeface="Century Gothic"/>
                <a:cs typeface="Arial"/>
              </a:rPr>
              <a:t>EO </a:t>
            </a:r>
            <a:r>
              <a:rPr lang="fi-FI" dirty="0" err="1">
                <a:solidFill>
                  <a:schemeClr val="tx1"/>
                </a:solidFill>
                <a:latin typeface="Century Gothic"/>
                <a:cs typeface="Arial"/>
              </a:rPr>
              <a:t>terrestrial</a:t>
            </a:r>
            <a:endParaRPr lang="fi-FI" dirty="0">
              <a:solidFill>
                <a:schemeClr val="tx1"/>
              </a:solidFill>
              <a:latin typeface="Century Gothic"/>
              <a:cs typeface="Arial"/>
            </a:endParaRPr>
          </a:p>
        </p:txBody>
      </p:sp>
      <p:sp>
        <p:nvSpPr>
          <p:cNvPr id="10" name="Content Placeholder 9">
            <a:extLst>
              <a:ext uri="{FF2B5EF4-FFF2-40B4-BE49-F238E27FC236}">
                <a16:creationId xmlns:a16="http://schemas.microsoft.com/office/drawing/2014/main" id="{66F03B2A-4D35-956A-373B-579F763F4703}"/>
              </a:ext>
            </a:extLst>
          </p:cNvPr>
          <p:cNvSpPr>
            <a:spLocks noGrp="1"/>
          </p:cNvSpPr>
          <p:nvPr>
            <p:ph sz="quarter" idx="4"/>
          </p:nvPr>
        </p:nvSpPr>
        <p:spPr>
          <a:xfrm>
            <a:off x="3623299" y="2709868"/>
            <a:ext cx="4945401" cy="3592279"/>
          </a:xfrm>
        </p:spPr>
        <p:txBody>
          <a:bodyPr vert="horz" lIns="91440" tIns="45720" rIns="91440" bIns="45720" rtlCol="0" anchor="t">
            <a:noAutofit/>
          </a:bodyPr>
          <a:lstStyle/>
          <a:p>
            <a:r>
              <a:rPr lang="fi-FI" altLang="fi-FI" sz="1800" dirty="0">
                <a:solidFill>
                  <a:schemeClr val="tx1"/>
                </a:solidFill>
                <a:latin typeface="Century Gothic"/>
                <a:cs typeface="Arial"/>
              </a:rPr>
              <a:t>WP2 </a:t>
            </a:r>
            <a:r>
              <a:rPr lang="fi-FI" altLang="fi-FI" sz="1800" dirty="0" err="1">
                <a:solidFill>
                  <a:schemeClr val="tx1"/>
                </a:solidFill>
                <a:latin typeface="Century Gothic"/>
                <a:cs typeface="Arial"/>
              </a:rPr>
              <a:t>terrestrial</a:t>
            </a:r>
            <a:r>
              <a:rPr lang="fi-FI" altLang="fi-FI" sz="1800" dirty="0">
                <a:solidFill>
                  <a:schemeClr val="tx1"/>
                </a:solidFill>
                <a:latin typeface="Century Gothic"/>
                <a:cs typeface="Arial"/>
              </a:rPr>
              <a:t> </a:t>
            </a:r>
            <a:r>
              <a:rPr lang="fi-FI" altLang="fi-FI" sz="1800" dirty="0" err="1">
                <a:solidFill>
                  <a:schemeClr val="tx1"/>
                </a:solidFill>
                <a:latin typeface="Century Gothic"/>
                <a:cs typeface="Arial"/>
              </a:rPr>
              <a:t>datasets</a:t>
            </a:r>
            <a:endParaRPr lang="fi-FI" sz="1800" dirty="0">
              <a:solidFill>
                <a:schemeClr val="tx1"/>
              </a:solidFill>
              <a:latin typeface="Century Gothic"/>
              <a:cs typeface="Arial"/>
            </a:endParaRPr>
          </a:p>
          <a:p>
            <a:r>
              <a:rPr lang="fi-FI" altLang="fi-FI" sz="1800" dirty="0">
                <a:solidFill>
                  <a:schemeClr val="tx1"/>
                </a:solidFill>
                <a:latin typeface="Century Gothic"/>
                <a:cs typeface="Arial"/>
              </a:rPr>
              <a:t>National </a:t>
            </a:r>
            <a:r>
              <a:rPr lang="fi-FI" altLang="fi-FI" sz="1800" dirty="0" err="1">
                <a:solidFill>
                  <a:schemeClr val="tx1"/>
                </a:solidFill>
                <a:latin typeface="Century Gothic"/>
                <a:cs typeface="Arial"/>
              </a:rPr>
              <a:t>high-resolution</a:t>
            </a:r>
            <a:r>
              <a:rPr lang="fi-FI" altLang="fi-FI" sz="1800" dirty="0">
                <a:solidFill>
                  <a:schemeClr val="tx1"/>
                </a:solidFill>
                <a:latin typeface="Century Gothic"/>
                <a:cs typeface="Arial"/>
              </a:rPr>
              <a:t> (20m) </a:t>
            </a:r>
            <a:r>
              <a:rPr lang="fi-FI" altLang="fi-FI" sz="1800" dirty="0" err="1">
                <a:solidFill>
                  <a:schemeClr val="tx1"/>
                </a:solidFill>
                <a:latin typeface="Century Gothic"/>
                <a:cs typeface="Arial"/>
              </a:rPr>
              <a:t>Corine</a:t>
            </a:r>
            <a:r>
              <a:rPr lang="fi-FI" altLang="fi-FI" sz="1800" dirty="0">
                <a:solidFill>
                  <a:schemeClr val="tx1"/>
                </a:solidFill>
                <a:latin typeface="Century Gothic"/>
                <a:cs typeface="Arial"/>
              </a:rPr>
              <a:t> </a:t>
            </a:r>
            <a:r>
              <a:rPr lang="fi-FI" altLang="fi-FI" sz="1800" dirty="0" err="1">
                <a:solidFill>
                  <a:schemeClr val="tx1"/>
                </a:solidFill>
                <a:latin typeface="Century Gothic"/>
                <a:cs typeface="Arial"/>
              </a:rPr>
              <a:t>Land</a:t>
            </a:r>
            <a:r>
              <a:rPr lang="fi-FI" altLang="fi-FI" sz="1800" dirty="0">
                <a:solidFill>
                  <a:schemeClr val="tx1"/>
                </a:solidFill>
                <a:latin typeface="Century Gothic"/>
                <a:cs typeface="Arial"/>
              </a:rPr>
              <a:t> Cover, </a:t>
            </a:r>
            <a:r>
              <a:rPr lang="fi-FI" altLang="fi-FI" sz="1800" dirty="0" err="1">
                <a:solidFill>
                  <a:schemeClr val="tx1"/>
                </a:solidFill>
                <a:latin typeface="Century Gothic"/>
                <a:cs typeface="Arial"/>
              </a:rPr>
              <a:t>harmonized</a:t>
            </a:r>
            <a:r>
              <a:rPr lang="fi-FI" altLang="fi-FI" sz="1800" dirty="0">
                <a:solidFill>
                  <a:schemeClr val="tx1"/>
                </a:solidFill>
                <a:latin typeface="Century Gothic"/>
                <a:cs typeface="Arial"/>
              </a:rPr>
              <a:t> </a:t>
            </a:r>
            <a:r>
              <a:rPr lang="fi-FI" altLang="fi-FI" sz="1800" dirty="0" err="1">
                <a:solidFill>
                  <a:schemeClr val="tx1"/>
                </a:solidFill>
                <a:latin typeface="Century Gothic"/>
                <a:cs typeface="Arial"/>
              </a:rPr>
              <a:t>time-series</a:t>
            </a:r>
            <a:r>
              <a:rPr lang="fi-FI" altLang="fi-FI" sz="1800" dirty="0">
                <a:solidFill>
                  <a:schemeClr val="tx1"/>
                </a:solidFill>
                <a:latin typeface="Century Gothic"/>
                <a:cs typeface="Arial"/>
              </a:rPr>
              <a:t>(2000-2018)</a:t>
            </a:r>
          </a:p>
          <a:p>
            <a:r>
              <a:rPr lang="fi-FI" altLang="fi-FI" sz="1800" dirty="0" err="1">
                <a:solidFill>
                  <a:schemeClr val="tx1"/>
                </a:solidFill>
                <a:latin typeface="Century Gothic"/>
                <a:cs typeface="Arial"/>
              </a:rPr>
              <a:t>Very</a:t>
            </a:r>
            <a:r>
              <a:rPr lang="fi-FI" altLang="fi-FI" sz="1800" dirty="0">
                <a:solidFill>
                  <a:schemeClr val="tx1"/>
                </a:solidFill>
                <a:latin typeface="Century Gothic"/>
                <a:cs typeface="Arial"/>
              </a:rPr>
              <a:t> </a:t>
            </a:r>
            <a:r>
              <a:rPr lang="fi-FI" altLang="fi-FI" sz="1800" dirty="0" err="1">
                <a:solidFill>
                  <a:schemeClr val="tx1"/>
                </a:solidFill>
                <a:latin typeface="Century Gothic"/>
                <a:cs typeface="Arial"/>
              </a:rPr>
              <a:t>high</a:t>
            </a:r>
            <a:r>
              <a:rPr lang="fi-FI" altLang="fi-FI" sz="1800" dirty="0">
                <a:solidFill>
                  <a:schemeClr val="tx1"/>
                </a:solidFill>
                <a:latin typeface="Century Gothic"/>
                <a:cs typeface="Arial"/>
              </a:rPr>
              <a:t> </a:t>
            </a:r>
            <a:r>
              <a:rPr lang="fi-FI" altLang="fi-FI" sz="1800" dirty="0" err="1">
                <a:solidFill>
                  <a:schemeClr val="tx1"/>
                </a:solidFill>
                <a:latin typeface="Century Gothic"/>
                <a:cs typeface="Arial"/>
              </a:rPr>
              <a:t>resolution</a:t>
            </a:r>
            <a:r>
              <a:rPr lang="fi-FI" altLang="fi-FI" sz="1800" dirty="0">
                <a:solidFill>
                  <a:schemeClr val="tx1"/>
                </a:solidFill>
                <a:latin typeface="Century Gothic"/>
                <a:cs typeface="Arial"/>
              </a:rPr>
              <a:t> (2m) </a:t>
            </a:r>
            <a:r>
              <a:rPr lang="fi-FI" altLang="fi-FI" sz="1800" dirty="0" err="1">
                <a:solidFill>
                  <a:schemeClr val="tx1"/>
                </a:solidFill>
                <a:latin typeface="Century Gothic"/>
                <a:cs typeface="Arial"/>
              </a:rPr>
              <a:t>land</a:t>
            </a:r>
            <a:r>
              <a:rPr lang="fi-FI" altLang="fi-FI" sz="1800" dirty="0">
                <a:solidFill>
                  <a:schemeClr val="tx1"/>
                </a:solidFill>
                <a:latin typeface="Century Gothic"/>
                <a:cs typeface="Arial"/>
              </a:rPr>
              <a:t> cover </a:t>
            </a:r>
            <a:r>
              <a:rPr lang="fi-FI" altLang="fi-FI" sz="1800" dirty="0" err="1">
                <a:solidFill>
                  <a:schemeClr val="tx1"/>
                </a:solidFill>
                <a:latin typeface="Century Gothic"/>
                <a:cs typeface="Arial"/>
              </a:rPr>
              <a:t>with</a:t>
            </a:r>
            <a:r>
              <a:rPr lang="fi-FI" altLang="fi-FI" sz="1800" dirty="0">
                <a:solidFill>
                  <a:schemeClr val="tx1"/>
                </a:solidFill>
                <a:latin typeface="Century Gothic"/>
                <a:cs typeface="Arial"/>
              </a:rPr>
              <a:t> </a:t>
            </a:r>
            <a:r>
              <a:rPr lang="fi-FI" altLang="fi-FI" sz="1800" dirty="0" err="1">
                <a:solidFill>
                  <a:schemeClr val="tx1"/>
                </a:solidFill>
                <a:latin typeface="Century Gothic"/>
                <a:cs typeface="Arial"/>
              </a:rPr>
              <a:t>vegetation</a:t>
            </a:r>
            <a:r>
              <a:rPr lang="fi-FI" altLang="fi-FI" sz="1800" dirty="0">
                <a:solidFill>
                  <a:schemeClr val="tx1"/>
                </a:solidFill>
                <a:latin typeface="Century Gothic"/>
                <a:cs typeface="Arial"/>
              </a:rPr>
              <a:t> </a:t>
            </a:r>
            <a:r>
              <a:rPr lang="fi-FI" altLang="fi-FI" sz="1800" dirty="0" err="1">
                <a:solidFill>
                  <a:schemeClr val="tx1"/>
                </a:solidFill>
                <a:latin typeface="Century Gothic"/>
                <a:cs typeface="Arial"/>
              </a:rPr>
              <a:t>height</a:t>
            </a:r>
            <a:r>
              <a:rPr lang="fi-FI" altLang="fi-FI" sz="1800" dirty="0">
                <a:solidFill>
                  <a:schemeClr val="tx1"/>
                </a:solidFill>
                <a:latin typeface="Century Gothic"/>
                <a:cs typeface="Arial"/>
              </a:rPr>
              <a:t> (2022)</a:t>
            </a:r>
          </a:p>
          <a:p>
            <a:r>
              <a:rPr lang="fi-FI" altLang="fi-FI" sz="1800" dirty="0" err="1">
                <a:solidFill>
                  <a:schemeClr val="tx1"/>
                </a:solidFill>
                <a:latin typeface="Century Gothic"/>
                <a:cs typeface="Arial"/>
              </a:rPr>
              <a:t>Changes</a:t>
            </a:r>
            <a:r>
              <a:rPr lang="fi-FI" altLang="fi-FI" sz="1800" dirty="0">
                <a:solidFill>
                  <a:schemeClr val="tx1"/>
                </a:solidFill>
                <a:latin typeface="Century Gothic"/>
                <a:cs typeface="Arial"/>
              </a:rPr>
              <a:t> in </a:t>
            </a:r>
            <a:r>
              <a:rPr lang="fi-FI" altLang="fi-FI" sz="1800" dirty="0" err="1">
                <a:solidFill>
                  <a:schemeClr val="tx1"/>
                </a:solidFill>
                <a:latin typeface="Century Gothic"/>
                <a:cs typeface="Arial"/>
              </a:rPr>
              <a:t>vegetation</a:t>
            </a:r>
            <a:r>
              <a:rPr lang="fi-FI" altLang="fi-FI" sz="1800" dirty="0">
                <a:solidFill>
                  <a:schemeClr val="tx1"/>
                </a:solidFill>
                <a:latin typeface="Century Gothic"/>
                <a:cs typeface="Arial"/>
              </a:rPr>
              <a:t> </a:t>
            </a:r>
            <a:r>
              <a:rPr lang="fi-FI" altLang="fi-FI" sz="1800" dirty="0" err="1">
                <a:solidFill>
                  <a:schemeClr val="tx1"/>
                </a:solidFill>
                <a:latin typeface="Century Gothic"/>
                <a:cs typeface="Arial"/>
              </a:rPr>
              <a:t>structure</a:t>
            </a:r>
            <a:r>
              <a:rPr lang="fi-FI" altLang="fi-FI" sz="1800" dirty="0">
                <a:solidFill>
                  <a:schemeClr val="tx1"/>
                </a:solidFill>
                <a:latin typeface="Century Gothic"/>
                <a:cs typeface="Arial"/>
              </a:rPr>
              <a:t> </a:t>
            </a:r>
            <a:r>
              <a:rPr lang="fi-FI" altLang="fi-FI" sz="1800" dirty="0" err="1">
                <a:solidFill>
                  <a:schemeClr val="tx1"/>
                </a:solidFill>
                <a:latin typeface="Century Gothic"/>
                <a:cs typeface="Arial"/>
              </a:rPr>
              <a:t>from</a:t>
            </a:r>
            <a:r>
              <a:rPr lang="fi-FI" altLang="fi-FI" sz="1800" dirty="0">
                <a:solidFill>
                  <a:schemeClr val="tx1"/>
                </a:solidFill>
                <a:latin typeface="Century Gothic"/>
                <a:cs typeface="Arial"/>
              </a:rPr>
              <a:t> </a:t>
            </a:r>
            <a:r>
              <a:rPr lang="fi-FI" altLang="fi-FI" sz="1800" dirty="0" err="1">
                <a:solidFill>
                  <a:schemeClr val="tx1"/>
                </a:solidFill>
                <a:latin typeface="Century Gothic"/>
                <a:cs typeface="Arial"/>
              </a:rPr>
              <a:t>Airborne</a:t>
            </a:r>
            <a:r>
              <a:rPr lang="fi-FI" altLang="fi-FI" sz="1800" dirty="0">
                <a:solidFill>
                  <a:schemeClr val="tx1"/>
                </a:solidFill>
                <a:latin typeface="Century Gothic"/>
                <a:cs typeface="Arial"/>
              </a:rPr>
              <a:t> </a:t>
            </a:r>
            <a:r>
              <a:rPr lang="fi-FI" altLang="fi-FI" sz="1800" dirty="0" err="1">
                <a:solidFill>
                  <a:schemeClr val="tx1"/>
                </a:solidFill>
                <a:latin typeface="Century Gothic"/>
                <a:cs typeface="Arial"/>
              </a:rPr>
              <a:t>LiDAR</a:t>
            </a:r>
            <a:r>
              <a:rPr lang="fi-FI" altLang="fi-FI" sz="1800" dirty="0">
                <a:solidFill>
                  <a:schemeClr val="tx1"/>
                </a:solidFill>
                <a:latin typeface="Century Gothic"/>
                <a:cs typeface="Arial"/>
              </a:rPr>
              <a:t>, </a:t>
            </a:r>
            <a:r>
              <a:rPr lang="fi-FI" altLang="fi-FI" sz="1800" dirty="0" err="1">
                <a:solidFill>
                  <a:schemeClr val="tx1"/>
                </a:solidFill>
                <a:latin typeface="Century Gothic"/>
                <a:cs typeface="Arial"/>
              </a:rPr>
              <a:t>two</a:t>
            </a:r>
            <a:r>
              <a:rPr lang="fi-FI" altLang="fi-FI" sz="1800" dirty="0">
                <a:solidFill>
                  <a:schemeClr val="tx1"/>
                </a:solidFill>
                <a:latin typeface="Century Gothic"/>
                <a:cs typeface="Arial"/>
              </a:rPr>
              <a:t> </a:t>
            </a:r>
            <a:r>
              <a:rPr lang="fi-FI" altLang="fi-FI" sz="1800" dirty="0" err="1">
                <a:solidFill>
                  <a:schemeClr val="tx1"/>
                </a:solidFill>
                <a:latin typeface="Century Gothic"/>
                <a:cs typeface="Arial"/>
              </a:rPr>
              <a:t>national</a:t>
            </a:r>
            <a:r>
              <a:rPr lang="fi-FI" altLang="fi-FI" sz="1800" dirty="0">
                <a:solidFill>
                  <a:schemeClr val="tx1"/>
                </a:solidFill>
                <a:latin typeface="Century Gothic"/>
                <a:cs typeface="Arial"/>
              </a:rPr>
              <a:t> </a:t>
            </a:r>
            <a:r>
              <a:rPr lang="fi-FI" altLang="fi-FI" sz="1800" dirty="0" err="1">
                <a:solidFill>
                  <a:schemeClr val="tx1"/>
                </a:solidFill>
                <a:latin typeface="Century Gothic"/>
                <a:cs typeface="Arial"/>
              </a:rPr>
              <a:t>campaigns</a:t>
            </a:r>
            <a:r>
              <a:rPr lang="fi-FI" altLang="fi-FI" sz="1800" dirty="0">
                <a:solidFill>
                  <a:schemeClr val="tx1"/>
                </a:solidFill>
                <a:latin typeface="Century Gothic"/>
                <a:cs typeface="Arial"/>
              </a:rPr>
              <a:t> (2008 – 2019, 2020 – 2025) </a:t>
            </a:r>
          </a:p>
          <a:p>
            <a:r>
              <a:rPr lang="fi-FI" altLang="fi-FI" sz="1800" dirty="0">
                <a:solidFill>
                  <a:schemeClr val="tx1"/>
                </a:solidFill>
                <a:latin typeface="Century Gothic"/>
                <a:cs typeface="Arial"/>
              </a:rPr>
              <a:t>Multi-</a:t>
            </a:r>
            <a:r>
              <a:rPr lang="fi-FI" altLang="fi-FI" sz="1800" dirty="0" err="1">
                <a:solidFill>
                  <a:schemeClr val="tx1"/>
                </a:solidFill>
                <a:latin typeface="Century Gothic"/>
                <a:cs typeface="Arial"/>
              </a:rPr>
              <a:t>Source</a:t>
            </a:r>
            <a:r>
              <a:rPr lang="fi-FI" altLang="fi-FI" sz="1800" dirty="0">
                <a:solidFill>
                  <a:schemeClr val="tx1"/>
                </a:solidFill>
                <a:latin typeface="Century Gothic"/>
                <a:cs typeface="Arial"/>
              </a:rPr>
              <a:t> </a:t>
            </a:r>
            <a:r>
              <a:rPr lang="fi-FI" altLang="fi-FI" sz="1800" dirty="0" err="1">
                <a:solidFill>
                  <a:schemeClr val="tx1"/>
                </a:solidFill>
                <a:latin typeface="Century Gothic"/>
                <a:cs typeface="Arial"/>
              </a:rPr>
              <a:t>Forest</a:t>
            </a:r>
            <a:r>
              <a:rPr lang="fi-FI" altLang="fi-FI" sz="1800" dirty="0">
                <a:solidFill>
                  <a:schemeClr val="tx1"/>
                </a:solidFill>
                <a:latin typeface="Century Gothic"/>
                <a:cs typeface="Arial"/>
              </a:rPr>
              <a:t> Inventory data, </a:t>
            </a:r>
            <a:r>
              <a:rPr lang="fi-FI" altLang="fi-FI" sz="1800" dirty="0" err="1">
                <a:solidFill>
                  <a:schemeClr val="tx1"/>
                </a:solidFill>
                <a:latin typeface="Century Gothic"/>
                <a:cs typeface="Arial"/>
              </a:rPr>
              <a:t>forest</a:t>
            </a:r>
            <a:r>
              <a:rPr lang="fi-FI" altLang="fi-FI" sz="1800" dirty="0">
                <a:solidFill>
                  <a:schemeClr val="tx1"/>
                </a:solidFill>
                <a:latin typeface="Century Gothic"/>
                <a:cs typeface="Arial"/>
              </a:rPr>
              <a:t> </a:t>
            </a:r>
            <a:r>
              <a:rPr lang="fi-FI" altLang="fi-FI" sz="1800" dirty="0" err="1">
                <a:solidFill>
                  <a:schemeClr val="tx1"/>
                </a:solidFill>
                <a:latin typeface="Century Gothic"/>
                <a:cs typeface="Arial"/>
              </a:rPr>
              <a:t>parameters</a:t>
            </a:r>
            <a:r>
              <a:rPr lang="fi-FI" altLang="fi-FI" sz="1800" dirty="0">
                <a:solidFill>
                  <a:schemeClr val="tx1"/>
                </a:solidFill>
                <a:latin typeface="Century Gothic"/>
                <a:cs typeface="Arial"/>
              </a:rPr>
              <a:t> </a:t>
            </a:r>
            <a:r>
              <a:rPr lang="fi-FI" altLang="fi-FI" sz="1800" dirty="0" err="1">
                <a:solidFill>
                  <a:schemeClr val="tx1"/>
                </a:solidFill>
                <a:latin typeface="Century Gothic"/>
                <a:cs typeface="Arial"/>
              </a:rPr>
              <a:t>from</a:t>
            </a:r>
            <a:r>
              <a:rPr lang="fi-FI" altLang="fi-FI" sz="1800" dirty="0">
                <a:solidFill>
                  <a:schemeClr val="tx1"/>
                </a:solidFill>
                <a:latin typeface="Century Gothic"/>
                <a:cs typeface="Arial"/>
              </a:rPr>
              <a:t> 2009 </a:t>
            </a:r>
            <a:r>
              <a:rPr lang="fi-FI" altLang="fi-FI" sz="1800" dirty="0" err="1">
                <a:solidFill>
                  <a:schemeClr val="tx1"/>
                </a:solidFill>
                <a:latin typeface="Century Gothic"/>
                <a:cs typeface="Arial"/>
              </a:rPr>
              <a:t>every</a:t>
            </a:r>
            <a:r>
              <a:rPr lang="fi-FI" altLang="fi-FI" sz="1800" dirty="0">
                <a:solidFill>
                  <a:schemeClr val="tx1"/>
                </a:solidFill>
                <a:latin typeface="Century Gothic"/>
                <a:cs typeface="Arial"/>
              </a:rPr>
              <a:t> 2 </a:t>
            </a:r>
            <a:r>
              <a:rPr lang="fi-FI" altLang="fi-FI" sz="1800" dirty="0" err="1">
                <a:solidFill>
                  <a:schemeClr val="tx1"/>
                </a:solidFill>
                <a:latin typeface="Century Gothic"/>
                <a:cs typeface="Arial"/>
              </a:rPr>
              <a:t>years</a:t>
            </a:r>
            <a:endParaRPr lang="fi-FI" altLang="fi-FI" sz="1800" dirty="0">
              <a:solidFill>
                <a:schemeClr val="tx1"/>
              </a:solidFill>
              <a:latin typeface="Century Gothic"/>
              <a:cs typeface="Arial"/>
            </a:endParaRPr>
          </a:p>
          <a:p>
            <a:r>
              <a:rPr lang="fi-FI" altLang="fi-FI" sz="1800" dirty="0" err="1">
                <a:solidFill>
                  <a:schemeClr val="tx1"/>
                </a:solidFill>
                <a:latin typeface="Century Gothic"/>
                <a:cs typeface="Arial"/>
              </a:rPr>
              <a:t>Harmonized</a:t>
            </a:r>
            <a:r>
              <a:rPr lang="fi-FI" altLang="fi-FI" sz="1800" dirty="0">
                <a:solidFill>
                  <a:schemeClr val="tx1"/>
                </a:solidFill>
                <a:latin typeface="Century Gothic"/>
                <a:cs typeface="Arial"/>
              </a:rPr>
              <a:t> </a:t>
            </a:r>
            <a:r>
              <a:rPr lang="fi-FI" altLang="fi-FI" sz="1800" dirty="0" err="1">
                <a:solidFill>
                  <a:schemeClr val="tx1"/>
                </a:solidFill>
                <a:latin typeface="Century Gothic"/>
                <a:cs typeface="Arial"/>
              </a:rPr>
              <a:t>Landsat</a:t>
            </a:r>
            <a:r>
              <a:rPr lang="fi-FI" altLang="fi-FI" sz="1800" dirty="0">
                <a:solidFill>
                  <a:schemeClr val="tx1"/>
                </a:solidFill>
                <a:latin typeface="Century Gothic"/>
                <a:cs typeface="Arial"/>
              </a:rPr>
              <a:t> </a:t>
            </a:r>
            <a:r>
              <a:rPr lang="fi-FI" altLang="fi-FI" sz="1800" dirty="0" err="1">
                <a:solidFill>
                  <a:schemeClr val="tx1"/>
                </a:solidFill>
                <a:latin typeface="Century Gothic"/>
                <a:cs typeface="Arial"/>
              </a:rPr>
              <a:t>timeseries</a:t>
            </a:r>
            <a:r>
              <a:rPr lang="fi-FI" altLang="fi-FI" sz="1800" dirty="0">
                <a:solidFill>
                  <a:schemeClr val="tx1"/>
                </a:solidFill>
                <a:latin typeface="Century Gothic"/>
                <a:cs typeface="Arial"/>
              </a:rPr>
              <a:t>, 1984 – 2024</a:t>
            </a:r>
          </a:p>
          <a:p>
            <a:endParaRPr lang="fi-FI" altLang="fi-FI" sz="1800" dirty="0">
              <a:solidFill>
                <a:schemeClr val="tx1"/>
              </a:solidFill>
              <a:latin typeface="Century Gothic"/>
              <a:cs typeface="Arial"/>
            </a:endParaRPr>
          </a:p>
        </p:txBody>
      </p:sp>
      <p:sp>
        <p:nvSpPr>
          <p:cNvPr id="5" name="Slide Number Placeholder 4">
            <a:extLst>
              <a:ext uri="{FF2B5EF4-FFF2-40B4-BE49-F238E27FC236}">
                <a16:creationId xmlns:a16="http://schemas.microsoft.com/office/drawing/2014/main" id="{EDA3C70F-8B87-C7CB-3173-DC8952665F7F}"/>
              </a:ext>
            </a:extLst>
          </p:cNvPr>
          <p:cNvSpPr>
            <a:spLocks noGrp="1"/>
          </p:cNvSpPr>
          <p:nvPr>
            <p:ph type="sldNum" sz="quarter" idx="12"/>
          </p:nvPr>
        </p:nvSpPr>
        <p:spPr/>
        <p:txBody>
          <a:bodyPr/>
          <a:lstStyle/>
          <a:p>
            <a:fld id="{CD4805D6-057F-1048-B770-DDF440AB6921}" type="slidenum">
              <a:rPr lang="en-BG" smtClean="0"/>
              <a:t>126</a:t>
            </a:fld>
            <a:endParaRPr lang="en-BG"/>
          </a:p>
        </p:txBody>
      </p:sp>
      <p:sp>
        <p:nvSpPr>
          <p:cNvPr id="7" name="Text Placeholder 6">
            <a:extLst>
              <a:ext uri="{FF2B5EF4-FFF2-40B4-BE49-F238E27FC236}">
                <a16:creationId xmlns:a16="http://schemas.microsoft.com/office/drawing/2014/main" id="{C2919940-0FF3-9631-DF84-9FFA9BD05F2B}"/>
              </a:ext>
            </a:extLst>
          </p:cNvPr>
          <p:cNvSpPr>
            <a:spLocks noGrp="1"/>
          </p:cNvSpPr>
          <p:nvPr>
            <p:ph type="body" idx="1"/>
          </p:nvPr>
        </p:nvSpPr>
        <p:spPr>
          <a:xfrm>
            <a:off x="328003" y="1313533"/>
            <a:ext cx="2722854" cy="404286"/>
          </a:xfrm>
          <a:solidFill>
            <a:schemeClr val="bg1">
              <a:lumMod val="95000"/>
            </a:schemeClr>
          </a:solidFill>
          <a:ln>
            <a:solidFill>
              <a:schemeClr val="tx1"/>
            </a:solidFill>
          </a:ln>
        </p:spPr>
        <p:txBody>
          <a:bodyPr>
            <a:noAutofit/>
          </a:bodyPr>
          <a:lstStyle/>
          <a:p>
            <a:pPr algn="ctr"/>
            <a:r>
              <a:rPr lang="fi-FI" dirty="0">
                <a:solidFill>
                  <a:schemeClr val="tx1"/>
                </a:solidFill>
                <a:latin typeface="Century Gothic"/>
                <a:cs typeface="Arial"/>
              </a:rPr>
              <a:t>EO </a:t>
            </a:r>
            <a:r>
              <a:rPr lang="fi-FI" dirty="0" err="1">
                <a:solidFill>
                  <a:schemeClr val="tx1"/>
                </a:solidFill>
                <a:latin typeface="Century Gothic"/>
                <a:cs typeface="Arial"/>
              </a:rPr>
              <a:t>Freshwater</a:t>
            </a:r>
            <a:r>
              <a:rPr lang="fi-FI" dirty="0">
                <a:latin typeface="Century Gothic"/>
                <a:cs typeface="Arial"/>
              </a:rPr>
              <a:t>	</a:t>
            </a:r>
          </a:p>
        </p:txBody>
      </p:sp>
      <p:sp>
        <p:nvSpPr>
          <p:cNvPr id="8" name="Content Placeholder 7">
            <a:extLst>
              <a:ext uri="{FF2B5EF4-FFF2-40B4-BE49-F238E27FC236}">
                <a16:creationId xmlns:a16="http://schemas.microsoft.com/office/drawing/2014/main" id="{2428B46C-CD75-73BE-4BE1-D58681A1DAA1}"/>
              </a:ext>
            </a:extLst>
          </p:cNvPr>
          <p:cNvSpPr>
            <a:spLocks noGrp="1"/>
          </p:cNvSpPr>
          <p:nvPr>
            <p:ph sz="half" idx="2"/>
          </p:nvPr>
        </p:nvSpPr>
        <p:spPr>
          <a:xfrm>
            <a:off x="64840" y="2022261"/>
            <a:ext cx="3156141" cy="3684588"/>
          </a:xfrm>
        </p:spPr>
        <p:txBody>
          <a:bodyPr vert="horz" lIns="91440" tIns="45720" rIns="91440" bIns="45720" rtlCol="0" anchor="t">
            <a:normAutofit/>
          </a:bodyPr>
          <a:lstStyle/>
          <a:p>
            <a:r>
              <a:rPr lang="fi-FI" sz="1800" dirty="0">
                <a:solidFill>
                  <a:schemeClr val="tx1"/>
                </a:solidFill>
                <a:latin typeface="Century Gothic"/>
                <a:cs typeface="Arial"/>
              </a:rPr>
              <a:t>WP2 </a:t>
            </a:r>
            <a:r>
              <a:rPr lang="fi-FI" sz="1800" dirty="0" err="1">
                <a:solidFill>
                  <a:schemeClr val="tx1"/>
                </a:solidFill>
                <a:latin typeface="Century Gothic"/>
                <a:cs typeface="Arial"/>
              </a:rPr>
              <a:t>datasets</a:t>
            </a:r>
            <a:r>
              <a:rPr lang="fi-FI" sz="1800" dirty="0">
                <a:solidFill>
                  <a:schemeClr val="tx1"/>
                </a:solidFill>
                <a:latin typeface="Century Gothic"/>
                <a:cs typeface="Arial"/>
              </a:rPr>
              <a:t> &amp; </a:t>
            </a:r>
            <a:r>
              <a:rPr lang="fi-FI" sz="1800" dirty="0" err="1">
                <a:solidFill>
                  <a:schemeClr val="tx1"/>
                </a:solidFill>
                <a:latin typeface="Century Gothic"/>
                <a:cs typeface="Arial"/>
              </a:rPr>
              <a:t>linked</a:t>
            </a:r>
            <a:r>
              <a:rPr lang="fi-FI" sz="1800" dirty="0">
                <a:solidFill>
                  <a:schemeClr val="tx1"/>
                </a:solidFill>
                <a:latin typeface="Century Gothic"/>
                <a:cs typeface="Arial"/>
              </a:rPr>
              <a:t> </a:t>
            </a:r>
            <a:r>
              <a:rPr lang="fi-FI" sz="1800" dirty="0" err="1">
                <a:solidFill>
                  <a:schemeClr val="tx1"/>
                </a:solidFill>
                <a:latin typeface="Century Gothic"/>
                <a:cs typeface="Arial"/>
              </a:rPr>
              <a:t>with</a:t>
            </a:r>
            <a:r>
              <a:rPr lang="fi-FI" sz="1800" dirty="0">
                <a:solidFill>
                  <a:schemeClr val="tx1"/>
                </a:solidFill>
                <a:latin typeface="Century Gothic"/>
                <a:cs typeface="Arial"/>
              </a:rPr>
              <a:t> T5.5</a:t>
            </a:r>
          </a:p>
          <a:p>
            <a:r>
              <a:rPr lang="fi-FI" sz="1800" dirty="0" err="1">
                <a:solidFill>
                  <a:schemeClr val="tx1"/>
                </a:solidFill>
                <a:latin typeface="Century Gothic"/>
                <a:cs typeface="Arial"/>
              </a:rPr>
              <a:t>Freshwater</a:t>
            </a:r>
            <a:r>
              <a:rPr lang="fi-FI" sz="1800" dirty="0">
                <a:solidFill>
                  <a:schemeClr val="tx1"/>
                </a:solidFill>
                <a:latin typeface="Century Gothic"/>
                <a:cs typeface="Arial"/>
              </a:rPr>
              <a:t> </a:t>
            </a:r>
            <a:r>
              <a:rPr lang="fi-FI" sz="1800" dirty="0" err="1">
                <a:solidFill>
                  <a:schemeClr val="tx1"/>
                </a:solidFill>
                <a:latin typeface="Century Gothic"/>
                <a:cs typeface="Arial"/>
              </a:rPr>
              <a:t>phenology</a:t>
            </a:r>
            <a:r>
              <a:rPr lang="fi-FI" sz="1800" dirty="0">
                <a:solidFill>
                  <a:schemeClr val="tx1"/>
                </a:solidFill>
                <a:latin typeface="Century Gothic"/>
                <a:cs typeface="Arial"/>
              </a:rPr>
              <a:t> (Chl-a)</a:t>
            </a:r>
          </a:p>
          <a:p>
            <a:r>
              <a:rPr lang="fi-FI" sz="1800" dirty="0" err="1">
                <a:solidFill>
                  <a:schemeClr val="tx1"/>
                </a:solidFill>
                <a:latin typeface="Century Gothic"/>
                <a:cs typeface="Arial"/>
              </a:rPr>
              <a:t>Algae</a:t>
            </a:r>
            <a:r>
              <a:rPr lang="fi-FI" sz="1800" dirty="0">
                <a:solidFill>
                  <a:schemeClr val="tx1"/>
                </a:solidFill>
                <a:latin typeface="Century Gothic"/>
                <a:cs typeface="Arial"/>
              </a:rPr>
              <a:t> </a:t>
            </a:r>
            <a:r>
              <a:rPr lang="fi-FI" sz="1800" dirty="0" err="1">
                <a:solidFill>
                  <a:schemeClr val="tx1"/>
                </a:solidFill>
                <a:latin typeface="Century Gothic"/>
                <a:cs typeface="Arial"/>
              </a:rPr>
              <a:t>species</a:t>
            </a:r>
            <a:r>
              <a:rPr lang="fi-FI" sz="1800" dirty="0">
                <a:solidFill>
                  <a:schemeClr val="tx1"/>
                </a:solidFill>
                <a:latin typeface="Century Gothic"/>
                <a:cs typeface="Arial"/>
              </a:rPr>
              <a:t> &amp; </a:t>
            </a:r>
            <a:r>
              <a:rPr lang="fi-FI" sz="1800" dirty="0" err="1">
                <a:solidFill>
                  <a:schemeClr val="tx1"/>
                </a:solidFill>
                <a:latin typeface="Century Gothic"/>
                <a:cs typeface="Arial"/>
              </a:rPr>
              <a:t>biomass</a:t>
            </a:r>
            <a:r>
              <a:rPr lang="fi-FI" sz="1800" dirty="0">
                <a:solidFill>
                  <a:schemeClr val="tx1"/>
                </a:solidFill>
                <a:latin typeface="Century Gothic"/>
                <a:cs typeface="Arial"/>
              </a:rPr>
              <a:t> &amp; </a:t>
            </a:r>
            <a:r>
              <a:rPr lang="fi-FI" sz="1800" dirty="0" err="1">
                <a:solidFill>
                  <a:schemeClr val="tx1"/>
                </a:solidFill>
                <a:latin typeface="Century Gothic"/>
                <a:cs typeface="Arial"/>
              </a:rPr>
              <a:t>blooms</a:t>
            </a:r>
            <a:endParaRPr lang="fi-FI" sz="1800" dirty="0">
              <a:solidFill>
                <a:schemeClr val="tx1"/>
              </a:solidFill>
              <a:latin typeface="Century Gothic"/>
              <a:cs typeface="Arial"/>
            </a:endParaRPr>
          </a:p>
          <a:p>
            <a:r>
              <a:rPr lang="fi-FI" sz="1800" dirty="0">
                <a:solidFill>
                  <a:schemeClr val="tx1"/>
                </a:solidFill>
                <a:latin typeface="Century Gothic"/>
                <a:cs typeface="Arial"/>
              </a:rPr>
              <a:t>National EO database on </a:t>
            </a:r>
            <a:r>
              <a:rPr lang="fi-FI" sz="1800" dirty="0" err="1">
                <a:solidFill>
                  <a:schemeClr val="tx1"/>
                </a:solidFill>
                <a:latin typeface="Century Gothic"/>
                <a:cs typeface="Arial"/>
              </a:rPr>
              <a:t>water</a:t>
            </a:r>
            <a:r>
              <a:rPr lang="fi-FI" sz="1800" dirty="0">
                <a:solidFill>
                  <a:schemeClr val="tx1"/>
                </a:solidFill>
                <a:latin typeface="Century Gothic"/>
                <a:cs typeface="Arial"/>
              </a:rPr>
              <a:t> </a:t>
            </a:r>
            <a:r>
              <a:rPr lang="fi-FI" sz="1800" dirty="0" err="1">
                <a:solidFill>
                  <a:schemeClr val="tx1"/>
                </a:solidFill>
                <a:latin typeface="Century Gothic"/>
                <a:cs typeface="Arial"/>
              </a:rPr>
              <a:t>quality</a:t>
            </a:r>
            <a:r>
              <a:rPr lang="fi-FI" sz="1800" dirty="0">
                <a:solidFill>
                  <a:schemeClr val="tx1"/>
                </a:solidFill>
                <a:latin typeface="Century Gothic"/>
                <a:cs typeface="Arial"/>
              </a:rPr>
              <a:t> (</a:t>
            </a:r>
            <a:r>
              <a:rPr lang="fi-FI" sz="1800" dirty="0" err="1">
                <a:solidFill>
                  <a:schemeClr val="tx1"/>
                </a:solidFill>
                <a:latin typeface="Century Gothic"/>
                <a:cs typeface="Arial"/>
              </a:rPr>
              <a:t>chl</a:t>
            </a:r>
            <a:r>
              <a:rPr lang="fi-FI" sz="1800" dirty="0">
                <a:solidFill>
                  <a:schemeClr val="tx1"/>
                </a:solidFill>
                <a:latin typeface="Century Gothic"/>
                <a:cs typeface="Arial"/>
              </a:rPr>
              <a:t>-a,  turbidity, …)</a:t>
            </a:r>
          </a:p>
          <a:p>
            <a:r>
              <a:rPr lang="fi-FI" sz="1800" dirty="0">
                <a:solidFill>
                  <a:schemeClr val="tx1"/>
                </a:solidFill>
                <a:latin typeface="Century Gothic"/>
                <a:cs typeface="Arial"/>
              </a:rPr>
              <a:t>Turbidity (</a:t>
            </a:r>
            <a:r>
              <a:rPr lang="fi-FI" sz="1800" dirty="0" err="1">
                <a:solidFill>
                  <a:schemeClr val="tx1"/>
                </a:solidFill>
                <a:latin typeface="Century Gothic"/>
                <a:cs typeface="Arial"/>
              </a:rPr>
              <a:t>rivers</a:t>
            </a:r>
            <a:r>
              <a:rPr lang="fi-FI" sz="1800" dirty="0">
                <a:solidFill>
                  <a:schemeClr val="tx1"/>
                </a:solidFill>
                <a:latin typeface="Century Gothic"/>
                <a:cs typeface="Arial"/>
              </a:rPr>
              <a:t>)</a:t>
            </a:r>
          </a:p>
          <a:p>
            <a:endParaRPr lang="fi-FI" sz="1800" dirty="0">
              <a:solidFill>
                <a:schemeClr val="tx1"/>
              </a:solidFill>
              <a:latin typeface="Century Gothic"/>
              <a:cs typeface="Arial"/>
            </a:endParaRPr>
          </a:p>
        </p:txBody>
      </p:sp>
      <p:sp>
        <p:nvSpPr>
          <p:cNvPr id="11" name="Text Placeholder 8">
            <a:extLst>
              <a:ext uri="{FF2B5EF4-FFF2-40B4-BE49-F238E27FC236}">
                <a16:creationId xmlns:a16="http://schemas.microsoft.com/office/drawing/2014/main" id="{A0FF3204-5874-3A05-94FE-D6BF654F3A57}"/>
              </a:ext>
            </a:extLst>
          </p:cNvPr>
          <p:cNvSpPr txBox="1">
            <a:spLocks/>
          </p:cNvSpPr>
          <p:nvPr/>
        </p:nvSpPr>
        <p:spPr>
          <a:xfrm>
            <a:off x="9099594" y="2364120"/>
            <a:ext cx="2524781" cy="454570"/>
          </a:xfrm>
          <a:prstGeom prst="rect">
            <a:avLst/>
          </a:prstGeom>
          <a:solidFill>
            <a:schemeClr val="bg1">
              <a:lumMod val="95000"/>
            </a:schemeClr>
          </a:solidFill>
          <a:ln>
            <a:solidFill>
              <a:schemeClr val="tx1"/>
            </a:solidFill>
          </a:ln>
        </p:spPr>
        <p:txBody>
          <a:bodyPr vert="horz" lIns="91440" tIns="45720" rIns="91440" bIns="45720" rtlCol="0" anchor="t">
            <a:normAutofit/>
          </a:bodyPr>
          <a:lstStyle>
            <a:lvl1pPr marL="0" indent="0" algn="l" defTabSz="914400" rtl="0" eaLnBrk="1" latinLnBrk="0" hangingPunct="1">
              <a:lnSpc>
                <a:spcPct val="90000"/>
              </a:lnSpc>
              <a:spcBef>
                <a:spcPts val="1000"/>
              </a:spcBef>
              <a:buClr>
                <a:srgbClr val="4AC5D3"/>
              </a:buClr>
              <a:buFont typeface="Arial" panose="020B0604020202020204" pitchFamily="34" charset="0"/>
              <a:buNone/>
              <a:defRPr sz="2400" b="1" kern="1200">
                <a:solidFill>
                  <a:srgbClr val="B4D785"/>
                </a:solidFill>
                <a:latin typeface="Century Gothic" panose="020B0502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Century Gothic" panose="020B0502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Century Gothic" panose="020B0502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Century Gothic" panose="020B0502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Century Gothic" panose="020B0502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ctr"/>
            <a:r>
              <a:rPr lang="fi-FI" dirty="0" err="1">
                <a:solidFill>
                  <a:schemeClr val="tx1"/>
                </a:solidFill>
                <a:latin typeface="Century Gothic"/>
                <a:cs typeface="Arial"/>
              </a:rPr>
              <a:t>Field</a:t>
            </a:r>
            <a:r>
              <a:rPr lang="fi-FI" dirty="0">
                <a:solidFill>
                  <a:schemeClr val="tx1"/>
                </a:solidFill>
                <a:latin typeface="Century Gothic"/>
                <a:cs typeface="Arial"/>
              </a:rPr>
              <a:t> </a:t>
            </a:r>
            <a:r>
              <a:rPr lang="fi-FI" dirty="0" err="1">
                <a:solidFill>
                  <a:schemeClr val="tx1"/>
                </a:solidFill>
                <a:latin typeface="Century Gothic"/>
                <a:cs typeface="Arial"/>
              </a:rPr>
              <a:t>datasets</a:t>
            </a:r>
            <a:endParaRPr lang="fi-FI" dirty="0">
              <a:solidFill>
                <a:schemeClr val="tx1"/>
              </a:solidFill>
              <a:latin typeface="Century Gothic"/>
              <a:cs typeface="Arial"/>
            </a:endParaRPr>
          </a:p>
        </p:txBody>
      </p:sp>
      <p:sp>
        <p:nvSpPr>
          <p:cNvPr id="12" name="Content Placeholder 7">
            <a:extLst>
              <a:ext uri="{FF2B5EF4-FFF2-40B4-BE49-F238E27FC236}">
                <a16:creationId xmlns:a16="http://schemas.microsoft.com/office/drawing/2014/main" id="{DC8F3BFB-937F-FA85-8063-EEF33142F017}"/>
              </a:ext>
            </a:extLst>
          </p:cNvPr>
          <p:cNvSpPr txBox="1">
            <a:spLocks/>
          </p:cNvSpPr>
          <p:nvPr/>
        </p:nvSpPr>
        <p:spPr>
          <a:xfrm>
            <a:off x="8778916" y="2927512"/>
            <a:ext cx="3156141" cy="368458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rgbClr val="4AC5D3"/>
              </a:buClr>
              <a:buFont typeface="Arial" panose="020B0604020202020204" pitchFamily="34" charset="0"/>
              <a:buChar char="•"/>
              <a:defRPr sz="2000" kern="1200">
                <a:solidFill>
                  <a:schemeClr val="tx1"/>
                </a:solidFill>
                <a:latin typeface="Century Gothic" panose="020B0502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Century Gothic" panose="020B0502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Century Gothic" panose="020B0502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Century Gothic" panose="020B0502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sz="1800" err="1">
                <a:latin typeface="Century Gothic"/>
                <a:cs typeface="Arial"/>
              </a:rPr>
              <a:t>eDNA</a:t>
            </a:r>
            <a:r>
              <a:rPr lang="fi-FI" sz="1800">
                <a:latin typeface="Century Gothic"/>
                <a:cs typeface="Arial"/>
              </a:rPr>
              <a:t> </a:t>
            </a:r>
            <a:r>
              <a:rPr lang="fi-FI" sz="1800" err="1">
                <a:latin typeface="Century Gothic"/>
                <a:cs typeface="Arial"/>
              </a:rPr>
              <a:t>sampling</a:t>
            </a:r>
            <a:r>
              <a:rPr lang="fi-FI" sz="1800">
                <a:latin typeface="Century Gothic"/>
                <a:cs typeface="Arial"/>
              </a:rPr>
              <a:t> (2024, 2025, 2026)</a:t>
            </a:r>
          </a:p>
          <a:p>
            <a:r>
              <a:rPr lang="en-US" sz="1800">
                <a:latin typeface="Century Gothic"/>
                <a:cs typeface="Arial"/>
              </a:rPr>
              <a:t>lake monitoring stations: water quality parameters and algae species </a:t>
            </a:r>
          </a:p>
          <a:p>
            <a:r>
              <a:rPr lang="en-US" sz="1800">
                <a:latin typeface="Century Gothic"/>
                <a:cs typeface="Arial"/>
              </a:rPr>
              <a:t>automated river station measurements</a:t>
            </a:r>
          </a:p>
          <a:p>
            <a:r>
              <a:rPr lang="en-US" sz="1800">
                <a:latin typeface="Century Gothic"/>
                <a:cs typeface="Arial"/>
              </a:rPr>
              <a:t>citizen science networks (algae blooms)</a:t>
            </a:r>
          </a:p>
          <a:p>
            <a:pPr marL="0" indent="0">
              <a:buNone/>
            </a:pPr>
            <a:endParaRPr lang="en-US">
              <a:solidFill>
                <a:srgbClr val="000000"/>
              </a:solidFill>
              <a:latin typeface="Century Gothic"/>
              <a:cs typeface="Arial"/>
            </a:endParaRPr>
          </a:p>
          <a:p>
            <a:endParaRPr lang="en-US">
              <a:solidFill>
                <a:srgbClr val="FF0000"/>
              </a:solidFill>
              <a:latin typeface="Century Gothic"/>
              <a:cs typeface="Arial"/>
            </a:endParaRPr>
          </a:p>
        </p:txBody>
      </p:sp>
    </p:spTree>
    <p:extLst>
      <p:ext uri="{BB962C8B-B14F-4D97-AF65-F5344CB8AC3E}">
        <p14:creationId xmlns:p14="http://schemas.microsoft.com/office/powerpoint/2010/main" val="4205786380"/>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670024E-6F27-1BB4-3E4A-6C4B54BD2B76}"/>
              </a:ext>
            </a:extLst>
          </p:cNvPr>
          <p:cNvSpPr>
            <a:spLocks noGrp="1"/>
          </p:cNvSpPr>
          <p:nvPr>
            <p:ph type="title"/>
          </p:nvPr>
        </p:nvSpPr>
        <p:spPr>
          <a:xfrm>
            <a:off x="836612" y="363937"/>
            <a:ext cx="10515600" cy="1325563"/>
          </a:xfrm>
        </p:spPr>
        <p:txBody>
          <a:bodyPr/>
          <a:lstStyle/>
          <a:p>
            <a:r>
              <a:rPr lang="fi-FI" dirty="0"/>
              <a:t>Evaluation of pan-European </a:t>
            </a:r>
            <a:r>
              <a:rPr lang="fi-FI" dirty="0" err="1"/>
              <a:t>habitat</a:t>
            </a:r>
            <a:r>
              <a:rPr lang="fi-FI" dirty="0"/>
              <a:t> </a:t>
            </a:r>
            <a:r>
              <a:rPr lang="fi-FI" dirty="0" err="1"/>
              <a:t>type</a:t>
            </a:r>
            <a:r>
              <a:rPr lang="fi-FI" dirty="0"/>
              <a:t> </a:t>
            </a:r>
            <a:r>
              <a:rPr lang="fi-FI" dirty="0" err="1"/>
              <a:t>maps</a:t>
            </a:r>
            <a:r>
              <a:rPr lang="fi-FI" dirty="0"/>
              <a:t> (link to </a:t>
            </a:r>
            <a:r>
              <a:rPr lang="fi-FI" dirty="0" err="1"/>
              <a:t>pilot</a:t>
            </a:r>
            <a:r>
              <a:rPr lang="fi-FI" dirty="0"/>
              <a:t> 5.2)</a:t>
            </a:r>
          </a:p>
        </p:txBody>
      </p:sp>
      <p:sp>
        <p:nvSpPr>
          <p:cNvPr id="8" name="Content Placeholder 7">
            <a:extLst>
              <a:ext uri="{FF2B5EF4-FFF2-40B4-BE49-F238E27FC236}">
                <a16:creationId xmlns:a16="http://schemas.microsoft.com/office/drawing/2014/main" id="{2428B46C-CD75-73BE-4BE1-D58681A1DAA1}"/>
              </a:ext>
            </a:extLst>
          </p:cNvPr>
          <p:cNvSpPr>
            <a:spLocks noGrp="1"/>
          </p:cNvSpPr>
          <p:nvPr>
            <p:ph sz="half" idx="2"/>
          </p:nvPr>
        </p:nvSpPr>
        <p:spPr>
          <a:xfrm>
            <a:off x="836612" y="1689500"/>
            <a:ext cx="6555375" cy="3684588"/>
          </a:xfrm>
        </p:spPr>
        <p:txBody>
          <a:bodyPr>
            <a:normAutofit/>
          </a:bodyPr>
          <a:lstStyle/>
          <a:p>
            <a:r>
              <a:rPr lang="fi-FI"/>
              <a:t>Pan-European EUNIS habitat type </a:t>
            </a:r>
            <a:r>
              <a:rPr lang="fi-FI" b="1"/>
              <a:t>suitability</a:t>
            </a:r>
            <a:r>
              <a:rPr lang="fi-FI"/>
              <a:t> maps were produced by UWageningen &amp; CNR</a:t>
            </a:r>
          </a:p>
          <a:p>
            <a:pPr lvl="1"/>
            <a:r>
              <a:rPr lang="fi-FI"/>
              <a:t>From these, habitat </a:t>
            </a:r>
            <a:r>
              <a:rPr lang="fi-FI" b="1"/>
              <a:t>probability</a:t>
            </a:r>
            <a:r>
              <a:rPr lang="fi-FI"/>
              <a:t> and </a:t>
            </a:r>
            <a:r>
              <a:rPr lang="fi-FI" b="1"/>
              <a:t>habitat type classification </a:t>
            </a:r>
            <a:r>
              <a:rPr lang="fi-FI"/>
              <a:t>maps were derived</a:t>
            </a:r>
          </a:p>
          <a:p>
            <a:r>
              <a:rPr lang="fi-FI"/>
              <a:t>Evaluation of these maps by comparing to habitat type maps available from Northern Finland (Syke, Metsähallitus)</a:t>
            </a:r>
          </a:p>
          <a:p>
            <a:pPr marL="0" indent="0">
              <a:buNone/>
            </a:pPr>
            <a:endParaRPr lang="fi-FI"/>
          </a:p>
        </p:txBody>
      </p:sp>
      <p:sp>
        <p:nvSpPr>
          <p:cNvPr id="5" name="Slide Number Placeholder 4">
            <a:extLst>
              <a:ext uri="{FF2B5EF4-FFF2-40B4-BE49-F238E27FC236}">
                <a16:creationId xmlns:a16="http://schemas.microsoft.com/office/drawing/2014/main" id="{EDA3C70F-8B87-C7CB-3173-DC8952665F7F}"/>
              </a:ext>
            </a:extLst>
          </p:cNvPr>
          <p:cNvSpPr>
            <a:spLocks noGrp="1"/>
          </p:cNvSpPr>
          <p:nvPr>
            <p:ph type="sldNum" sz="quarter" idx="12"/>
          </p:nvPr>
        </p:nvSpPr>
        <p:spPr/>
        <p:txBody>
          <a:bodyPr/>
          <a:lstStyle/>
          <a:p>
            <a:fld id="{CD4805D6-057F-1048-B770-DDF440AB6921}" type="slidenum">
              <a:rPr lang="en-BG" smtClean="0"/>
              <a:t>127</a:t>
            </a:fld>
            <a:endParaRPr lang="en-BG"/>
          </a:p>
        </p:txBody>
      </p:sp>
      <p:pic>
        <p:nvPicPr>
          <p:cNvPr id="15" name="Kuvan paikkamerkki 6">
            <a:extLst>
              <a:ext uri="{FF2B5EF4-FFF2-40B4-BE49-F238E27FC236}">
                <a16:creationId xmlns:a16="http://schemas.microsoft.com/office/drawing/2014/main" id="{3ABA8ABB-FCD8-252E-FFBA-BFDE7FCBFB6C}"/>
              </a:ext>
            </a:extLst>
          </p:cNvPr>
          <p:cNvPicPr>
            <a:picLocks noChangeAspect="1"/>
          </p:cNvPicPr>
          <p:nvPr/>
        </p:nvPicPr>
        <p:blipFill>
          <a:blip r:embed="rId2">
            <a:extLst>
              <a:ext uri="{28A0092B-C50C-407E-A947-70E740481C1C}">
                <a14:useLocalDpi xmlns:a14="http://schemas.microsoft.com/office/drawing/2010/main" val="0"/>
              </a:ext>
            </a:extLst>
          </a:blip>
          <a:srcRect l="3333" r="3333"/>
          <a:stretch>
            <a:fillRect/>
          </a:stretch>
        </p:blipFill>
        <p:spPr bwMode="auto">
          <a:xfrm>
            <a:off x="4739267" y="3450882"/>
            <a:ext cx="3179977" cy="3407118"/>
          </a:xfrm>
          <a:prstGeom prst="rect">
            <a:avLst/>
          </a:prstGeom>
          <a:noFill/>
          <a:ln>
            <a:noFill/>
          </a:ln>
        </p:spPr>
      </p:pic>
      <p:pic>
        <p:nvPicPr>
          <p:cNvPr id="1027" name="Picture 3">
            <a:extLst>
              <a:ext uri="{FF2B5EF4-FFF2-40B4-BE49-F238E27FC236}">
                <a16:creationId xmlns:a16="http://schemas.microsoft.com/office/drawing/2014/main" id="{1EB41424-9EC2-8308-DF12-C1DF4283E8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91215" y="1068404"/>
            <a:ext cx="4104135" cy="5720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Content Placeholder 7">
            <a:extLst>
              <a:ext uri="{FF2B5EF4-FFF2-40B4-BE49-F238E27FC236}">
                <a16:creationId xmlns:a16="http://schemas.microsoft.com/office/drawing/2014/main" id="{EA95AD62-982A-0565-8385-594204F3E1E2}"/>
              </a:ext>
            </a:extLst>
          </p:cNvPr>
          <p:cNvSpPr txBox="1">
            <a:spLocks/>
          </p:cNvSpPr>
          <p:nvPr/>
        </p:nvSpPr>
        <p:spPr>
          <a:xfrm>
            <a:off x="858268" y="3970738"/>
            <a:ext cx="3581385" cy="368458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4AC5D3"/>
              </a:buClr>
              <a:buFont typeface="Arial" panose="020B0604020202020204" pitchFamily="34" charset="0"/>
              <a:buChar char="•"/>
              <a:defRPr sz="2000" kern="1200">
                <a:solidFill>
                  <a:schemeClr val="tx1"/>
                </a:solidFill>
                <a:latin typeface="Century Gothic" panose="020B0502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Century Gothic" panose="020B0502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Century Gothic" panose="020B0502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Century Gothic" panose="020B0502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a:t>Translation cross-walks between habitat typologies have to be concluded first (Fin Inventory class </a:t>
            </a:r>
            <a:r>
              <a:rPr lang="fi-FI">
                <a:sym typeface="Wingdings" panose="05000000000000000000" pitchFamily="2" charset="2"/>
              </a:rPr>
              <a:t> EUNIS, or Annex 1  EUNIS) – requires working time from Finnish habitat type experts</a:t>
            </a:r>
            <a:endParaRPr lang="fi-FI"/>
          </a:p>
        </p:txBody>
      </p:sp>
      <p:sp>
        <p:nvSpPr>
          <p:cNvPr id="20" name="Arrow: Left-Right 19">
            <a:extLst>
              <a:ext uri="{FF2B5EF4-FFF2-40B4-BE49-F238E27FC236}">
                <a16:creationId xmlns:a16="http://schemas.microsoft.com/office/drawing/2014/main" id="{7B60F4BD-2CB7-DCCC-FECD-C4F084FA8C62}"/>
              </a:ext>
            </a:extLst>
          </p:cNvPr>
          <p:cNvSpPr/>
          <p:nvPr/>
        </p:nvSpPr>
        <p:spPr>
          <a:xfrm rot="7500000">
            <a:off x="7631659" y="3483967"/>
            <a:ext cx="946949" cy="346128"/>
          </a:xfrm>
          <a:prstGeom prst="lef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230190824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7456C-3449-9998-A446-AEFD570FCF31}"/>
              </a:ext>
            </a:extLst>
          </p:cNvPr>
          <p:cNvSpPr>
            <a:spLocks noGrp="1"/>
          </p:cNvSpPr>
          <p:nvPr>
            <p:ph type="title"/>
          </p:nvPr>
        </p:nvSpPr>
        <p:spPr/>
        <p:txBody>
          <a:bodyPr/>
          <a:lstStyle/>
          <a:p>
            <a:pPr algn="ctr"/>
            <a:r>
              <a:rPr lang="en-US" dirty="0">
                <a:latin typeface="Poppins"/>
                <a:cs typeface="Poppins"/>
              </a:rPr>
              <a:t>eDNA sampling</a:t>
            </a:r>
            <a:endParaRPr lang="en-US" dirty="0"/>
          </a:p>
        </p:txBody>
      </p:sp>
      <p:sp>
        <p:nvSpPr>
          <p:cNvPr id="3" name="Content Placeholder 2">
            <a:extLst>
              <a:ext uri="{FF2B5EF4-FFF2-40B4-BE49-F238E27FC236}">
                <a16:creationId xmlns:a16="http://schemas.microsoft.com/office/drawing/2014/main" id="{94B793AF-DBD3-E755-B546-CEBFA2B6E125}"/>
              </a:ext>
            </a:extLst>
          </p:cNvPr>
          <p:cNvSpPr>
            <a:spLocks noGrp="1"/>
          </p:cNvSpPr>
          <p:nvPr>
            <p:ph idx="1"/>
          </p:nvPr>
        </p:nvSpPr>
        <p:spPr/>
        <p:txBody>
          <a:bodyPr vert="horz" lIns="91440" tIns="45720" rIns="91440" bIns="45720" rtlCol="0" anchor="t">
            <a:normAutofit/>
          </a:bodyPr>
          <a:lstStyle/>
          <a:p>
            <a:pPr>
              <a:buFont typeface="Arial"/>
              <a:buChar char="•"/>
            </a:pPr>
            <a:r>
              <a:rPr lang="en-GB" sz="2800" dirty="0">
                <a:latin typeface="Calibri"/>
                <a:ea typeface="Calibri"/>
                <a:cs typeface="Calibri"/>
              </a:rPr>
              <a:t> </a:t>
            </a:r>
            <a:r>
              <a:rPr lang="en-GB" sz="2800" dirty="0">
                <a:latin typeface="Century Gothic"/>
                <a:ea typeface="Calibri"/>
                <a:cs typeface="Calibri"/>
              </a:rPr>
              <a:t>Fieldworks autumn 2024</a:t>
            </a:r>
          </a:p>
          <a:p>
            <a:pPr marL="971550" lvl="1">
              <a:buFont typeface="Courier New,monospace"/>
              <a:buChar char="o"/>
            </a:pPr>
            <a:r>
              <a:rPr lang="en-GB" sz="2200" dirty="0">
                <a:latin typeface="Century Gothic"/>
                <a:ea typeface="Calibri"/>
                <a:cs typeface="Calibri"/>
              </a:rPr>
              <a:t>eDNA field campaign: </a:t>
            </a:r>
            <a:endParaRPr lang="en-GB" dirty="0">
              <a:cs typeface="Arial"/>
            </a:endParaRPr>
          </a:p>
          <a:p>
            <a:pPr marL="1371600" lvl="2" indent="-285750">
              <a:buFont typeface="Courier New,monospace"/>
              <a:buChar char="o"/>
            </a:pPr>
            <a:r>
              <a:rPr lang="en-GB" sz="2200" dirty="0">
                <a:latin typeface="Century Gothic"/>
                <a:ea typeface="Calibri"/>
                <a:cs typeface="Calibri"/>
              </a:rPr>
              <a:t>eDNA, water quality analysis results, stream organic matter decomposition experiments (Cotton strips)</a:t>
            </a:r>
          </a:p>
          <a:p>
            <a:pPr marL="1371600" lvl="2" indent="-285750">
              <a:buFont typeface="Courier New,monospace"/>
              <a:buChar char="o"/>
            </a:pPr>
            <a:r>
              <a:rPr lang="en-GB" sz="2200" dirty="0">
                <a:latin typeface="Century Gothic"/>
                <a:ea typeface="Calibri"/>
                <a:cs typeface="Calibri"/>
              </a:rPr>
              <a:t>Three stream catchments with contrasting land use pressures and water quality</a:t>
            </a:r>
          </a:p>
          <a:p>
            <a:pPr marL="1371600" lvl="2" indent="-285750">
              <a:buFont typeface="Courier New,monospace"/>
              <a:buChar char="o"/>
            </a:pPr>
            <a:r>
              <a:rPr lang="en-GB" sz="2200" dirty="0">
                <a:latin typeface="Century Gothic"/>
                <a:ea typeface="Calibri"/>
                <a:cs typeface="Calibri"/>
              </a:rPr>
              <a:t>Sampling from headwater tributaries and mainstems </a:t>
            </a:r>
          </a:p>
          <a:p>
            <a:pPr marL="1371600" lvl="2" indent="-285750">
              <a:buFont typeface="Courier New,monospace"/>
              <a:buChar char="o"/>
            </a:pPr>
            <a:r>
              <a:rPr lang="en-GB" sz="2200" dirty="0">
                <a:latin typeface="Century Gothic"/>
                <a:ea typeface="Calibri"/>
                <a:cs typeface="Calibri"/>
              </a:rPr>
              <a:t>Examination of biodiversity patterns (eDNA) and ecosystem functioning (Cotton strip decomposition) within stream networks and across the catchments</a:t>
            </a:r>
          </a:p>
          <a:p>
            <a:endParaRPr lang="en-GB" b="1" dirty="0">
              <a:latin typeface="Century Gothic"/>
              <a:cs typeface="Arial"/>
            </a:endParaRPr>
          </a:p>
          <a:p>
            <a:endParaRPr lang="en-GB" b="1" dirty="0">
              <a:latin typeface="Century Gothic"/>
              <a:cs typeface="Arial"/>
            </a:endParaRPr>
          </a:p>
          <a:p>
            <a:endParaRPr lang="en-US" dirty="0">
              <a:cs typeface="Arial"/>
            </a:endParaRPr>
          </a:p>
        </p:txBody>
      </p:sp>
      <p:sp>
        <p:nvSpPr>
          <p:cNvPr id="4" name="Slide Number Placeholder 3">
            <a:extLst>
              <a:ext uri="{FF2B5EF4-FFF2-40B4-BE49-F238E27FC236}">
                <a16:creationId xmlns:a16="http://schemas.microsoft.com/office/drawing/2014/main" id="{09D27672-1D60-35DB-1A3B-AA2966C3D5E5}"/>
              </a:ext>
            </a:extLst>
          </p:cNvPr>
          <p:cNvSpPr>
            <a:spLocks noGrp="1"/>
          </p:cNvSpPr>
          <p:nvPr>
            <p:ph type="sldNum" sz="quarter" idx="12"/>
          </p:nvPr>
        </p:nvSpPr>
        <p:spPr/>
        <p:txBody>
          <a:bodyPr/>
          <a:lstStyle/>
          <a:p>
            <a:fld id="{CD4805D6-057F-1048-B770-DDF440AB6921}" type="slidenum">
              <a:rPr lang="en-BG" smtClean="0"/>
              <a:t>128</a:t>
            </a:fld>
            <a:endParaRPr lang="en-BG"/>
          </a:p>
        </p:txBody>
      </p:sp>
      <p:pic>
        <p:nvPicPr>
          <p:cNvPr id="6" name="Kuva 4" descr="Kuva, joka sisältää kohteen kartta, teksti, atlas&#10;&#10;Kuvaus luotu automaattisesti">
            <a:extLst>
              <a:ext uri="{FF2B5EF4-FFF2-40B4-BE49-F238E27FC236}">
                <a16:creationId xmlns:a16="http://schemas.microsoft.com/office/drawing/2014/main" id="{230162B3-AB57-6BAB-8D02-09D364AAFBF5}"/>
              </a:ext>
            </a:extLst>
          </p:cNvPr>
          <p:cNvPicPr>
            <a:picLocks noChangeAspect="1"/>
          </p:cNvPicPr>
          <p:nvPr/>
        </p:nvPicPr>
        <p:blipFill>
          <a:blip r:embed="rId2"/>
          <a:srcRect t="59198" r="-153"/>
          <a:stretch/>
        </p:blipFill>
        <p:spPr>
          <a:xfrm>
            <a:off x="6004219" y="5315165"/>
            <a:ext cx="4515857" cy="1504898"/>
          </a:xfrm>
          <a:prstGeom prst="rect">
            <a:avLst/>
          </a:prstGeom>
        </p:spPr>
      </p:pic>
      <p:pic>
        <p:nvPicPr>
          <p:cNvPr id="8" name="Kuva 6" descr="Kuva, joka sisältää kohteen kartta, teksti, atlas&#10;&#10;Kuvaus luotu automaattisesti">
            <a:extLst>
              <a:ext uri="{FF2B5EF4-FFF2-40B4-BE49-F238E27FC236}">
                <a16:creationId xmlns:a16="http://schemas.microsoft.com/office/drawing/2014/main" id="{ECFA15B3-9913-A6B2-81A9-27792E286048}"/>
              </a:ext>
            </a:extLst>
          </p:cNvPr>
          <p:cNvPicPr>
            <a:picLocks noChangeAspect="1"/>
          </p:cNvPicPr>
          <p:nvPr/>
        </p:nvPicPr>
        <p:blipFill>
          <a:blip r:embed="rId3"/>
          <a:stretch>
            <a:fillRect/>
          </a:stretch>
        </p:blipFill>
        <p:spPr>
          <a:xfrm>
            <a:off x="1580179" y="5315310"/>
            <a:ext cx="4341675" cy="1482463"/>
          </a:xfrm>
          <a:prstGeom prst="rect">
            <a:avLst/>
          </a:prstGeom>
        </p:spPr>
      </p:pic>
      <p:pic>
        <p:nvPicPr>
          <p:cNvPr id="5" name="Kuva 4">
            <a:extLst>
              <a:ext uri="{FF2B5EF4-FFF2-40B4-BE49-F238E27FC236}">
                <a16:creationId xmlns:a16="http://schemas.microsoft.com/office/drawing/2014/main" id="{6ED9B0CC-B9FF-9AC4-4C54-A3DB3BCD49AD}"/>
              </a:ext>
            </a:extLst>
          </p:cNvPr>
          <p:cNvPicPr>
            <a:picLocks noChangeAspect="1"/>
          </p:cNvPicPr>
          <p:nvPr/>
        </p:nvPicPr>
        <p:blipFill>
          <a:blip r:embed="rId4"/>
          <a:stretch>
            <a:fillRect/>
          </a:stretch>
        </p:blipFill>
        <p:spPr>
          <a:xfrm>
            <a:off x="9466382" y="832042"/>
            <a:ext cx="2571750" cy="3429000"/>
          </a:xfrm>
          <a:prstGeom prst="rect">
            <a:avLst/>
          </a:prstGeom>
        </p:spPr>
      </p:pic>
      <p:sp>
        <p:nvSpPr>
          <p:cNvPr id="9" name="TextBox 8">
            <a:extLst>
              <a:ext uri="{FF2B5EF4-FFF2-40B4-BE49-F238E27FC236}">
                <a16:creationId xmlns:a16="http://schemas.microsoft.com/office/drawing/2014/main" id="{6A324A43-FD1B-21B4-AF2A-768FEF926101}"/>
              </a:ext>
            </a:extLst>
          </p:cNvPr>
          <p:cNvSpPr txBox="1"/>
          <p:nvPr/>
        </p:nvSpPr>
        <p:spPr>
          <a:xfrm rot="20850242">
            <a:off x="5127171" y="4688381"/>
            <a:ext cx="6188418" cy="1477328"/>
          </a:xfrm>
          <a:prstGeom prst="rect">
            <a:avLst/>
          </a:prstGeom>
          <a:solidFill>
            <a:schemeClr val="accent4">
              <a:lumMod val="40000"/>
              <a:lumOff val="60000"/>
            </a:schemeClr>
          </a:solidFill>
        </p:spPr>
        <p:txBody>
          <a:bodyPr wrap="square">
            <a:spAutoFit/>
          </a:bodyPr>
          <a:lstStyle/>
          <a:p>
            <a:r>
              <a:rPr lang="en-US"/>
              <a:t>Technology Readiness Level of biodiversity monitoring with molecular methods – where are we on the road to routine implementation? (Laamanen et al. 2025)</a:t>
            </a:r>
          </a:p>
          <a:p>
            <a:r>
              <a:rPr lang="en-US"/>
              <a:t> </a:t>
            </a:r>
          </a:p>
          <a:p>
            <a:r>
              <a:rPr lang="en-US">
                <a:hlinkClick r:id="rId5" tooltip="https://mbmg.pensoft.net/article/130834/"/>
              </a:rPr>
              <a:t>https://mbmg.pensoft.net/article/130834/</a:t>
            </a:r>
            <a:endParaRPr lang="en-US"/>
          </a:p>
        </p:txBody>
      </p:sp>
    </p:spTree>
    <p:extLst>
      <p:ext uri="{BB962C8B-B14F-4D97-AF65-F5344CB8AC3E}">
        <p14:creationId xmlns:p14="http://schemas.microsoft.com/office/powerpoint/2010/main" val="1232164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7477E-AC53-EB6B-0B50-6B43225108F9}"/>
              </a:ext>
            </a:extLst>
          </p:cNvPr>
          <p:cNvSpPr>
            <a:spLocks noGrp="1"/>
          </p:cNvSpPr>
          <p:nvPr>
            <p:ph type="title"/>
          </p:nvPr>
        </p:nvSpPr>
        <p:spPr/>
        <p:txBody>
          <a:bodyPr/>
          <a:lstStyle/>
          <a:p>
            <a:r>
              <a:rPr lang="fi-FI" dirty="0" err="1">
                <a:latin typeface="Poppins"/>
                <a:cs typeface="Poppins"/>
              </a:rPr>
              <a:t>eDNA</a:t>
            </a:r>
            <a:r>
              <a:rPr lang="fi-FI" dirty="0">
                <a:latin typeface="Poppins"/>
                <a:cs typeface="Poppins"/>
              </a:rPr>
              <a:t> </a:t>
            </a:r>
            <a:r>
              <a:rPr lang="fi-FI" dirty="0" err="1">
                <a:latin typeface="Poppins"/>
                <a:cs typeface="Poppins"/>
              </a:rPr>
              <a:t>field</a:t>
            </a:r>
            <a:r>
              <a:rPr lang="fi-FI" dirty="0">
                <a:latin typeface="Poppins"/>
                <a:cs typeface="Poppins"/>
              </a:rPr>
              <a:t> </a:t>
            </a:r>
            <a:r>
              <a:rPr lang="fi-FI" dirty="0" err="1">
                <a:latin typeface="Poppins"/>
                <a:cs typeface="Poppins"/>
              </a:rPr>
              <a:t>work</a:t>
            </a:r>
            <a:r>
              <a:rPr lang="fi-FI" dirty="0">
                <a:latin typeface="Poppins"/>
                <a:cs typeface="Poppins"/>
              </a:rPr>
              <a:t> </a:t>
            </a:r>
            <a:r>
              <a:rPr lang="fi-FI" dirty="0" err="1">
                <a:latin typeface="Poppins"/>
                <a:cs typeface="Poppins"/>
              </a:rPr>
              <a:t>plan</a:t>
            </a:r>
            <a:r>
              <a:rPr lang="fi-FI" dirty="0">
                <a:latin typeface="Poppins"/>
                <a:cs typeface="Poppins"/>
              </a:rPr>
              <a:t> for summer 2025</a:t>
            </a:r>
          </a:p>
        </p:txBody>
      </p:sp>
      <p:sp>
        <p:nvSpPr>
          <p:cNvPr id="3" name="Content Placeholder 2">
            <a:extLst>
              <a:ext uri="{FF2B5EF4-FFF2-40B4-BE49-F238E27FC236}">
                <a16:creationId xmlns:a16="http://schemas.microsoft.com/office/drawing/2014/main" id="{892921EE-16AB-27AF-1EDA-11FF8379C92C}"/>
              </a:ext>
            </a:extLst>
          </p:cNvPr>
          <p:cNvSpPr>
            <a:spLocks noGrp="1"/>
          </p:cNvSpPr>
          <p:nvPr>
            <p:ph idx="1"/>
          </p:nvPr>
        </p:nvSpPr>
        <p:spPr>
          <a:xfrm>
            <a:off x="254511" y="1792638"/>
            <a:ext cx="8579520" cy="4351338"/>
          </a:xfrm>
        </p:spPr>
        <p:txBody>
          <a:bodyPr vert="horz" lIns="91440" tIns="45720" rIns="91440" bIns="45720" rtlCol="0" anchor="t">
            <a:noAutofit/>
          </a:bodyPr>
          <a:lstStyle/>
          <a:p>
            <a:pPr marL="1200150" lvl="2" indent="-285750">
              <a:lnSpc>
                <a:spcPct val="100000"/>
              </a:lnSpc>
              <a:spcBef>
                <a:spcPts val="0"/>
              </a:spcBef>
              <a:buFont typeface="Courier New,monospace" panose="020B0604020202020204" pitchFamily="34" charset="0"/>
              <a:buChar char="o"/>
            </a:pPr>
            <a:r>
              <a:rPr lang="fi-FI" sz="2000" dirty="0">
                <a:latin typeface="+mj-lt"/>
                <a:cs typeface="Arial"/>
              </a:rPr>
              <a:t>Lake </a:t>
            </a:r>
            <a:r>
              <a:rPr lang="fi-FI" sz="2000" dirty="0" err="1">
                <a:latin typeface="+mj-lt"/>
                <a:cs typeface="Arial"/>
              </a:rPr>
              <a:t>eDNA</a:t>
            </a:r>
            <a:r>
              <a:rPr lang="fi-FI" sz="2000" dirty="0">
                <a:latin typeface="+mj-lt"/>
                <a:cs typeface="Arial"/>
              </a:rPr>
              <a:t> </a:t>
            </a:r>
            <a:r>
              <a:rPr lang="fi-FI" sz="2000" dirty="0" err="1">
                <a:latin typeface="+mj-lt"/>
                <a:cs typeface="Arial"/>
              </a:rPr>
              <a:t>sampling</a:t>
            </a:r>
            <a:r>
              <a:rPr lang="fi-FI" sz="2000" dirty="0">
                <a:latin typeface="+mj-lt"/>
                <a:cs typeface="Arial"/>
              </a:rPr>
              <a:t> &amp; </a:t>
            </a:r>
            <a:r>
              <a:rPr lang="fi-FI" sz="2000" dirty="0" err="1">
                <a:latin typeface="+mj-lt"/>
                <a:cs typeface="Arial"/>
              </a:rPr>
              <a:t>water</a:t>
            </a:r>
            <a:r>
              <a:rPr lang="fi-FI" sz="2000" dirty="0">
                <a:latin typeface="+mj-lt"/>
                <a:cs typeface="Arial"/>
              </a:rPr>
              <a:t> </a:t>
            </a:r>
            <a:r>
              <a:rPr lang="fi-FI" sz="2000" dirty="0" err="1">
                <a:latin typeface="+mj-lt"/>
                <a:cs typeface="Arial"/>
              </a:rPr>
              <a:t>quality</a:t>
            </a:r>
            <a:r>
              <a:rPr lang="fi-FI" sz="2000" dirty="0">
                <a:latin typeface="+mj-lt"/>
                <a:cs typeface="Arial"/>
              </a:rPr>
              <a:t> in August 2025</a:t>
            </a:r>
          </a:p>
          <a:p>
            <a:pPr marL="1657350" lvl="3">
              <a:lnSpc>
                <a:spcPct val="100000"/>
              </a:lnSpc>
              <a:spcBef>
                <a:spcPts val="1000"/>
              </a:spcBef>
            </a:pPr>
            <a:r>
              <a:rPr lang="fi-FI" sz="2000" dirty="0">
                <a:latin typeface="+mj-lt"/>
                <a:cs typeface="Arial"/>
              </a:rPr>
              <a:t>Lake Vanajavesi</a:t>
            </a:r>
          </a:p>
          <a:p>
            <a:pPr marL="1657350" lvl="3">
              <a:lnSpc>
                <a:spcPct val="100000"/>
              </a:lnSpc>
              <a:spcBef>
                <a:spcPts val="0"/>
              </a:spcBef>
            </a:pPr>
            <a:r>
              <a:rPr lang="fi-FI" sz="2000" dirty="0">
                <a:latin typeface="+mj-lt"/>
                <a:cs typeface="Arial"/>
              </a:rPr>
              <a:t>Lake Vesijärvi</a:t>
            </a:r>
          </a:p>
          <a:p>
            <a:pPr marL="1657350" lvl="3">
              <a:lnSpc>
                <a:spcPct val="100000"/>
              </a:lnSpc>
              <a:spcBef>
                <a:spcPts val="0"/>
              </a:spcBef>
            </a:pPr>
            <a:r>
              <a:rPr lang="fi-FI" sz="2000" dirty="0">
                <a:latin typeface="+mj-lt"/>
                <a:cs typeface="Arial"/>
              </a:rPr>
              <a:t>Lake Kirkkojärvi</a:t>
            </a:r>
          </a:p>
          <a:p>
            <a:pPr marL="1657350" lvl="3">
              <a:lnSpc>
                <a:spcPct val="100000"/>
              </a:lnSpc>
              <a:spcBef>
                <a:spcPts val="0"/>
              </a:spcBef>
            </a:pPr>
            <a:r>
              <a:rPr lang="fi-FI" sz="2000" dirty="0">
                <a:latin typeface="+mj-lt"/>
                <a:cs typeface="Arial"/>
              </a:rPr>
              <a:t>Lakes in </a:t>
            </a:r>
            <a:r>
              <a:rPr lang="fi-FI" sz="2000" dirty="0" err="1">
                <a:latin typeface="+mj-lt"/>
                <a:cs typeface="Arial"/>
              </a:rPr>
              <a:t>Evo</a:t>
            </a:r>
            <a:r>
              <a:rPr lang="fi-FI" sz="2000" dirty="0">
                <a:latin typeface="+mj-lt"/>
                <a:cs typeface="Arial"/>
              </a:rPr>
              <a:t> </a:t>
            </a:r>
            <a:r>
              <a:rPr lang="fi-FI" sz="2000" dirty="0" err="1">
                <a:latin typeface="+mj-lt"/>
                <a:cs typeface="Arial"/>
              </a:rPr>
              <a:t>area</a:t>
            </a:r>
            <a:endParaRPr lang="fi-FI" sz="2000" dirty="0">
              <a:latin typeface="+mj-lt"/>
              <a:cs typeface="Arial"/>
            </a:endParaRPr>
          </a:p>
          <a:p>
            <a:pPr marL="1428750" lvl="3" indent="0">
              <a:lnSpc>
                <a:spcPct val="100000"/>
              </a:lnSpc>
              <a:spcBef>
                <a:spcPts val="0"/>
              </a:spcBef>
              <a:buNone/>
            </a:pPr>
            <a:endParaRPr lang="fi-FI" sz="2000" dirty="0">
              <a:latin typeface="+mj-lt"/>
              <a:cs typeface="Arial"/>
            </a:endParaRPr>
          </a:p>
          <a:p>
            <a:pPr marL="1200150" lvl="2" indent="-285750">
              <a:lnSpc>
                <a:spcPct val="100000"/>
              </a:lnSpc>
              <a:spcBef>
                <a:spcPts val="0"/>
              </a:spcBef>
              <a:buFont typeface="Courier New,monospace" panose="020B0604020202020204" pitchFamily="34" charset="0"/>
              <a:buChar char="o"/>
            </a:pPr>
            <a:r>
              <a:rPr lang="fi-FI" sz="2000" dirty="0" err="1">
                <a:latin typeface="+mj-lt"/>
                <a:cs typeface="Arial"/>
              </a:rPr>
              <a:t>Links</a:t>
            </a:r>
            <a:r>
              <a:rPr lang="fi-FI" sz="2000" dirty="0">
                <a:latin typeface="+mj-lt"/>
                <a:cs typeface="Arial"/>
              </a:rPr>
              <a:t> and </a:t>
            </a:r>
            <a:r>
              <a:rPr lang="fi-FI" sz="2000" dirty="0" err="1">
                <a:latin typeface="+mj-lt"/>
                <a:cs typeface="Arial"/>
              </a:rPr>
              <a:t>synergies</a:t>
            </a:r>
            <a:r>
              <a:rPr lang="fi-FI" sz="2000" dirty="0">
                <a:latin typeface="+mj-lt"/>
                <a:cs typeface="Arial"/>
              </a:rPr>
              <a:t> </a:t>
            </a:r>
            <a:r>
              <a:rPr lang="fi-FI" sz="2000" dirty="0" err="1">
                <a:latin typeface="+mj-lt"/>
                <a:cs typeface="Arial"/>
              </a:rPr>
              <a:t>with</a:t>
            </a:r>
            <a:r>
              <a:rPr lang="fi-FI" sz="2000" dirty="0">
                <a:latin typeface="+mj-lt"/>
                <a:cs typeface="Arial"/>
              </a:rPr>
              <a:t> </a:t>
            </a:r>
            <a:r>
              <a:rPr lang="fi-FI" sz="2000" dirty="0" err="1">
                <a:latin typeface="+mj-lt"/>
                <a:cs typeface="Arial"/>
              </a:rPr>
              <a:t>pilot</a:t>
            </a:r>
            <a:r>
              <a:rPr lang="fi-FI" sz="2000" dirty="0">
                <a:latin typeface="+mj-lt"/>
                <a:cs typeface="Arial"/>
              </a:rPr>
              <a:t> 5.5 </a:t>
            </a:r>
            <a:br>
              <a:rPr lang="fi-FI" sz="2000" dirty="0">
                <a:latin typeface="+mj-lt"/>
                <a:cs typeface="Arial"/>
              </a:rPr>
            </a:br>
            <a:endParaRPr lang="fi-FI" sz="2000" dirty="0">
              <a:latin typeface="+mj-lt"/>
              <a:cs typeface="Arial"/>
            </a:endParaRPr>
          </a:p>
          <a:p>
            <a:pPr marL="1200150" lvl="2" indent="-285750">
              <a:lnSpc>
                <a:spcPct val="100000"/>
              </a:lnSpc>
              <a:spcBef>
                <a:spcPts val="0"/>
              </a:spcBef>
              <a:buFont typeface="Courier New,monospace" panose="020B0604020202020204" pitchFamily="34" charset="0"/>
              <a:buChar char="o"/>
            </a:pPr>
            <a:r>
              <a:rPr lang="fi-FI" sz="2000" dirty="0">
                <a:latin typeface="+mj-lt"/>
                <a:cs typeface="Arial"/>
              </a:rPr>
              <a:t>Work in </a:t>
            </a:r>
            <a:r>
              <a:rPr lang="fi-FI" sz="2000" dirty="0" err="1">
                <a:latin typeface="+mj-lt"/>
                <a:cs typeface="Arial"/>
              </a:rPr>
              <a:t>progress</a:t>
            </a:r>
            <a:r>
              <a:rPr lang="fi-FI" sz="2000" dirty="0">
                <a:latin typeface="+mj-lt"/>
                <a:cs typeface="Arial"/>
              </a:rPr>
              <a:t>: </a:t>
            </a:r>
            <a:r>
              <a:rPr lang="fi-FI" sz="2000" dirty="0" err="1">
                <a:latin typeface="+mj-lt"/>
                <a:cs typeface="Arial"/>
              </a:rPr>
              <a:t>combining</a:t>
            </a:r>
            <a:r>
              <a:rPr lang="fi-FI" sz="2000" dirty="0">
                <a:latin typeface="+mj-lt"/>
                <a:cs typeface="Arial"/>
              </a:rPr>
              <a:t> </a:t>
            </a:r>
            <a:r>
              <a:rPr lang="fi-FI" sz="2000" dirty="0" err="1">
                <a:latin typeface="+mj-lt"/>
                <a:cs typeface="Arial"/>
              </a:rPr>
              <a:t>existing</a:t>
            </a:r>
            <a:r>
              <a:rPr lang="fi-FI" sz="2000" dirty="0">
                <a:latin typeface="+mj-lt"/>
                <a:cs typeface="Arial"/>
              </a:rPr>
              <a:t> </a:t>
            </a:r>
            <a:r>
              <a:rPr lang="fi-FI" sz="2000" dirty="0" err="1">
                <a:latin typeface="+mj-lt"/>
                <a:cs typeface="Arial"/>
              </a:rPr>
              <a:t>soil</a:t>
            </a:r>
            <a:r>
              <a:rPr lang="fi-FI" sz="2000" dirty="0">
                <a:latin typeface="+mj-lt"/>
                <a:cs typeface="Arial"/>
              </a:rPr>
              <a:t> and </a:t>
            </a:r>
            <a:r>
              <a:rPr lang="fi-FI" sz="2000" dirty="0" err="1">
                <a:latin typeface="+mj-lt"/>
                <a:cs typeface="Arial"/>
              </a:rPr>
              <a:t>leaf</a:t>
            </a:r>
            <a:r>
              <a:rPr lang="fi-FI" sz="2000" dirty="0">
                <a:latin typeface="+mj-lt"/>
                <a:cs typeface="Arial"/>
              </a:rPr>
              <a:t> </a:t>
            </a:r>
            <a:r>
              <a:rPr lang="fi-FI" sz="2000" dirty="0" err="1">
                <a:latin typeface="+mj-lt"/>
                <a:cs typeface="Arial"/>
              </a:rPr>
              <a:t>eDNA</a:t>
            </a:r>
            <a:r>
              <a:rPr lang="fi-FI" sz="2000" dirty="0">
                <a:latin typeface="+mj-lt"/>
                <a:cs typeface="Arial"/>
              </a:rPr>
              <a:t> &amp; </a:t>
            </a:r>
            <a:r>
              <a:rPr lang="fi-FI" sz="2000" dirty="0" err="1">
                <a:latin typeface="+mj-lt"/>
                <a:cs typeface="Arial"/>
              </a:rPr>
              <a:t>remote</a:t>
            </a:r>
            <a:r>
              <a:rPr lang="fi-FI" sz="2000" dirty="0">
                <a:latin typeface="+mj-lt"/>
                <a:cs typeface="Arial"/>
              </a:rPr>
              <a:t> </a:t>
            </a:r>
            <a:r>
              <a:rPr lang="fi-FI" sz="2000" dirty="0" err="1">
                <a:latin typeface="+mj-lt"/>
                <a:cs typeface="Arial"/>
              </a:rPr>
              <a:t>sensing</a:t>
            </a:r>
            <a:r>
              <a:rPr lang="fi-FI" sz="2000" dirty="0">
                <a:latin typeface="+mj-lt"/>
                <a:cs typeface="Arial"/>
              </a:rPr>
              <a:t> data </a:t>
            </a:r>
            <a:r>
              <a:rPr lang="fi-FI" sz="2000" dirty="0" err="1">
                <a:latin typeface="+mj-lt"/>
                <a:cs typeface="Arial"/>
              </a:rPr>
              <a:t>from</a:t>
            </a:r>
            <a:r>
              <a:rPr lang="fi-FI" sz="2000" dirty="0">
                <a:latin typeface="+mj-lt"/>
                <a:cs typeface="Arial"/>
              </a:rPr>
              <a:t> </a:t>
            </a:r>
            <a:r>
              <a:rPr lang="fi-FI" sz="2000" dirty="0" err="1">
                <a:latin typeface="+mj-lt"/>
                <a:cs typeface="Arial"/>
              </a:rPr>
              <a:t>Evo</a:t>
            </a:r>
            <a:r>
              <a:rPr lang="fi-FI" sz="2000" dirty="0">
                <a:latin typeface="+mj-lt"/>
                <a:cs typeface="Arial"/>
              </a:rPr>
              <a:t> </a:t>
            </a:r>
            <a:r>
              <a:rPr lang="fi-FI" sz="2000" dirty="0" err="1">
                <a:latin typeface="+mj-lt"/>
                <a:cs typeface="Arial"/>
              </a:rPr>
              <a:t>area</a:t>
            </a:r>
            <a:r>
              <a:rPr lang="fi-FI" sz="2000" dirty="0">
                <a:latin typeface="+mj-lt"/>
                <a:cs typeface="Arial"/>
              </a:rPr>
              <a:t> </a:t>
            </a:r>
          </a:p>
          <a:p>
            <a:pPr marL="1657350" lvl="3" indent="-285750">
              <a:lnSpc>
                <a:spcPct val="100000"/>
              </a:lnSpc>
              <a:spcBef>
                <a:spcPts val="0"/>
              </a:spcBef>
            </a:pPr>
            <a:r>
              <a:rPr lang="fi-FI" sz="2000" dirty="0">
                <a:latin typeface="+mj-lt"/>
                <a:cs typeface="Arial"/>
              </a:rPr>
              <a:t> </a:t>
            </a:r>
            <a:r>
              <a:rPr lang="fi-FI" sz="2000" dirty="0" err="1">
                <a:latin typeface="+mj-lt"/>
                <a:cs typeface="Arial"/>
              </a:rPr>
              <a:t>UTwente</a:t>
            </a:r>
            <a:r>
              <a:rPr lang="fi-FI" sz="2000" dirty="0">
                <a:latin typeface="+mj-lt"/>
                <a:cs typeface="Arial"/>
              </a:rPr>
              <a:t> &amp; Syke </a:t>
            </a:r>
            <a:r>
              <a:rPr lang="fi-FI" sz="2000" dirty="0" err="1">
                <a:latin typeface="+mj-lt"/>
                <a:cs typeface="Arial"/>
              </a:rPr>
              <a:t>collaboration</a:t>
            </a:r>
            <a:r>
              <a:rPr lang="fi-FI" sz="2000" dirty="0">
                <a:latin typeface="+mj-lt"/>
                <a:cs typeface="Arial"/>
              </a:rPr>
              <a:t> Tanhuanpää et </a:t>
            </a:r>
            <a:r>
              <a:rPr lang="fi-FI" sz="2000" dirty="0" err="1">
                <a:latin typeface="+mj-lt"/>
                <a:cs typeface="Arial"/>
              </a:rPr>
              <a:t>al</a:t>
            </a:r>
            <a:r>
              <a:rPr lang="fi-FI" sz="2000" dirty="0">
                <a:latin typeface="+mj-lt"/>
                <a:cs typeface="Arial"/>
              </a:rPr>
              <a:t> (in prep.)</a:t>
            </a:r>
          </a:p>
          <a:p>
            <a:pPr marL="1200150" lvl="2" indent="-285750">
              <a:lnSpc>
                <a:spcPct val="100000"/>
              </a:lnSpc>
              <a:spcBef>
                <a:spcPts val="0"/>
              </a:spcBef>
              <a:buFont typeface="Courier New,monospace" panose="020B0604020202020204" pitchFamily="34" charset="0"/>
              <a:buChar char="o"/>
            </a:pPr>
            <a:endParaRPr lang="fi-FI" sz="2000" dirty="0">
              <a:solidFill>
                <a:srgbClr val="005854"/>
              </a:solidFill>
              <a:latin typeface="Arial"/>
              <a:cs typeface="Arial"/>
            </a:endParaRPr>
          </a:p>
          <a:p>
            <a:pPr marL="1657350" lvl="3">
              <a:lnSpc>
                <a:spcPct val="100000"/>
              </a:lnSpc>
              <a:spcBef>
                <a:spcPts val="0"/>
              </a:spcBef>
            </a:pPr>
            <a:endParaRPr lang="en-US" dirty="0">
              <a:solidFill>
                <a:srgbClr val="000000"/>
              </a:solidFill>
              <a:latin typeface="Century Gothic"/>
              <a:cs typeface="Arial"/>
            </a:endParaRPr>
          </a:p>
          <a:p>
            <a:pPr marL="1428750" lvl="3" indent="0">
              <a:lnSpc>
                <a:spcPct val="100000"/>
              </a:lnSpc>
              <a:spcBef>
                <a:spcPts val="0"/>
              </a:spcBef>
              <a:buNone/>
            </a:pPr>
            <a:endParaRPr lang="en-US" dirty="0">
              <a:solidFill>
                <a:srgbClr val="000000"/>
              </a:solidFill>
              <a:latin typeface="Century Gothic"/>
              <a:cs typeface="Arial"/>
            </a:endParaRPr>
          </a:p>
          <a:p>
            <a:pPr marL="1657350" lvl="3">
              <a:lnSpc>
                <a:spcPct val="100000"/>
              </a:lnSpc>
              <a:spcBef>
                <a:spcPts val="0"/>
              </a:spcBef>
            </a:pPr>
            <a:endParaRPr lang="en-US" dirty="0">
              <a:solidFill>
                <a:srgbClr val="000000"/>
              </a:solidFill>
              <a:latin typeface="Century Gothic"/>
              <a:cs typeface="Arial"/>
            </a:endParaRPr>
          </a:p>
          <a:p>
            <a:pPr marL="1657350" lvl="3">
              <a:lnSpc>
                <a:spcPct val="100000"/>
              </a:lnSpc>
              <a:spcBef>
                <a:spcPts val="0"/>
              </a:spcBef>
            </a:pPr>
            <a:endParaRPr lang="en-US" dirty="0">
              <a:solidFill>
                <a:srgbClr val="000000"/>
              </a:solidFill>
              <a:latin typeface="Century Gothic"/>
              <a:cs typeface="Arial"/>
            </a:endParaRPr>
          </a:p>
          <a:p>
            <a:pPr marL="1657350" lvl="3">
              <a:lnSpc>
                <a:spcPct val="100000"/>
              </a:lnSpc>
              <a:spcBef>
                <a:spcPts val="0"/>
              </a:spcBef>
            </a:pPr>
            <a:endParaRPr lang="en-US" dirty="0">
              <a:solidFill>
                <a:srgbClr val="000000"/>
              </a:solidFill>
              <a:latin typeface="Century Gothic"/>
              <a:cs typeface="Arial"/>
            </a:endParaRPr>
          </a:p>
          <a:p>
            <a:pPr marL="1657350" lvl="3">
              <a:lnSpc>
                <a:spcPct val="100000"/>
              </a:lnSpc>
              <a:spcBef>
                <a:spcPts val="0"/>
              </a:spcBef>
            </a:pPr>
            <a:endParaRPr lang="en-US" dirty="0">
              <a:solidFill>
                <a:srgbClr val="000000"/>
              </a:solidFill>
              <a:latin typeface="Century Gothic"/>
              <a:cs typeface="Arial"/>
            </a:endParaRPr>
          </a:p>
          <a:p>
            <a:pPr marL="1657350" lvl="3">
              <a:lnSpc>
                <a:spcPct val="100000"/>
              </a:lnSpc>
              <a:spcBef>
                <a:spcPts val="0"/>
              </a:spcBef>
            </a:pPr>
            <a:endParaRPr lang="en-US" dirty="0">
              <a:solidFill>
                <a:srgbClr val="000000"/>
              </a:solidFill>
              <a:latin typeface="Century Gothic"/>
              <a:cs typeface="Arial"/>
            </a:endParaRPr>
          </a:p>
        </p:txBody>
      </p:sp>
      <p:pic>
        <p:nvPicPr>
          <p:cNvPr id="4" name="Kuva 3" descr="Kuva, joka sisältää kohteen piha-, vesi, vaate, henkilö&#10;&#10;Tekoälyllä luotu sisältö saattaa olla virheellistä.">
            <a:extLst>
              <a:ext uri="{FF2B5EF4-FFF2-40B4-BE49-F238E27FC236}">
                <a16:creationId xmlns:a16="http://schemas.microsoft.com/office/drawing/2014/main" id="{EBCD7F9A-EE27-20BD-F755-DDC0FB4E784C}"/>
              </a:ext>
            </a:extLst>
          </p:cNvPr>
          <p:cNvPicPr>
            <a:picLocks noChangeAspect="1"/>
          </p:cNvPicPr>
          <p:nvPr/>
        </p:nvPicPr>
        <p:blipFill>
          <a:blip r:embed="rId2"/>
          <a:stretch>
            <a:fillRect/>
          </a:stretch>
        </p:blipFill>
        <p:spPr>
          <a:xfrm>
            <a:off x="7004050" y="1562825"/>
            <a:ext cx="3445330" cy="2589352"/>
          </a:xfrm>
          <a:prstGeom prst="rect">
            <a:avLst/>
          </a:prstGeom>
        </p:spPr>
      </p:pic>
      <p:pic>
        <p:nvPicPr>
          <p:cNvPr id="8" name="Picture 7">
            <a:extLst>
              <a:ext uri="{FF2B5EF4-FFF2-40B4-BE49-F238E27FC236}">
                <a16:creationId xmlns:a16="http://schemas.microsoft.com/office/drawing/2014/main" id="{99651CB2-1CD8-E528-E6BE-1985E79179B3}"/>
              </a:ext>
            </a:extLst>
          </p:cNvPr>
          <p:cNvPicPr>
            <a:picLocks noChangeAspect="1"/>
          </p:cNvPicPr>
          <p:nvPr/>
        </p:nvPicPr>
        <p:blipFill>
          <a:blip r:embed="rId3"/>
          <a:stretch>
            <a:fillRect/>
          </a:stretch>
        </p:blipFill>
        <p:spPr>
          <a:xfrm>
            <a:off x="9154760" y="3474189"/>
            <a:ext cx="3037240" cy="3429000"/>
          </a:xfrm>
          <a:prstGeom prst="rect">
            <a:avLst/>
          </a:prstGeom>
        </p:spPr>
      </p:pic>
    </p:spTree>
    <p:extLst>
      <p:ext uri="{BB962C8B-B14F-4D97-AF65-F5344CB8AC3E}">
        <p14:creationId xmlns:p14="http://schemas.microsoft.com/office/powerpoint/2010/main" val="16345273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BFBCC-AAB0-1B1A-9430-3CC92E07A537}"/>
              </a:ext>
            </a:extLst>
          </p:cNvPr>
          <p:cNvSpPr>
            <a:spLocks noGrp="1"/>
          </p:cNvSpPr>
          <p:nvPr>
            <p:ph type="title"/>
          </p:nvPr>
        </p:nvSpPr>
        <p:spPr/>
        <p:txBody>
          <a:bodyPr/>
          <a:lstStyle/>
          <a:p>
            <a:r>
              <a:rPr lang="en-CH"/>
              <a:t>Goals</a:t>
            </a:r>
          </a:p>
        </p:txBody>
      </p:sp>
      <p:sp>
        <p:nvSpPr>
          <p:cNvPr id="3" name="Content Placeholder 2">
            <a:extLst>
              <a:ext uri="{FF2B5EF4-FFF2-40B4-BE49-F238E27FC236}">
                <a16:creationId xmlns:a16="http://schemas.microsoft.com/office/drawing/2014/main" id="{F00641E2-EE98-F815-339F-744B35B73985}"/>
              </a:ext>
            </a:extLst>
          </p:cNvPr>
          <p:cNvSpPr>
            <a:spLocks noGrp="1"/>
          </p:cNvSpPr>
          <p:nvPr>
            <p:ph idx="1"/>
          </p:nvPr>
        </p:nvSpPr>
        <p:spPr/>
        <p:txBody>
          <a:bodyPr/>
          <a:lstStyle/>
          <a:p>
            <a:r>
              <a:rPr lang="en-GB"/>
              <a:t>Link between hyperspectral and LIDAR products &amp; all in-end biodiversity data</a:t>
            </a:r>
          </a:p>
          <a:p>
            <a:endParaRPr lang="en-GB"/>
          </a:p>
          <a:p>
            <a:r>
              <a:rPr lang="en-GB"/>
              <a:t>How do change in spectral structure explain multi-trophic compositions?</a:t>
            </a:r>
          </a:p>
          <a:p>
            <a:endParaRPr lang="en-GB"/>
          </a:p>
          <a:p>
            <a:r>
              <a:rPr lang="en-GB"/>
              <a:t>Do HS information help to predict multi-trophic species distributions?</a:t>
            </a:r>
          </a:p>
          <a:p>
            <a:endParaRPr lang="en-GB"/>
          </a:p>
        </p:txBody>
      </p:sp>
      <p:sp>
        <p:nvSpPr>
          <p:cNvPr id="4" name="Slide Number Placeholder 3">
            <a:extLst>
              <a:ext uri="{FF2B5EF4-FFF2-40B4-BE49-F238E27FC236}">
                <a16:creationId xmlns:a16="http://schemas.microsoft.com/office/drawing/2014/main" id="{C8848CE4-A819-4788-C119-7E1BE5E70E86}"/>
              </a:ext>
            </a:extLst>
          </p:cNvPr>
          <p:cNvSpPr>
            <a:spLocks noGrp="1"/>
          </p:cNvSpPr>
          <p:nvPr>
            <p:ph type="sldNum" sz="quarter" idx="12"/>
          </p:nvPr>
        </p:nvSpPr>
        <p:spPr/>
        <p:txBody>
          <a:bodyPr/>
          <a:lstStyle/>
          <a:p>
            <a:fld id="{CD4805D6-057F-1048-B770-DDF440AB6921}" type="slidenum">
              <a:rPr lang="en-BG" smtClean="0"/>
              <a:t>13</a:t>
            </a:fld>
            <a:endParaRPr lang="en-BG"/>
          </a:p>
        </p:txBody>
      </p:sp>
    </p:spTree>
    <p:extLst>
      <p:ext uri="{BB962C8B-B14F-4D97-AF65-F5344CB8AC3E}">
        <p14:creationId xmlns:p14="http://schemas.microsoft.com/office/powerpoint/2010/main" val="3661026060"/>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B88E9-7537-AB43-A6DF-BA866267CCBF}"/>
              </a:ext>
            </a:extLst>
          </p:cNvPr>
          <p:cNvSpPr>
            <a:spLocks noGrp="1"/>
          </p:cNvSpPr>
          <p:nvPr>
            <p:ph type="title"/>
          </p:nvPr>
        </p:nvSpPr>
        <p:spPr>
          <a:xfrm>
            <a:off x="228681" y="51662"/>
            <a:ext cx="9676108" cy="1010605"/>
          </a:xfrm>
        </p:spPr>
        <p:txBody>
          <a:bodyPr>
            <a:normAutofit fontScale="90000"/>
          </a:bodyPr>
          <a:lstStyle/>
          <a:p>
            <a:r>
              <a:rPr lang="fi-FI"/>
              <a:t>Focus areas in Kokemäenjoki </a:t>
            </a:r>
            <a:r>
              <a:rPr lang="fi-FI" err="1"/>
              <a:t>drainage</a:t>
            </a:r>
            <a:r>
              <a:rPr lang="fi-FI"/>
              <a:t> </a:t>
            </a:r>
            <a:r>
              <a:rPr lang="fi-FI" err="1"/>
              <a:t>basin</a:t>
            </a:r>
            <a:endParaRPr lang="fi-FI"/>
          </a:p>
        </p:txBody>
      </p:sp>
      <p:sp>
        <p:nvSpPr>
          <p:cNvPr id="3" name="Slide Number Placeholder 2">
            <a:extLst>
              <a:ext uri="{FF2B5EF4-FFF2-40B4-BE49-F238E27FC236}">
                <a16:creationId xmlns:a16="http://schemas.microsoft.com/office/drawing/2014/main" id="{F63AE6E4-FD2A-916C-A684-C419134F222E}"/>
              </a:ext>
            </a:extLst>
          </p:cNvPr>
          <p:cNvSpPr>
            <a:spLocks noGrp="1"/>
          </p:cNvSpPr>
          <p:nvPr>
            <p:ph type="sldNum" sz="quarter" idx="12"/>
          </p:nvPr>
        </p:nvSpPr>
        <p:spPr/>
        <p:txBody>
          <a:bodyPr/>
          <a:lstStyle/>
          <a:p>
            <a:fld id="{CD4805D6-057F-1048-B770-DDF440AB6921}" type="slidenum">
              <a:rPr lang="en-BG" smtClean="0"/>
              <a:t>130</a:t>
            </a:fld>
            <a:endParaRPr lang="en-BG"/>
          </a:p>
        </p:txBody>
      </p:sp>
      <p:pic>
        <p:nvPicPr>
          <p:cNvPr id="5" name="Picture 4">
            <a:extLst>
              <a:ext uri="{FF2B5EF4-FFF2-40B4-BE49-F238E27FC236}">
                <a16:creationId xmlns:a16="http://schemas.microsoft.com/office/drawing/2014/main" id="{88D651A0-EC2A-E7BD-7980-D5C08350A877}"/>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6000" contrast="18000"/>
                    </a14:imgEffect>
                  </a14:imgLayer>
                </a14:imgProps>
              </a:ext>
            </a:extLst>
          </a:blip>
          <a:stretch>
            <a:fillRect/>
          </a:stretch>
        </p:blipFill>
        <p:spPr>
          <a:xfrm>
            <a:off x="3100259" y="1871561"/>
            <a:ext cx="3016253" cy="2591582"/>
          </a:xfrm>
          <a:prstGeom prst="rect">
            <a:avLst/>
          </a:prstGeom>
        </p:spPr>
      </p:pic>
      <p:sp>
        <p:nvSpPr>
          <p:cNvPr id="6" name="TextBox 5">
            <a:extLst>
              <a:ext uri="{FF2B5EF4-FFF2-40B4-BE49-F238E27FC236}">
                <a16:creationId xmlns:a16="http://schemas.microsoft.com/office/drawing/2014/main" id="{87139359-E110-F0EB-3297-831D42442C89}"/>
              </a:ext>
            </a:extLst>
          </p:cNvPr>
          <p:cNvSpPr txBox="1"/>
          <p:nvPr/>
        </p:nvSpPr>
        <p:spPr>
          <a:xfrm>
            <a:off x="3204561" y="1501160"/>
            <a:ext cx="3080657" cy="369332"/>
          </a:xfrm>
          <a:prstGeom prst="rect">
            <a:avLst/>
          </a:prstGeom>
          <a:noFill/>
        </p:spPr>
        <p:txBody>
          <a:bodyPr wrap="square" rtlCol="0">
            <a:spAutoFit/>
          </a:bodyPr>
          <a:lstStyle/>
          <a:p>
            <a:r>
              <a:rPr lang="fi-FI">
                <a:latin typeface="Century Gothic" panose="020B0502020202020204" pitchFamily="34" charset="0"/>
              </a:rPr>
              <a:t>Lake Vanajavesi</a:t>
            </a:r>
          </a:p>
        </p:txBody>
      </p:sp>
      <p:pic>
        <p:nvPicPr>
          <p:cNvPr id="8" name="Picture 7">
            <a:extLst>
              <a:ext uri="{FF2B5EF4-FFF2-40B4-BE49-F238E27FC236}">
                <a16:creationId xmlns:a16="http://schemas.microsoft.com/office/drawing/2014/main" id="{2A6D2AF4-A0AB-6694-F45E-3B1C1AB88643}"/>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13000" contrast="14000"/>
                    </a14:imgEffect>
                  </a14:imgLayer>
                </a14:imgProps>
              </a:ext>
            </a:extLst>
          </a:blip>
          <a:stretch>
            <a:fillRect/>
          </a:stretch>
        </p:blipFill>
        <p:spPr>
          <a:xfrm>
            <a:off x="9332578" y="1887304"/>
            <a:ext cx="2859422" cy="3401208"/>
          </a:xfrm>
          <a:prstGeom prst="rect">
            <a:avLst/>
          </a:prstGeom>
        </p:spPr>
      </p:pic>
      <p:sp>
        <p:nvSpPr>
          <p:cNvPr id="9" name="TextBox 8">
            <a:extLst>
              <a:ext uri="{FF2B5EF4-FFF2-40B4-BE49-F238E27FC236}">
                <a16:creationId xmlns:a16="http://schemas.microsoft.com/office/drawing/2014/main" id="{8CA75664-9CC9-D3EE-B1AA-2D03E025D8A8}"/>
              </a:ext>
            </a:extLst>
          </p:cNvPr>
          <p:cNvSpPr txBox="1"/>
          <p:nvPr/>
        </p:nvSpPr>
        <p:spPr>
          <a:xfrm>
            <a:off x="9557834" y="1394054"/>
            <a:ext cx="3080657" cy="369332"/>
          </a:xfrm>
          <a:prstGeom prst="rect">
            <a:avLst/>
          </a:prstGeom>
          <a:noFill/>
        </p:spPr>
        <p:txBody>
          <a:bodyPr wrap="square" rtlCol="0">
            <a:spAutoFit/>
          </a:bodyPr>
          <a:lstStyle/>
          <a:p>
            <a:r>
              <a:rPr lang="fi-FI" dirty="0">
                <a:latin typeface="Century Gothic" panose="020B0502020202020204" pitchFamily="34" charset="0"/>
              </a:rPr>
              <a:t>Lake Vesijärvi</a:t>
            </a:r>
          </a:p>
        </p:txBody>
      </p:sp>
      <p:pic>
        <p:nvPicPr>
          <p:cNvPr id="11" name="Picture 10">
            <a:extLst>
              <a:ext uri="{FF2B5EF4-FFF2-40B4-BE49-F238E27FC236}">
                <a16:creationId xmlns:a16="http://schemas.microsoft.com/office/drawing/2014/main" id="{04CD876C-28FC-C196-005E-340DAC8D7222}"/>
              </a:ext>
            </a:extLst>
          </p:cNvPr>
          <p:cNvPicPr>
            <a:picLocks noChangeAspect="1"/>
          </p:cNvPicPr>
          <p:nvPr/>
        </p:nvPicPr>
        <p:blipFill>
          <a:blip r:embed="rId6"/>
          <a:srcRect l="28277" t="1015" r="28535" b="32517"/>
          <a:stretch/>
        </p:blipFill>
        <p:spPr>
          <a:xfrm>
            <a:off x="141514" y="1924482"/>
            <a:ext cx="2905784" cy="2364292"/>
          </a:xfrm>
          <a:prstGeom prst="rect">
            <a:avLst/>
          </a:prstGeom>
        </p:spPr>
      </p:pic>
      <p:sp>
        <p:nvSpPr>
          <p:cNvPr id="14" name="TextBox 13">
            <a:extLst>
              <a:ext uri="{FF2B5EF4-FFF2-40B4-BE49-F238E27FC236}">
                <a16:creationId xmlns:a16="http://schemas.microsoft.com/office/drawing/2014/main" id="{B5C2FEB5-F9D5-A7E1-4DA7-E3ACD58A7EC6}"/>
              </a:ext>
            </a:extLst>
          </p:cNvPr>
          <p:cNvSpPr txBox="1"/>
          <p:nvPr/>
        </p:nvSpPr>
        <p:spPr>
          <a:xfrm>
            <a:off x="210681" y="1532310"/>
            <a:ext cx="3080657" cy="369332"/>
          </a:xfrm>
          <a:prstGeom prst="rect">
            <a:avLst/>
          </a:prstGeom>
          <a:noFill/>
        </p:spPr>
        <p:txBody>
          <a:bodyPr wrap="square" rtlCol="0">
            <a:spAutoFit/>
          </a:bodyPr>
          <a:lstStyle/>
          <a:p>
            <a:r>
              <a:rPr lang="fi-FI" dirty="0">
                <a:latin typeface="Century Gothic" panose="020B0502020202020204" pitchFamily="34" charset="0"/>
              </a:rPr>
              <a:t>Lake Kirkkojärvi</a:t>
            </a:r>
          </a:p>
        </p:txBody>
      </p:sp>
      <p:sp>
        <p:nvSpPr>
          <p:cNvPr id="15" name="TextBox 14">
            <a:extLst>
              <a:ext uri="{FF2B5EF4-FFF2-40B4-BE49-F238E27FC236}">
                <a16:creationId xmlns:a16="http://schemas.microsoft.com/office/drawing/2014/main" id="{ED5967C5-AF19-5F84-538A-3B42CDF3BF2F}"/>
              </a:ext>
            </a:extLst>
          </p:cNvPr>
          <p:cNvSpPr txBox="1"/>
          <p:nvPr/>
        </p:nvSpPr>
        <p:spPr>
          <a:xfrm>
            <a:off x="6169473" y="1501160"/>
            <a:ext cx="2050555" cy="369332"/>
          </a:xfrm>
          <a:prstGeom prst="rect">
            <a:avLst/>
          </a:prstGeom>
          <a:noFill/>
        </p:spPr>
        <p:txBody>
          <a:bodyPr wrap="square" rtlCol="0">
            <a:spAutoFit/>
          </a:bodyPr>
          <a:lstStyle/>
          <a:p>
            <a:r>
              <a:rPr lang="fi-FI" dirty="0" err="1">
                <a:latin typeface="Century Gothic" panose="020B0502020202020204" pitchFamily="34" charset="0"/>
              </a:rPr>
              <a:t>Evo</a:t>
            </a:r>
            <a:r>
              <a:rPr lang="fi-FI" dirty="0">
                <a:latin typeface="Century Gothic" panose="020B0502020202020204" pitchFamily="34" charset="0"/>
              </a:rPr>
              <a:t>, Pääjärvi</a:t>
            </a:r>
          </a:p>
        </p:txBody>
      </p:sp>
      <p:pic>
        <p:nvPicPr>
          <p:cNvPr id="10" name="Kuva 9" descr="Kuva, joka sisältää kohteen teksti, kuvakaappaus, Fontti, musta&#10;&#10;Tekoälyn luoma sisältö voi olla virheellistä.">
            <a:extLst>
              <a:ext uri="{FF2B5EF4-FFF2-40B4-BE49-F238E27FC236}">
                <a16:creationId xmlns:a16="http://schemas.microsoft.com/office/drawing/2014/main" id="{0DA4015F-2945-898C-642E-F6791DF5B1F1}"/>
              </a:ext>
            </a:extLst>
          </p:cNvPr>
          <p:cNvPicPr>
            <a:picLocks noChangeAspect="1"/>
          </p:cNvPicPr>
          <p:nvPr/>
        </p:nvPicPr>
        <p:blipFill>
          <a:blip r:embed="rId7"/>
          <a:stretch>
            <a:fillRect/>
          </a:stretch>
        </p:blipFill>
        <p:spPr>
          <a:xfrm>
            <a:off x="0" y="5626547"/>
            <a:ext cx="12192000" cy="1231453"/>
          </a:xfrm>
          <a:prstGeom prst="rect">
            <a:avLst/>
          </a:prstGeom>
        </p:spPr>
      </p:pic>
      <p:pic>
        <p:nvPicPr>
          <p:cNvPr id="4" name="Picture 3">
            <a:extLst>
              <a:ext uri="{FF2B5EF4-FFF2-40B4-BE49-F238E27FC236}">
                <a16:creationId xmlns:a16="http://schemas.microsoft.com/office/drawing/2014/main" id="{B2DA503B-01CC-10ED-37B0-1A3D67A8D055}"/>
              </a:ext>
            </a:extLst>
          </p:cNvPr>
          <p:cNvPicPr>
            <a:picLocks noChangeAspect="1"/>
          </p:cNvPicPr>
          <p:nvPr/>
        </p:nvPicPr>
        <p:blipFill>
          <a:blip r:embed="rId8"/>
          <a:srcRect l="21082" t="19076" r="34855" b="2647"/>
          <a:stretch/>
        </p:blipFill>
        <p:spPr>
          <a:xfrm>
            <a:off x="6245726" y="1924482"/>
            <a:ext cx="2957638" cy="3063027"/>
          </a:xfrm>
          <a:prstGeom prst="rect">
            <a:avLst/>
          </a:prstGeom>
          <a:ln w="19050">
            <a:solidFill>
              <a:schemeClr val="tx2">
                <a:lumMod val="90000"/>
                <a:lumOff val="10000"/>
              </a:schemeClr>
            </a:solidFill>
          </a:ln>
        </p:spPr>
      </p:pic>
      <p:sp>
        <p:nvSpPr>
          <p:cNvPr id="7" name="TextBox 6">
            <a:extLst>
              <a:ext uri="{FF2B5EF4-FFF2-40B4-BE49-F238E27FC236}">
                <a16:creationId xmlns:a16="http://schemas.microsoft.com/office/drawing/2014/main" id="{2AD8D48A-3213-7573-1947-B947BCCEF197}"/>
              </a:ext>
            </a:extLst>
          </p:cNvPr>
          <p:cNvSpPr txBox="1"/>
          <p:nvPr/>
        </p:nvSpPr>
        <p:spPr>
          <a:xfrm>
            <a:off x="349250" y="5606721"/>
            <a:ext cx="5130800" cy="1231453"/>
          </a:xfrm>
          <a:prstGeom prst="rect">
            <a:avLst/>
          </a:prstGeom>
          <a:solidFill>
            <a:schemeClr val="accent2"/>
          </a:solidFill>
        </p:spPr>
        <p:txBody>
          <a:bodyPr wrap="square" lIns="0" tIns="0" rIns="0" bIns="0" rtlCol="0" anchor="t" anchorCtr="0">
            <a:noAutofit/>
          </a:bodyPr>
          <a:lstStyle/>
          <a:p>
            <a:pPr algn="l"/>
            <a:r>
              <a:rPr lang="fi-FI" dirty="0" err="1">
                <a:latin typeface="Century Gothic" panose="020B0502020202020204" pitchFamily="34" charset="0"/>
              </a:rPr>
              <a:t>Complementary</a:t>
            </a:r>
            <a:r>
              <a:rPr lang="fi-FI" dirty="0">
                <a:latin typeface="Century Gothic" panose="020B0502020202020204" pitchFamily="34" charset="0"/>
              </a:rPr>
              <a:t> dataset: 20 </a:t>
            </a:r>
            <a:r>
              <a:rPr lang="fi-FI" dirty="0" err="1">
                <a:latin typeface="Century Gothic" panose="020B0502020202020204" pitchFamily="34" charset="0"/>
              </a:rPr>
              <a:t>observations</a:t>
            </a:r>
            <a:r>
              <a:rPr lang="fi-FI" dirty="0">
                <a:latin typeface="Century Gothic" panose="020B0502020202020204" pitchFamily="34" charset="0"/>
              </a:rPr>
              <a:t> </a:t>
            </a:r>
            <a:r>
              <a:rPr lang="fi-FI" dirty="0" err="1">
                <a:latin typeface="Century Gothic" panose="020B0502020202020204" pitchFamily="34" charset="0"/>
              </a:rPr>
              <a:t>Hypespectral</a:t>
            </a:r>
            <a:r>
              <a:rPr lang="fi-FI" dirty="0">
                <a:latin typeface="Century Gothic" panose="020B0502020202020204" pitchFamily="34" charset="0"/>
              </a:rPr>
              <a:t> </a:t>
            </a:r>
            <a:r>
              <a:rPr lang="fi-FI" dirty="0" err="1">
                <a:latin typeface="Century Gothic" panose="020B0502020202020204" pitchFamily="34" charset="0"/>
              </a:rPr>
              <a:t>instrument</a:t>
            </a:r>
            <a:r>
              <a:rPr lang="fi-FI" dirty="0">
                <a:latin typeface="Century Gothic" panose="020B0502020202020204" pitchFamily="34" charset="0"/>
              </a:rPr>
              <a:t> Hyperfield-1 </a:t>
            </a:r>
            <a:r>
              <a:rPr lang="fi-FI" dirty="0" err="1">
                <a:latin typeface="Century Gothic" panose="020B0502020202020204" pitchFamily="34" charset="0"/>
              </a:rPr>
              <a:t>by</a:t>
            </a:r>
            <a:r>
              <a:rPr lang="fi-FI" dirty="0">
                <a:latin typeface="Century Gothic" panose="020B0502020202020204" pitchFamily="34" charset="0"/>
              </a:rPr>
              <a:t> Finnish Kuva </a:t>
            </a:r>
            <a:r>
              <a:rPr lang="fi-FI" dirty="0" err="1">
                <a:latin typeface="Century Gothic" panose="020B0502020202020204" pitchFamily="34" charset="0"/>
              </a:rPr>
              <a:t>Space</a:t>
            </a:r>
            <a:r>
              <a:rPr lang="fi-FI" dirty="0">
                <a:latin typeface="Century Gothic" panose="020B0502020202020204" pitchFamily="34" charset="0"/>
              </a:rPr>
              <a:t> (Copernicus </a:t>
            </a:r>
            <a:r>
              <a:rPr lang="fi-FI" dirty="0" err="1">
                <a:latin typeface="Century Gothic" panose="020B0502020202020204" pitchFamily="34" charset="0"/>
              </a:rPr>
              <a:t>collaboration</a:t>
            </a:r>
            <a:endParaRPr lang="fi-FI" dirty="0">
              <a:latin typeface="Century Gothic" panose="020B0502020202020204" pitchFamily="34" charset="0"/>
            </a:endParaRPr>
          </a:p>
        </p:txBody>
      </p:sp>
    </p:spTree>
    <p:extLst>
      <p:ext uri="{BB962C8B-B14F-4D97-AF65-F5344CB8AC3E}">
        <p14:creationId xmlns:p14="http://schemas.microsoft.com/office/powerpoint/2010/main" val="1873776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image_0">
            <a:extLst>
              <a:ext uri="{FF2B5EF4-FFF2-40B4-BE49-F238E27FC236}">
                <a16:creationId xmlns:a16="http://schemas.microsoft.com/office/drawing/2014/main" id="{C95D8E00-432C-E8D3-610D-30D4C30E74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6581" y="1669076"/>
            <a:ext cx="1518102" cy="17599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1CF9C18D-0CB6-2A1A-F6A2-4C07430DDFAB}"/>
              </a:ext>
            </a:extLst>
          </p:cNvPr>
          <p:cNvSpPr txBox="1"/>
          <p:nvPr/>
        </p:nvSpPr>
        <p:spPr>
          <a:xfrm>
            <a:off x="706581" y="233229"/>
            <a:ext cx="10828193" cy="532101"/>
          </a:xfrm>
          <a:prstGeom prst="rect">
            <a:avLst/>
          </a:prstGeom>
          <a:noFill/>
        </p:spPr>
        <p:txBody>
          <a:bodyPr wrap="square" lIns="0" tIns="0" rIns="0" bIns="0" rtlCol="0" anchor="t" anchorCtr="0">
            <a:noAutofit/>
          </a:bodyPr>
          <a:lstStyle/>
          <a:p>
            <a:pPr algn="l"/>
            <a:endParaRPr lang="fi-FI" b="1" kern="1200">
              <a:solidFill>
                <a:schemeClr val="tx2"/>
              </a:solidFill>
              <a:latin typeface="+mn-lt"/>
              <a:ea typeface="+mn-ea"/>
              <a:cs typeface="+mn-cs"/>
            </a:endParaRPr>
          </a:p>
        </p:txBody>
      </p:sp>
      <p:sp>
        <p:nvSpPr>
          <p:cNvPr id="3" name="TextBox 2">
            <a:extLst>
              <a:ext uri="{FF2B5EF4-FFF2-40B4-BE49-F238E27FC236}">
                <a16:creationId xmlns:a16="http://schemas.microsoft.com/office/drawing/2014/main" id="{75916F8E-118B-114A-7715-C3FF8D70711A}"/>
              </a:ext>
            </a:extLst>
          </p:cNvPr>
          <p:cNvSpPr txBox="1"/>
          <p:nvPr/>
        </p:nvSpPr>
        <p:spPr>
          <a:xfrm>
            <a:off x="4131391" y="1426105"/>
            <a:ext cx="7985075" cy="2314936"/>
          </a:xfrm>
          <a:prstGeom prst="rect">
            <a:avLst/>
          </a:prstGeom>
          <a:noFill/>
        </p:spPr>
        <p:txBody>
          <a:bodyPr wrap="square" lIns="0" tIns="0" rIns="0" bIns="0" rtlCol="0" anchor="t" anchorCtr="0">
            <a:noAutofit/>
          </a:bodyPr>
          <a:lstStyle/>
          <a:p>
            <a:pPr lvl="0">
              <a:tabLst>
                <a:tab pos="457200" algn="l"/>
              </a:tabLst>
            </a:pPr>
            <a:r>
              <a:rPr lang="fi-FI" b="1" dirty="0" err="1">
                <a:solidFill>
                  <a:srgbClr val="000000"/>
                </a:solidFill>
                <a:latin typeface="Century Gothic"/>
                <a:ea typeface="Times New Roman" panose="02020603050405020304" pitchFamily="18" charset="0"/>
              </a:rPr>
              <a:t>L</a:t>
            </a:r>
            <a:r>
              <a:rPr lang="fi-FI" b="1" dirty="0" err="1">
                <a:solidFill>
                  <a:srgbClr val="000000"/>
                </a:solidFill>
                <a:effectLst/>
                <a:latin typeface="Century Gothic"/>
                <a:ea typeface="Times New Roman" panose="02020603050405020304" pitchFamily="18" charset="0"/>
              </a:rPr>
              <a:t>inked</a:t>
            </a:r>
            <a:r>
              <a:rPr lang="fi-FI" b="1" dirty="0">
                <a:solidFill>
                  <a:srgbClr val="000000"/>
                </a:solidFill>
                <a:effectLst/>
                <a:latin typeface="Century Gothic"/>
                <a:ea typeface="Times New Roman" panose="02020603050405020304" pitchFamily="18" charset="0"/>
              </a:rPr>
              <a:t> to WP2 EO </a:t>
            </a:r>
            <a:r>
              <a:rPr lang="fi-FI" b="1" dirty="0" err="1">
                <a:solidFill>
                  <a:srgbClr val="000000"/>
                </a:solidFill>
                <a:effectLst/>
                <a:latin typeface="Century Gothic"/>
                <a:ea typeface="Times New Roman" panose="02020603050405020304" pitchFamily="18" charset="0"/>
              </a:rPr>
              <a:t>datasets</a:t>
            </a:r>
            <a:r>
              <a:rPr lang="fi-FI" b="1" dirty="0">
                <a:solidFill>
                  <a:srgbClr val="000000"/>
                </a:solidFill>
                <a:effectLst/>
                <a:latin typeface="Century Gothic"/>
                <a:ea typeface="Times New Roman" panose="02020603050405020304" pitchFamily="18" charset="0"/>
              </a:rPr>
              <a:t> &amp; T5.5 </a:t>
            </a:r>
            <a:r>
              <a:rPr lang="fi-FI" b="1" dirty="0" err="1">
                <a:solidFill>
                  <a:srgbClr val="000000"/>
                </a:solidFill>
                <a:effectLst/>
                <a:latin typeface="Century Gothic"/>
                <a:ea typeface="Times New Roman" panose="02020603050405020304" pitchFamily="18" charset="0"/>
              </a:rPr>
              <a:t>with</a:t>
            </a:r>
            <a:r>
              <a:rPr lang="fi-FI" b="1" dirty="0">
                <a:solidFill>
                  <a:srgbClr val="000000"/>
                </a:solidFill>
                <a:effectLst/>
                <a:latin typeface="Century Gothic"/>
                <a:ea typeface="Times New Roman" panose="02020603050405020304" pitchFamily="18" charset="0"/>
              </a:rPr>
              <a:t> </a:t>
            </a:r>
            <a:r>
              <a:rPr lang="fi-FI" b="1" dirty="0" err="1">
                <a:solidFill>
                  <a:srgbClr val="000000"/>
                </a:solidFill>
                <a:effectLst/>
                <a:latin typeface="Century Gothic"/>
                <a:ea typeface="Times New Roman" panose="02020603050405020304" pitchFamily="18" charset="0"/>
              </a:rPr>
              <a:t>freshwater</a:t>
            </a:r>
            <a:r>
              <a:rPr lang="fi-FI" b="1" dirty="0">
                <a:solidFill>
                  <a:srgbClr val="000000"/>
                </a:solidFill>
                <a:effectLst/>
                <a:latin typeface="Century Gothic"/>
                <a:ea typeface="Times New Roman" panose="02020603050405020304" pitchFamily="18" charset="0"/>
              </a:rPr>
              <a:t> EBV </a:t>
            </a:r>
            <a:r>
              <a:rPr lang="fi-FI" b="1" dirty="0" err="1">
                <a:solidFill>
                  <a:srgbClr val="000000"/>
                </a:solidFill>
                <a:effectLst/>
                <a:latin typeface="Century Gothic"/>
                <a:ea typeface="Times New Roman" panose="02020603050405020304" pitchFamily="18" charset="0"/>
              </a:rPr>
              <a:t>definitions</a:t>
            </a:r>
            <a:r>
              <a:rPr lang="fi-FI" b="1" dirty="0">
                <a:solidFill>
                  <a:srgbClr val="000000"/>
                </a:solidFill>
                <a:effectLst/>
                <a:latin typeface="Century Gothic"/>
                <a:ea typeface="Times New Roman" panose="02020603050405020304" pitchFamily="18" charset="0"/>
              </a:rPr>
              <a:t> &amp; </a:t>
            </a:r>
          </a:p>
          <a:p>
            <a:pPr lvl="0">
              <a:tabLst>
                <a:tab pos="457200" algn="l"/>
              </a:tabLst>
            </a:pPr>
            <a:r>
              <a:rPr lang="fi-FI" b="1" dirty="0">
                <a:solidFill>
                  <a:srgbClr val="000000"/>
                </a:solidFill>
                <a:effectLst/>
                <a:latin typeface="Century Gothic"/>
                <a:ea typeface="Times New Roman" panose="02020603050405020304" pitchFamily="18" charset="0"/>
              </a:rPr>
              <a:t>Satellite Data and </a:t>
            </a:r>
            <a:r>
              <a:rPr lang="fi-FI" b="1" dirty="0" err="1">
                <a:solidFill>
                  <a:srgbClr val="000000"/>
                </a:solidFill>
                <a:effectLst/>
                <a:latin typeface="Century Gothic"/>
                <a:ea typeface="Times New Roman" panose="02020603050405020304" pitchFamily="18" charset="0"/>
              </a:rPr>
              <a:t>Coverage</a:t>
            </a:r>
            <a:endParaRPr lang="fi-FI" b="1" dirty="0">
              <a:solidFill>
                <a:srgbClr val="000000"/>
              </a:solidFill>
              <a:effectLst/>
              <a:latin typeface="Century Gothic"/>
              <a:ea typeface="Calibri" panose="020F0502020204030204" pitchFamily="34" charset="0"/>
            </a:endParaRPr>
          </a:p>
          <a:p>
            <a:pPr marL="742950" lvl="1" indent="-285750">
              <a:buSzPts val="1000"/>
              <a:buFont typeface="Courier New" panose="02070309020205020404" pitchFamily="49" charset="0"/>
              <a:buChar char="o"/>
              <a:tabLst>
                <a:tab pos="914400" algn="l"/>
              </a:tabLst>
            </a:pPr>
            <a:r>
              <a:rPr lang="fi-FI" b="1" dirty="0">
                <a:solidFill>
                  <a:srgbClr val="000000"/>
                </a:solidFill>
                <a:latin typeface="Century Gothic"/>
                <a:ea typeface="Times New Roman" panose="02020603050405020304" pitchFamily="18" charset="0"/>
                <a:cs typeface="Times New Roman"/>
              </a:rPr>
              <a:t>WP2:</a:t>
            </a:r>
            <a:r>
              <a:rPr lang="fi-FI" dirty="0">
                <a:solidFill>
                  <a:srgbClr val="000000"/>
                </a:solidFill>
                <a:latin typeface="Century Gothic"/>
                <a:ea typeface="Times New Roman" panose="02020603050405020304" pitchFamily="18" charset="0"/>
                <a:cs typeface="Times New Roman"/>
              </a:rPr>
              <a:t> </a:t>
            </a:r>
            <a:r>
              <a:rPr lang="fi-FI" dirty="0">
                <a:solidFill>
                  <a:srgbClr val="000000"/>
                </a:solidFill>
                <a:effectLst/>
                <a:latin typeface="Century Gothic"/>
                <a:ea typeface="Times New Roman" panose="02020603050405020304" pitchFamily="18" charset="0"/>
                <a:cs typeface="Times New Roman"/>
              </a:rPr>
              <a:t>Sentinel-3 OLCI data, </a:t>
            </a:r>
            <a:r>
              <a:rPr lang="fi-FI" dirty="0" err="1">
                <a:solidFill>
                  <a:srgbClr val="000000"/>
                </a:solidFill>
                <a:effectLst/>
                <a:latin typeface="Century Gothic"/>
                <a:ea typeface="Times New Roman" panose="02020603050405020304" pitchFamily="18" charset="0"/>
                <a:cs typeface="Times New Roman"/>
              </a:rPr>
              <a:t>focusing</a:t>
            </a:r>
            <a:r>
              <a:rPr lang="fi-FI" dirty="0">
                <a:solidFill>
                  <a:srgbClr val="000000"/>
                </a:solidFill>
                <a:effectLst/>
                <a:latin typeface="Century Gothic"/>
                <a:ea typeface="Times New Roman" panose="02020603050405020304" pitchFamily="18" charset="0"/>
                <a:cs typeface="Times New Roman"/>
              </a:rPr>
              <a:t> on </a:t>
            </a:r>
            <a:r>
              <a:rPr lang="fi-FI" dirty="0" err="1">
                <a:solidFill>
                  <a:srgbClr val="000000"/>
                </a:solidFill>
                <a:effectLst/>
                <a:latin typeface="Century Gothic"/>
                <a:ea typeface="Times New Roman" panose="02020603050405020304" pitchFamily="18" charset="0"/>
                <a:cs typeface="Times New Roman"/>
              </a:rPr>
              <a:t>larger</a:t>
            </a:r>
            <a:r>
              <a:rPr lang="fi-FI" dirty="0">
                <a:solidFill>
                  <a:srgbClr val="000000"/>
                </a:solidFill>
                <a:effectLst/>
                <a:latin typeface="Century Gothic"/>
                <a:ea typeface="Times New Roman" panose="02020603050405020304" pitchFamily="18" charset="0"/>
                <a:cs typeface="Times New Roman"/>
              </a:rPr>
              <a:t> </a:t>
            </a:r>
            <a:r>
              <a:rPr lang="fi-FI" dirty="0" err="1">
                <a:solidFill>
                  <a:srgbClr val="000000"/>
                </a:solidFill>
                <a:effectLst/>
                <a:latin typeface="Century Gothic"/>
                <a:ea typeface="Times New Roman" panose="02020603050405020304" pitchFamily="18" charset="0"/>
                <a:cs typeface="Times New Roman"/>
              </a:rPr>
              <a:t>lakes</a:t>
            </a:r>
            <a:r>
              <a:rPr lang="fi-FI" dirty="0">
                <a:solidFill>
                  <a:srgbClr val="000000"/>
                </a:solidFill>
                <a:effectLst/>
                <a:latin typeface="Century Gothic"/>
                <a:ea typeface="Times New Roman" panose="02020603050405020304" pitchFamily="18" charset="0"/>
                <a:cs typeface="Times New Roman"/>
              </a:rPr>
              <a:t> (</a:t>
            </a:r>
            <a:r>
              <a:rPr lang="fi-FI" dirty="0" err="1">
                <a:solidFill>
                  <a:srgbClr val="000000"/>
                </a:solidFill>
                <a:effectLst/>
                <a:latin typeface="Century Gothic"/>
                <a:ea typeface="Times New Roman" panose="02020603050405020304" pitchFamily="18" charset="0"/>
                <a:cs typeface="Times New Roman"/>
              </a:rPr>
              <a:t>all</a:t>
            </a:r>
            <a:r>
              <a:rPr lang="fi-FI" dirty="0">
                <a:solidFill>
                  <a:srgbClr val="000000"/>
                </a:solidFill>
                <a:effectLst/>
                <a:latin typeface="Century Gothic"/>
                <a:ea typeface="Times New Roman" panose="02020603050405020304" pitchFamily="18" charset="0"/>
                <a:cs typeface="Times New Roman"/>
              </a:rPr>
              <a:t> </a:t>
            </a:r>
            <a:r>
              <a:rPr lang="fi-FI" dirty="0" err="1">
                <a:solidFill>
                  <a:srgbClr val="000000"/>
                </a:solidFill>
                <a:effectLst/>
                <a:latin typeface="Century Gothic"/>
                <a:ea typeface="Times New Roman" panose="02020603050405020304" pitchFamily="18" charset="0"/>
                <a:cs typeface="Times New Roman"/>
              </a:rPr>
              <a:t>basins</a:t>
            </a:r>
            <a:r>
              <a:rPr lang="fi-FI" dirty="0">
                <a:solidFill>
                  <a:srgbClr val="000000"/>
                </a:solidFill>
                <a:effectLst/>
                <a:latin typeface="Century Gothic"/>
                <a:ea typeface="Times New Roman" panose="02020603050405020304" pitchFamily="18" charset="0"/>
                <a:cs typeface="Times New Roman"/>
              </a:rPr>
              <a:t>).</a:t>
            </a:r>
            <a:endParaRPr lang="fi-FI" dirty="0">
              <a:solidFill>
                <a:srgbClr val="000000"/>
              </a:solidFill>
              <a:effectLst/>
              <a:latin typeface="Century Gothic"/>
              <a:ea typeface="Times New Roman" panose="02020603050405020304" pitchFamily="18"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fi-FI" dirty="0" err="1">
                <a:solidFill>
                  <a:srgbClr val="000000"/>
                </a:solidFill>
                <a:effectLst/>
                <a:latin typeface="Century Gothic"/>
                <a:ea typeface="Times New Roman" panose="02020603050405020304" pitchFamily="18" charset="0"/>
              </a:rPr>
              <a:t>Cyanobacteria</a:t>
            </a:r>
            <a:r>
              <a:rPr lang="fi-FI" dirty="0">
                <a:solidFill>
                  <a:srgbClr val="000000"/>
                </a:solidFill>
                <a:effectLst/>
                <a:latin typeface="Century Gothic"/>
                <a:ea typeface="Times New Roman" panose="02020603050405020304" pitchFamily="18" charset="0"/>
              </a:rPr>
              <a:t> </a:t>
            </a:r>
            <a:r>
              <a:rPr lang="fi-FI" dirty="0" err="1">
                <a:solidFill>
                  <a:srgbClr val="000000"/>
                </a:solidFill>
                <a:effectLst/>
                <a:latin typeface="Century Gothic"/>
                <a:ea typeface="Times New Roman" panose="02020603050405020304" pitchFamily="18" charset="0"/>
              </a:rPr>
              <a:t>Presence</a:t>
            </a:r>
            <a:r>
              <a:rPr lang="fi-FI" dirty="0">
                <a:solidFill>
                  <a:srgbClr val="000000"/>
                </a:solidFill>
                <a:effectLst/>
                <a:latin typeface="Century Gothic"/>
                <a:ea typeface="Times New Roman" panose="02020603050405020304" pitchFamily="18" charset="0"/>
              </a:rPr>
              <a:t>: </a:t>
            </a:r>
            <a:r>
              <a:rPr lang="fi-FI" dirty="0" err="1">
                <a:solidFill>
                  <a:srgbClr val="000000"/>
                </a:solidFill>
                <a:effectLst/>
                <a:latin typeface="Century Gothic"/>
                <a:ea typeface="Times New Roman" panose="02020603050405020304" pitchFamily="18" charset="0"/>
              </a:rPr>
              <a:t>several</a:t>
            </a:r>
            <a:r>
              <a:rPr lang="fi-FI" dirty="0">
                <a:solidFill>
                  <a:srgbClr val="000000"/>
                </a:solidFill>
                <a:effectLst/>
                <a:latin typeface="Century Gothic"/>
                <a:ea typeface="Times New Roman" panose="02020603050405020304" pitchFamily="18" charset="0"/>
              </a:rPr>
              <a:t> lake in the </a:t>
            </a:r>
            <a:r>
              <a:rPr lang="fi-FI" dirty="0" err="1">
                <a:solidFill>
                  <a:srgbClr val="000000"/>
                </a:solidFill>
                <a:effectLst/>
                <a:latin typeface="Century Gothic"/>
                <a:ea typeface="Times New Roman" panose="02020603050405020304" pitchFamily="18" charset="0"/>
              </a:rPr>
              <a:t>area</a:t>
            </a:r>
            <a:r>
              <a:rPr lang="fi-FI" dirty="0">
                <a:solidFill>
                  <a:srgbClr val="000000"/>
                </a:solidFill>
                <a:effectLst/>
                <a:latin typeface="Century Gothic"/>
                <a:ea typeface="Times New Roman" panose="02020603050405020304" pitchFamily="18" charset="0"/>
              </a:rPr>
              <a:t>, </a:t>
            </a:r>
            <a:r>
              <a:rPr lang="fi-FI" dirty="0" err="1">
                <a:solidFill>
                  <a:srgbClr val="000000"/>
                </a:solidFill>
                <a:effectLst/>
                <a:latin typeface="Century Gothic"/>
                <a:ea typeface="Times New Roman" panose="02020603050405020304" pitchFamily="18" charset="0"/>
              </a:rPr>
              <a:t>where</a:t>
            </a:r>
            <a:r>
              <a:rPr lang="fi-FI" dirty="0">
                <a:solidFill>
                  <a:srgbClr val="000000"/>
                </a:solidFill>
                <a:effectLst/>
                <a:latin typeface="Century Gothic"/>
                <a:ea typeface="Times New Roman" panose="02020603050405020304" pitchFamily="18" charset="0"/>
              </a:rPr>
              <a:t> </a:t>
            </a:r>
            <a:r>
              <a:rPr lang="fi-FI" dirty="0" err="1">
                <a:solidFill>
                  <a:srgbClr val="000000"/>
                </a:solidFill>
                <a:effectLst/>
                <a:latin typeface="Century Gothic"/>
                <a:ea typeface="Times New Roman" panose="02020603050405020304" pitchFamily="18" charset="0"/>
              </a:rPr>
              <a:t>pilot</a:t>
            </a:r>
            <a:r>
              <a:rPr lang="fi-FI" dirty="0">
                <a:solidFill>
                  <a:srgbClr val="000000"/>
                </a:solidFill>
                <a:effectLst/>
                <a:latin typeface="Century Gothic"/>
                <a:ea typeface="Times New Roman" panose="02020603050405020304" pitchFamily="18" charset="0"/>
              </a:rPr>
              <a:t> 5.5. and 5.6 </a:t>
            </a:r>
            <a:r>
              <a:rPr lang="fi-FI" dirty="0" err="1">
                <a:solidFill>
                  <a:srgbClr val="000000"/>
                </a:solidFill>
                <a:effectLst/>
                <a:latin typeface="Century Gothic"/>
                <a:ea typeface="Times New Roman" panose="02020603050405020304" pitchFamily="18" charset="0"/>
              </a:rPr>
              <a:t>can</a:t>
            </a:r>
            <a:r>
              <a:rPr lang="fi-FI" dirty="0">
                <a:solidFill>
                  <a:srgbClr val="000000"/>
                </a:solidFill>
                <a:effectLst/>
                <a:latin typeface="Century Gothic"/>
                <a:ea typeface="Times New Roman" panose="02020603050405020304" pitchFamily="18" charset="0"/>
              </a:rPr>
              <a:t> </a:t>
            </a:r>
            <a:r>
              <a:rPr lang="fi-FI" dirty="0" err="1">
                <a:solidFill>
                  <a:srgbClr val="000000"/>
                </a:solidFill>
                <a:effectLst/>
                <a:latin typeface="Century Gothic"/>
                <a:ea typeface="Times New Roman" panose="02020603050405020304" pitchFamily="18" charset="0"/>
              </a:rPr>
              <a:t>harmonise</a:t>
            </a:r>
            <a:endParaRPr lang="fi-FI" dirty="0">
              <a:solidFill>
                <a:srgbClr val="000000"/>
              </a:solidFill>
              <a:effectLst/>
              <a:latin typeface="Century Gothic"/>
              <a:ea typeface="Times New Roman" panose="02020603050405020304" pitchFamily="18" charset="0"/>
            </a:endParaRPr>
          </a:p>
          <a:p>
            <a:pPr marL="1200150" lvl="2" indent="-285750">
              <a:buSzPts val="1000"/>
              <a:buFont typeface="Courier New" panose="02070309020205020404" pitchFamily="49" charset="0"/>
              <a:buChar char="o"/>
              <a:tabLst>
                <a:tab pos="914400" algn="l"/>
              </a:tabLst>
            </a:pPr>
            <a:r>
              <a:rPr lang="en-US" sz="1200" dirty="0">
                <a:effectLst/>
                <a:latin typeface="Century Gothic"/>
                <a:ea typeface="Times New Roman" panose="02020603050405020304" pitchFamily="18" charset="0"/>
              </a:rPr>
              <a:t>Lake </a:t>
            </a:r>
            <a:r>
              <a:rPr lang="en-US" sz="1200" dirty="0" err="1">
                <a:effectLst/>
                <a:latin typeface="Century Gothic"/>
                <a:ea typeface="Times New Roman" panose="02020603050405020304" pitchFamily="18" charset="0"/>
              </a:rPr>
              <a:t>Vanajavesi</a:t>
            </a:r>
            <a:endParaRPr lang="fi-FI" sz="1200" dirty="0">
              <a:latin typeface="Century Gothic"/>
              <a:ea typeface="Times New Roman" panose="02020603050405020304" pitchFamily="18" charset="0"/>
            </a:endParaRPr>
          </a:p>
          <a:p>
            <a:pPr marL="1200150" lvl="2" indent="-285750">
              <a:buSzPts val="1000"/>
              <a:buFont typeface="Courier New" panose="02070309020205020404" pitchFamily="49" charset="0"/>
              <a:buChar char="o"/>
              <a:tabLst>
                <a:tab pos="914400" algn="l"/>
              </a:tabLst>
            </a:pPr>
            <a:r>
              <a:rPr lang="fi-FI" sz="1200" dirty="0">
                <a:effectLst/>
                <a:latin typeface="Century Gothic"/>
                <a:ea typeface="Times New Roman" panose="02020603050405020304" pitchFamily="18" charset="0"/>
              </a:rPr>
              <a:t>Lake Vesijärvi</a:t>
            </a:r>
          </a:p>
          <a:p>
            <a:pPr marL="1200150" lvl="2" indent="-285750">
              <a:buSzPts val="1000"/>
              <a:buFont typeface="Courier New" panose="02070309020205020404" pitchFamily="49" charset="0"/>
              <a:buChar char="o"/>
              <a:tabLst>
                <a:tab pos="914400" algn="l"/>
              </a:tabLst>
            </a:pPr>
            <a:r>
              <a:rPr lang="en-US" sz="1200" dirty="0">
                <a:effectLst/>
                <a:latin typeface="Century Gothic"/>
                <a:ea typeface="Times New Roman" panose="02020603050405020304" pitchFamily="18" charset="0"/>
              </a:rPr>
              <a:t>Lake </a:t>
            </a:r>
            <a:r>
              <a:rPr lang="en-US" sz="1200" dirty="0" err="1">
                <a:effectLst/>
                <a:latin typeface="Century Gothic"/>
                <a:ea typeface="Times New Roman" panose="02020603050405020304" pitchFamily="18" charset="0"/>
              </a:rPr>
              <a:t>Kirkkojärvi</a:t>
            </a:r>
            <a:endParaRPr lang="en-US" sz="1200" dirty="0">
              <a:effectLst/>
              <a:latin typeface="Century Gothic"/>
              <a:ea typeface="Times New Roman" panose="02020603050405020304" pitchFamily="18" charset="0"/>
            </a:endParaRPr>
          </a:p>
          <a:p>
            <a:endParaRPr lang="fi-FI" dirty="0">
              <a:solidFill>
                <a:schemeClr val="tx2"/>
              </a:solidFill>
              <a:ea typeface="Calibri" panose="020F0502020204030204"/>
              <a:cs typeface="Calibri" panose="020F0502020204030204"/>
            </a:endParaRPr>
          </a:p>
        </p:txBody>
      </p:sp>
      <p:pic>
        <p:nvPicPr>
          <p:cNvPr id="5" name="Picture 4">
            <a:extLst>
              <a:ext uri="{FF2B5EF4-FFF2-40B4-BE49-F238E27FC236}">
                <a16:creationId xmlns:a16="http://schemas.microsoft.com/office/drawing/2014/main" id="{F5385198-0B3D-0CFF-277D-A08936AC614A}"/>
              </a:ext>
            </a:extLst>
          </p:cNvPr>
          <p:cNvPicPr>
            <a:picLocks noChangeAspect="1"/>
          </p:cNvPicPr>
          <p:nvPr/>
        </p:nvPicPr>
        <p:blipFill>
          <a:blip r:embed="rId4"/>
          <a:stretch>
            <a:fillRect/>
          </a:stretch>
        </p:blipFill>
        <p:spPr>
          <a:xfrm>
            <a:off x="21777" y="3573027"/>
            <a:ext cx="7251921" cy="3268648"/>
          </a:xfrm>
          <a:prstGeom prst="rect">
            <a:avLst/>
          </a:prstGeom>
        </p:spPr>
      </p:pic>
      <p:sp>
        <p:nvSpPr>
          <p:cNvPr id="4" name="Title 3">
            <a:extLst>
              <a:ext uri="{FF2B5EF4-FFF2-40B4-BE49-F238E27FC236}">
                <a16:creationId xmlns:a16="http://schemas.microsoft.com/office/drawing/2014/main" id="{158B96C8-AFC1-AF30-AE07-E13B892A127E}"/>
              </a:ext>
            </a:extLst>
          </p:cNvPr>
          <p:cNvSpPr>
            <a:spLocks noGrp="1"/>
          </p:cNvSpPr>
          <p:nvPr>
            <p:ph type="title"/>
          </p:nvPr>
        </p:nvSpPr>
        <p:spPr/>
        <p:txBody>
          <a:bodyPr>
            <a:normAutofit/>
          </a:bodyPr>
          <a:lstStyle/>
          <a:p>
            <a:r>
              <a:rPr lang="fi-FI" dirty="0" err="1">
                <a:latin typeface="+mn-lt"/>
                <a:ea typeface="+mn-ea"/>
                <a:cs typeface="+mn-cs"/>
              </a:rPr>
              <a:t>F</a:t>
            </a:r>
            <a:r>
              <a:rPr lang="fi-FI" b="1" kern="1200" dirty="0" err="1">
                <a:solidFill>
                  <a:schemeClr val="tx2"/>
                </a:solidFill>
                <a:latin typeface="+mn-lt"/>
                <a:ea typeface="+mn-ea"/>
                <a:cs typeface="+mn-cs"/>
              </a:rPr>
              <a:t>reshwater</a:t>
            </a:r>
            <a:r>
              <a:rPr lang="fi-FI" dirty="0">
                <a:latin typeface="+mn-lt"/>
                <a:ea typeface="+mn-ea"/>
                <a:cs typeface="+mn-cs"/>
              </a:rPr>
              <a:t>: </a:t>
            </a:r>
            <a:r>
              <a:rPr lang="fi-FI" dirty="0" err="1">
                <a:latin typeface="+mn-lt"/>
                <a:ea typeface="+mn-ea"/>
                <a:cs typeface="+mn-cs"/>
              </a:rPr>
              <a:t>chl</a:t>
            </a:r>
            <a:r>
              <a:rPr lang="fi-FI" dirty="0">
                <a:latin typeface="+mn-lt"/>
                <a:ea typeface="+mn-ea"/>
                <a:cs typeface="+mn-cs"/>
              </a:rPr>
              <a:t>-a and </a:t>
            </a:r>
            <a:r>
              <a:rPr lang="fi-FI" dirty="0" err="1">
                <a:latin typeface="+mn-lt"/>
                <a:ea typeface="+mn-ea"/>
                <a:cs typeface="+mn-cs"/>
              </a:rPr>
              <a:t>phytoplankton</a:t>
            </a:r>
            <a:r>
              <a:rPr lang="fi-FI" dirty="0">
                <a:latin typeface="+mn-lt"/>
                <a:ea typeface="+mn-ea"/>
                <a:cs typeface="+mn-cs"/>
              </a:rPr>
              <a:t> </a:t>
            </a:r>
            <a:r>
              <a:rPr lang="fi-FI" dirty="0" err="1">
                <a:latin typeface="+mn-lt"/>
                <a:ea typeface="+mn-ea"/>
                <a:cs typeface="+mn-cs"/>
              </a:rPr>
              <a:t>biomass</a:t>
            </a:r>
            <a:r>
              <a:rPr lang="fi-FI" dirty="0">
                <a:latin typeface="+mn-lt"/>
                <a:ea typeface="+mn-ea"/>
                <a:cs typeface="+mn-cs"/>
              </a:rPr>
              <a:t> </a:t>
            </a:r>
            <a:r>
              <a:rPr lang="fi-FI" b="1" kern="1200" dirty="0" err="1">
                <a:solidFill>
                  <a:schemeClr val="tx2"/>
                </a:solidFill>
                <a:latin typeface="+mn-lt"/>
                <a:ea typeface="+mn-ea"/>
                <a:cs typeface="+mn-cs"/>
              </a:rPr>
              <a:t>within</a:t>
            </a:r>
            <a:r>
              <a:rPr lang="fi-FI" b="1" kern="1200" dirty="0">
                <a:solidFill>
                  <a:schemeClr val="tx2"/>
                </a:solidFill>
                <a:latin typeface="+mn-lt"/>
                <a:ea typeface="+mn-ea"/>
                <a:cs typeface="+mn-cs"/>
              </a:rPr>
              <a:t> the </a:t>
            </a:r>
            <a:r>
              <a:rPr lang="fi-FI" b="1" kern="1200" dirty="0" err="1">
                <a:solidFill>
                  <a:schemeClr val="tx2"/>
                </a:solidFill>
                <a:latin typeface="+mn-lt"/>
                <a:ea typeface="+mn-ea"/>
                <a:cs typeface="+mn-cs"/>
              </a:rPr>
              <a:t>pilot</a:t>
            </a:r>
            <a:r>
              <a:rPr lang="fi-FI" b="1" kern="1200" dirty="0">
                <a:solidFill>
                  <a:schemeClr val="tx2"/>
                </a:solidFill>
                <a:latin typeface="+mn-lt"/>
                <a:ea typeface="+mn-ea"/>
                <a:cs typeface="+mn-cs"/>
              </a:rPr>
              <a:t> </a:t>
            </a:r>
            <a:r>
              <a:rPr lang="fi-FI" b="1" kern="1200" dirty="0" err="1">
                <a:solidFill>
                  <a:schemeClr val="tx2"/>
                </a:solidFill>
                <a:latin typeface="+mn-lt"/>
                <a:ea typeface="+mn-ea"/>
                <a:cs typeface="+mn-cs"/>
              </a:rPr>
              <a:t>area</a:t>
            </a:r>
            <a:r>
              <a:rPr lang="fi-FI" b="1" kern="1200" dirty="0">
                <a:solidFill>
                  <a:schemeClr val="tx2"/>
                </a:solidFill>
                <a:latin typeface="+mn-lt"/>
                <a:ea typeface="+mn-ea"/>
                <a:cs typeface="+mn-cs"/>
              </a:rPr>
              <a:t> </a:t>
            </a:r>
            <a:r>
              <a:rPr lang="fi-FI" b="1" kern="1200" dirty="0" err="1">
                <a:solidFill>
                  <a:schemeClr val="tx2"/>
                </a:solidFill>
                <a:latin typeface="+mn-lt"/>
                <a:ea typeface="+mn-ea"/>
                <a:cs typeface="+mn-cs"/>
              </a:rPr>
              <a:t>lakes</a:t>
            </a:r>
            <a:endParaRPr lang="fi-FI" sz="2000" dirty="0">
              <a:solidFill>
                <a:schemeClr val="tx2"/>
              </a:solidFill>
              <a:latin typeface="Calibri"/>
              <a:ea typeface="Calibri"/>
              <a:cs typeface="Calibri"/>
            </a:endParaRPr>
          </a:p>
        </p:txBody>
      </p:sp>
      <p:sp>
        <p:nvSpPr>
          <p:cNvPr id="7" name="TextBox 6">
            <a:extLst>
              <a:ext uri="{FF2B5EF4-FFF2-40B4-BE49-F238E27FC236}">
                <a16:creationId xmlns:a16="http://schemas.microsoft.com/office/drawing/2014/main" id="{5DD6F0E3-C76D-3906-D42C-5CABA9C89701}"/>
              </a:ext>
            </a:extLst>
          </p:cNvPr>
          <p:cNvSpPr txBox="1"/>
          <p:nvPr/>
        </p:nvSpPr>
        <p:spPr>
          <a:xfrm>
            <a:off x="7267799" y="3827585"/>
            <a:ext cx="4454544" cy="1754326"/>
          </a:xfrm>
          <a:prstGeom prst="rect">
            <a:avLst/>
          </a:prstGeom>
          <a:noFill/>
        </p:spPr>
        <p:txBody>
          <a:bodyPr wrap="square" lIns="91440" tIns="45720" rIns="91440" bIns="45720" anchor="t">
            <a:spAutoFit/>
          </a:bodyPr>
          <a:lstStyle/>
          <a:p>
            <a:pPr marL="742950" lvl="1" indent="-285750">
              <a:buSzPts val="1000"/>
              <a:buFont typeface="Courier New" panose="02070309020205020404" pitchFamily="49" charset="0"/>
              <a:buChar char="o"/>
              <a:tabLst>
                <a:tab pos="914400" algn="l"/>
              </a:tabLst>
            </a:pPr>
            <a:r>
              <a:rPr lang="en-US">
                <a:latin typeface="Century Gothic"/>
                <a:ea typeface="Times New Roman" panose="02020603050405020304" pitchFamily="18" charset="0"/>
              </a:rPr>
              <a:t>Syke: freshwater phenology: </a:t>
            </a:r>
            <a:r>
              <a:rPr lang="en-US" err="1">
                <a:latin typeface="Century Gothic"/>
                <a:ea typeface="Times New Roman" panose="02020603050405020304" pitchFamily="18" charset="0"/>
              </a:rPr>
              <a:t>chl</a:t>
            </a:r>
            <a:r>
              <a:rPr lang="en-US">
                <a:latin typeface="Century Gothic"/>
                <a:ea typeface="Times New Roman" panose="02020603050405020304" pitchFamily="18" charset="0"/>
              </a:rPr>
              <a:t>-a</a:t>
            </a:r>
            <a:endParaRPr lang="fi-FI">
              <a:latin typeface="Century Gothic"/>
              <a:ea typeface="Times New Roman" panose="02020603050405020304" pitchFamily="18" charset="0"/>
            </a:endParaRPr>
          </a:p>
          <a:p>
            <a:pPr marL="742950" lvl="1" indent="-285750">
              <a:buSzPts val="1000"/>
              <a:buFont typeface="Courier New" panose="02070309020205020404" pitchFamily="49" charset="0"/>
              <a:buChar char="o"/>
            </a:pPr>
            <a:r>
              <a:rPr lang="en-US">
                <a:latin typeface="Century Gothic"/>
                <a:cs typeface="Calibri"/>
              </a:rPr>
              <a:t>In situ/ Station sampling: Algae bloom species, biomass</a:t>
            </a:r>
          </a:p>
          <a:p>
            <a:pPr marL="742950" lvl="1" indent="-285750">
              <a:buSzPts val="1000"/>
              <a:buFont typeface="Courier New" panose="02070309020205020404" pitchFamily="49" charset="0"/>
              <a:buChar char="o"/>
            </a:pPr>
            <a:r>
              <a:rPr lang="en-US">
                <a:latin typeface="Century Gothic"/>
                <a:ea typeface="Calibri"/>
                <a:cs typeface="Calibri"/>
              </a:rPr>
              <a:t>Automated stations (Lake </a:t>
            </a:r>
            <a:r>
              <a:rPr lang="en-US" err="1">
                <a:latin typeface="Century Gothic"/>
                <a:ea typeface="Calibri"/>
                <a:cs typeface="Calibri"/>
              </a:rPr>
              <a:t>Vesijärvi</a:t>
            </a:r>
            <a:r>
              <a:rPr lang="en-US">
                <a:latin typeface="Century Gothic"/>
                <a:ea typeface="Calibri"/>
                <a:cs typeface="Calibri"/>
              </a:rPr>
              <a:t>)</a:t>
            </a:r>
          </a:p>
        </p:txBody>
      </p:sp>
    </p:spTree>
    <p:extLst>
      <p:ext uri="{BB962C8B-B14F-4D97-AF65-F5344CB8AC3E}">
        <p14:creationId xmlns:p14="http://schemas.microsoft.com/office/powerpoint/2010/main" val="1345464025"/>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50664-77D0-BA7C-DB27-9542182B880F}"/>
              </a:ext>
            </a:extLst>
          </p:cNvPr>
          <p:cNvSpPr>
            <a:spLocks noGrp="1"/>
          </p:cNvSpPr>
          <p:nvPr>
            <p:ph type="title"/>
          </p:nvPr>
        </p:nvSpPr>
        <p:spPr/>
        <p:txBody>
          <a:bodyPr/>
          <a:lstStyle/>
          <a:p>
            <a:r>
              <a:rPr lang="fi-FI" dirty="0" err="1"/>
              <a:t>Phytoplankton</a:t>
            </a:r>
            <a:r>
              <a:rPr lang="fi-FI" dirty="0"/>
              <a:t> data (</a:t>
            </a:r>
            <a:r>
              <a:rPr lang="fi-FI" dirty="0" err="1"/>
              <a:t>lakes</a:t>
            </a:r>
            <a:r>
              <a:rPr lang="fi-FI" dirty="0"/>
              <a:t> in Kokemäenjoki </a:t>
            </a:r>
            <a:r>
              <a:rPr lang="fi-FI" dirty="0" err="1"/>
              <a:t>drainage</a:t>
            </a:r>
            <a:r>
              <a:rPr lang="fi-FI" dirty="0"/>
              <a:t> </a:t>
            </a:r>
            <a:r>
              <a:rPr lang="fi-FI" dirty="0" err="1"/>
              <a:t>basin</a:t>
            </a:r>
            <a:r>
              <a:rPr lang="fi-FI" dirty="0"/>
              <a:t>)</a:t>
            </a:r>
          </a:p>
        </p:txBody>
      </p:sp>
      <p:pic>
        <p:nvPicPr>
          <p:cNvPr id="1026" name="Picture 2">
            <a:extLst>
              <a:ext uri="{FF2B5EF4-FFF2-40B4-BE49-F238E27FC236}">
                <a16:creationId xmlns:a16="http://schemas.microsoft.com/office/drawing/2014/main" id="{790A24BD-76BD-6FF8-DBBE-18D762AD5D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54597" y="4143991"/>
            <a:ext cx="5161203" cy="271400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D856E94C-38BC-6135-6DE1-A635C4C84D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9529" y="4217015"/>
            <a:ext cx="5325600" cy="319935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8F993FDB-E138-5BA2-864F-805032F0601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12185" y="1373348"/>
            <a:ext cx="6732588" cy="237017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a:extLst>
              <a:ext uri="{FF2B5EF4-FFF2-40B4-BE49-F238E27FC236}">
                <a16:creationId xmlns:a16="http://schemas.microsoft.com/office/drawing/2014/main" id="{3F9AFFB2-B154-9723-D390-1146342A0C7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555012"/>
            <a:ext cx="4783973" cy="41920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4042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30"/>
                                        </p:tgtEl>
                                        <p:attrNameLst>
                                          <p:attrName>style.visibility</p:attrName>
                                        </p:attrNameLst>
                                      </p:cBhvr>
                                      <p:to>
                                        <p:strVal val="visible"/>
                                      </p:to>
                                    </p:set>
                                    <p:animEffect transition="in" filter="fade">
                                      <p:cBhvr>
                                        <p:cTn id="7" dur="5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7927DEA-17F9-82C7-855B-E0CDA198C3A1}"/>
              </a:ext>
            </a:extLst>
          </p:cNvPr>
          <p:cNvPicPr>
            <a:picLocks noChangeAspect="1"/>
          </p:cNvPicPr>
          <p:nvPr/>
        </p:nvPicPr>
        <p:blipFill>
          <a:blip r:embed="rId2"/>
          <a:srcRect l="21082" t="19076" r="27306"/>
          <a:stretch/>
        </p:blipFill>
        <p:spPr>
          <a:xfrm>
            <a:off x="-272206" y="1488794"/>
            <a:ext cx="6071616" cy="5549774"/>
          </a:xfrm>
          <a:prstGeom prst="rect">
            <a:avLst/>
          </a:prstGeom>
        </p:spPr>
      </p:pic>
      <p:sp>
        <p:nvSpPr>
          <p:cNvPr id="2" name="Title 1">
            <a:extLst>
              <a:ext uri="{FF2B5EF4-FFF2-40B4-BE49-F238E27FC236}">
                <a16:creationId xmlns:a16="http://schemas.microsoft.com/office/drawing/2014/main" id="{1599FC3A-F67E-28DB-EB1F-9C0AFB48D474}"/>
              </a:ext>
            </a:extLst>
          </p:cNvPr>
          <p:cNvSpPr>
            <a:spLocks noGrp="1"/>
          </p:cNvSpPr>
          <p:nvPr>
            <p:ph type="title"/>
          </p:nvPr>
        </p:nvSpPr>
        <p:spPr/>
        <p:txBody>
          <a:bodyPr/>
          <a:lstStyle/>
          <a:p>
            <a:r>
              <a:rPr lang="fi-FI" dirty="0"/>
              <a:t>Lake Pääjärvi, </a:t>
            </a:r>
            <a:r>
              <a:rPr lang="fi-FI" dirty="0" err="1"/>
              <a:t>Evo</a:t>
            </a:r>
            <a:endParaRPr lang="fi-FI" dirty="0"/>
          </a:p>
        </p:txBody>
      </p:sp>
      <p:sp>
        <p:nvSpPr>
          <p:cNvPr id="3" name="Date Placeholder 2">
            <a:extLst>
              <a:ext uri="{FF2B5EF4-FFF2-40B4-BE49-F238E27FC236}">
                <a16:creationId xmlns:a16="http://schemas.microsoft.com/office/drawing/2014/main" id="{118B8091-B358-D80B-B47E-3AFB6D2BCA8B}"/>
              </a:ext>
            </a:extLst>
          </p:cNvPr>
          <p:cNvSpPr>
            <a:spLocks noGrp="1"/>
          </p:cNvSpPr>
          <p:nvPr>
            <p:ph type="dt" sz="half" idx="10"/>
          </p:nvPr>
        </p:nvSpPr>
        <p:spPr/>
        <p:txBody>
          <a:bodyPr/>
          <a:lstStyle/>
          <a:p>
            <a:fld id="{FD35E9CA-7B76-6546-9BAA-B55716F659FB}" type="datetime1">
              <a:rPr lang="en-US" smtClean="0"/>
              <a:t>9/19/2025</a:t>
            </a:fld>
            <a:endParaRPr lang="en-BG"/>
          </a:p>
        </p:txBody>
      </p:sp>
      <p:pic>
        <p:nvPicPr>
          <p:cNvPr id="5" name="Picture 4">
            <a:extLst>
              <a:ext uri="{FF2B5EF4-FFF2-40B4-BE49-F238E27FC236}">
                <a16:creationId xmlns:a16="http://schemas.microsoft.com/office/drawing/2014/main" id="{1B9F4364-16EB-8012-1E2F-F1B0393F33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1791" y="396594"/>
            <a:ext cx="6910209" cy="2443787"/>
          </a:xfrm>
          <a:prstGeom prst="rect">
            <a:avLst/>
          </a:prstGeom>
        </p:spPr>
      </p:pic>
      <p:pic>
        <p:nvPicPr>
          <p:cNvPr id="6" name="Picture 5">
            <a:extLst>
              <a:ext uri="{FF2B5EF4-FFF2-40B4-BE49-F238E27FC236}">
                <a16:creationId xmlns:a16="http://schemas.microsoft.com/office/drawing/2014/main" id="{A59F2FF2-A6D1-2DC3-E6DA-F3C1BAF7A2A0}"/>
              </a:ext>
            </a:extLst>
          </p:cNvPr>
          <p:cNvPicPr>
            <a:picLocks noChangeAspect="1"/>
          </p:cNvPicPr>
          <p:nvPr/>
        </p:nvPicPr>
        <p:blipFill>
          <a:blip r:embed="rId4"/>
          <a:stretch>
            <a:fillRect/>
          </a:stretch>
        </p:blipFill>
        <p:spPr>
          <a:xfrm>
            <a:off x="7954676" y="3433952"/>
            <a:ext cx="4237324" cy="3424048"/>
          </a:xfrm>
          <a:prstGeom prst="rect">
            <a:avLst/>
          </a:prstGeom>
        </p:spPr>
      </p:pic>
    </p:spTree>
    <p:extLst>
      <p:ext uri="{BB962C8B-B14F-4D97-AF65-F5344CB8AC3E}">
        <p14:creationId xmlns:p14="http://schemas.microsoft.com/office/powerpoint/2010/main" val="3617856564"/>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EB26D-213E-0DD8-90E6-10287D71FFE3}"/>
              </a:ext>
            </a:extLst>
          </p:cNvPr>
          <p:cNvSpPr>
            <a:spLocks noGrp="1"/>
          </p:cNvSpPr>
          <p:nvPr>
            <p:ph type="title"/>
          </p:nvPr>
        </p:nvSpPr>
        <p:spPr/>
        <p:txBody>
          <a:bodyPr>
            <a:normAutofit/>
          </a:bodyPr>
          <a:lstStyle/>
          <a:p>
            <a:r>
              <a:rPr lang="fi-FI" sz="3800" b="1" dirty="0">
                <a:solidFill>
                  <a:schemeClr val="tx2"/>
                </a:solidFill>
                <a:latin typeface="+mj-lt"/>
                <a:cs typeface="+mj-cs"/>
              </a:rPr>
              <a:t>Lake Vanajavesi</a:t>
            </a:r>
          </a:p>
        </p:txBody>
      </p:sp>
      <p:pic>
        <p:nvPicPr>
          <p:cNvPr id="5" name="Content Placeholder 4">
            <a:extLst>
              <a:ext uri="{FF2B5EF4-FFF2-40B4-BE49-F238E27FC236}">
                <a16:creationId xmlns:a16="http://schemas.microsoft.com/office/drawing/2014/main" id="{01DE52A9-37E7-95FD-CFB4-6EF3D76F027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11500" y="2989418"/>
            <a:ext cx="8826500" cy="3006077"/>
          </a:xfrm>
        </p:spPr>
      </p:pic>
      <p:pic>
        <p:nvPicPr>
          <p:cNvPr id="4" name="Picture 3">
            <a:extLst>
              <a:ext uri="{FF2B5EF4-FFF2-40B4-BE49-F238E27FC236}">
                <a16:creationId xmlns:a16="http://schemas.microsoft.com/office/drawing/2014/main" id="{CDD8B8A7-E7CB-C086-6F4A-9EA9AB832C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33505" y="324965"/>
            <a:ext cx="7558495" cy="2527174"/>
          </a:xfrm>
          <a:prstGeom prst="rect">
            <a:avLst/>
          </a:prstGeom>
        </p:spPr>
      </p:pic>
      <p:sp>
        <p:nvSpPr>
          <p:cNvPr id="3" name="Title 1">
            <a:extLst>
              <a:ext uri="{FF2B5EF4-FFF2-40B4-BE49-F238E27FC236}">
                <a16:creationId xmlns:a16="http://schemas.microsoft.com/office/drawing/2014/main" id="{527DB816-1A7B-83DD-BCBE-E49A5A91AD56}"/>
              </a:ext>
            </a:extLst>
          </p:cNvPr>
          <p:cNvSpPr txBox="1">
            <a:spLocks/>
          </p:cNvSpPr>
          <p:nvPr/>
        </p:nvSpPr>
        <p:spPr>
          <a:xfrm>
            <a:off x="165100" y="4000699"/>
            <a:ext cx="10827659" cy="98351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3800" b="1" kern="1200">
                <a:solidFill>
                  <a:schemeClr val="tx2"/>
                </a:solidFill>
                <a:latin typeface="+mj-lt"/>
                <a:ea typeface="+mj-ea"/>
                <a:cs typeface="+mj-cs"/>
              </a:defRPr>
            </a:lvl1pPr>
          </a:lstStyle>
          <a:p>
            <a:r>
              <a:rPr lang="fi-FI" dirty="0"/>
              <a:t>Lake Vesijärvi</a:t>
            </a:r>
          </a:p>
        </p:txBody>
      </p:sp>
    </p:spTree>
    <p:extLst>
      <p:ext uri="{BB962C8B-B14F-4D97-AF65-F5344CB8AC3E}">
        <p14:creationId xmlns:p14="http://schemas.microsoft.com/office/powerpoint/2010/main" val="3216160481"/>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orakulmio 6">
            <a:extLst>
              <a:ext uri="{FF2B5EF4-FFF2-40B4-BE49-F238E27FC236}">
                <a16:creationId xmlns:a16="http://schemas.microsoft.com/office/drawing/2014/main" id="{345663EC-5CFB-0E1B-3E81-A35796ACBD37}"/>
              </a:ext>
            </a:extLst>
          </p:cNvPr>
          <p:cNvSpPr/>
          <p:nvPr/>
        </p:nvSpPr>
        <p:spPr>
          <a:xfrm>
            <a:off x="602134" y="4565080"/>
            <a:ext cx="10931111" cy="1933945"/>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5" name="Suorakulmio 4">
            <a:extLst>
              <a:ext uri="{FF2B5EF4-FFF2-40B4-BE49-F238E27FC236}">
                <a16:creationId xmlns:a16="http://schemas.microsoft.com/office/drawing/2014/main" id="{EA90C1E2-D80D-0F06-0A36-EE2BED7E79BD}"/>
              </a:ext>
            </a:extLst>
          </p:cNvPr>
          <p:cNvSpPr/>
          <p:nvPr/>
        </p:nvSpPr>
        <p:spPr>
          <a:xfrm>
            <a:off x="613858" y="2853511"/>
            <a:ext cx="10931111" cy="1605699"/>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 name="Suorakulmio 2">
            <a:extLst>
              <a:ext uri="{FF2B5EF4-FFF2-40B4-BE49-F238E27FC236}">
                <a16:creationId xmlns:a16="http://schemas.microsoft.com/office/drawing/2014/main" id="{3C2FE51F-D08B-DC9B-A333-C8426E524800}"/>
              </a:ext>
            </a:extLst>
          </p:cNvPr>
          <p:cNvSpPr/>
          <p:nvPr/>
        </p:nvSpPr>
        <p:spPr>
          <a:xfrm>
            <a:off x="602136" y="1118497"/>
            <a:ext cx="10931111" cy="1605699"/>
          </a:xfrm>
          <a:prstGeom prst="rect">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8EF40988-A816-500A-5B8D-7E4F7C258E76}"/>
              </a:ext>
            </a:extLst>
          </p:cNvPr>
          <p:cNvSpPr>
            <a:spLocks noGrp="1"/>
          </p:cNvSpPr>
          <p:nvPr>
            <p:ph type="title"/>
          </p:nvPr>
        </p:nvSpPr>
        <p:spPr/>
        <p:txBody>
          <a:bodyPr/>
          <a:lstStyle/>
          <a:p>
            <a:r>
              <a:rPr lang="en-US" sz="2400" b="1" dirty="0">
                <a:solidFill>
                  <a:schemeClr val="tx1"/>
                </a:solidFill>
                <a:latin typeface="Century Gothic"/>
                <a:cs typeface="Poppins"/>
              </a:rPr>
              <a:t>Linkages from WP3 into the WP5 Pilot 5.6 - DAM modelling </a:t>
            </a:r>
            <a:endParaRPr lang="en-US" dirty="0">
              <a:solidFill>
                <a:schemeClr val="tx1"/>
              </a:solidFill>
            </a:endParaRPr>
          </a:p>
        </p:txBody>
      </p:sp>
      <p:sp>
        <p:nvSpPr>
          <p:cNvPr id="4" name="Slide Number Placeholder 3">
            <a:extLst>
              <a:ext uri="{FF2B5EF4-FFF2-40B4-BE49-F238E27FC236}">
                <a16:creationId xmlns:a16="http://schemas.microsoft.com/office/drawing/2014/main" id="{ADC2BB81-3635-4072-A586-AC426E1071EE}"/>
              </a:ext>
            </a:extLst>
          </p:cNvPr>
          <p:cNvSpPr>
            <a:spLocks noGrp="1"/>
          </p:cNvSpPr>
          <p:nvPr>
            <p:ph type="sldNum" sz="quarter" idx="12"/>
          </p:nvPr>
        </p:nvSpPr>
        <p:spPr/>
        <p:txBody>
          <a:bodyPr/>
          <a:lstStyle/>
          <a:p>
            <a:fld id="{CD4805D6-057F-1048-B770-DDF440AB6921}" type="slidenum">
              <a:rPr lang="en-BG" smtClean="0"/>
              <a:t>135</a:t>
            </a:fld>
            <a:endParaRPr lang="en-BG"/>
          </a:p>
        </p:txBody>
      </p:sp>
      <p:sp>
        <p:nvSpPr>
          <p:cNvPr id="6" name="Content Placeholder 5">
            <a:extLst>
              <a:ext uri="{FF2B5EF4-FFF2-40B4-BE49-F238E27FC236}">
                <a16:creationId xmlns:a16="http://schemas.microsoft.com/office/drawing/2014/main" id="{D15AAE54-7F61-8518-279C-4A00F2F9AD48}"/>
              </a:ext>
            </a:extLst>
          </p:cNvPr>
          <p:cNvSpPr txBox="1">
            <a:spLocks/>
          </p:cNvSpPr>
          <p:nvPr/>
        </p:nvSpPr>
        <p:spPr>
          <a:xfrm>
            <a:off x="808047" y="1239681"/>
            <a:ext cx="10515600" cy="5279425"/>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rgbClr val="4AC5D3"/>
              </a:buClr>
              <a:buFont typeface="Arial" panose="020B0604020202020204" pitchFamily="34" charset="0"/>
              <a:buChar char="•"/>
              <a:defRPr sz="2000" kern="1200">
                <a:solidFill>
                  <a:schemeClr val="tx1"/>
                </a:solidFill>
                <a:latin typeface="Century Gothic" panose="020B0502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Century Gothic" panose="020B0502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Century Gothic" panose="020B0502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Century Gothic" panose="020B0502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a:latin typeface="Calibri"/>
                <a:ea typeface="Calibri"/>
                <a:cs typeface="Arial"/>
              </a:rPr>
              <a:t>Key theme:</a:t>
            </a:r>
            <a:r>
              <a:rPr lang="en-US" sz="1600">
                <a:latin typeface="Calibri"/>
                <a:ea typeface="Calibri"/>
                <a:cs typeface="Arial"/>
              </a:rPr>
              <a:t> applying the DAM (Detection-Attribution-Modelling) framework and selected DAM models into the detection and validation of the key drivers of biodiversity trends </a:t>
            </a:r>
            <a:endParaRPr lang="fi-FI" sz="1600">
              <a:latin typeface="Calibri"/>
              <a:ea typeface="Calibri"/>
            </a:endParaRPr>
          </a:p>
          <a:p>
            <a:pPr marL="0" indent="0">
              <a:buNone/>
            </a:pPr>
            <a:r>
              <a:rPr lang="en-US" sz="1600" b="1">
                <a:latin typeface="Calibri"/>
                <a:ea typeface="Calibri"/>
                <a:cs typeface="Arial"/>
              </a:rPr>
              <a:t>Study issues </a:t>
            </a:r>
            <a:endParaRPr lang="en-US" sz="1600" b="1">
              <a:latin typeface="Calibri"/>
              <a:ea typeface="Calibri"/>
            </a:endParaRPr>
          </a:p>
          <a:p>
            <a:pPr marL="800100" lvl="1" indent="-342900">
              <a:buAutoNum type="arabicPeriod"/>
            </a:pPr>
            <a:r>
              <a:rPr lang="en-US" sz="1600">
                <a:latin typeface="Calibri"/>
                <a:ea typeface="Calibri"/>
                <a:cs typeface="Arial"/>
              </a:rPr>
              <a:t>Evaluate the requirements for robust DAM biodiversity model development</a:t>
            </a:r>
            <a:endParaRPr lang="en-US" sz="1600">
              <a:latin typeface="Calibri"/>
              <a:ea typeface="Calibri"/>
            </a:endParaRPr>
          </a:p>
          <a:p>
            <a:pPr marL="800100" lvl="1" indent="-342900">
              <a:buAutoNum type="arabicPeriod"/>
            </a:pPr>
            <a:r>
              <a:rPr lang="en-US" sz="1600">
                <a:latin typeface="Calibri"/>
                <a:ea typeface="Calibri"/>
                <a:cs typeface="Arial"/>
              </a:rPr>
              <a:t>Assess the detection potential of tipping points in the biodiversity data</a:t>
            </a:r>
            <a:endParaRPr lang="en-US" sz="1600">
              <a:latin typeface="Calibri"/>
              <a:ea typeface="Calibri"/>
            </a:endParaRPr>
          </a:p>
          <a:p>
            <a:endParaRPr lang="en-US" sz="1600">
              <a:latin typeface="Calibri"/>
              <a:ea typeface="Calibri"/>
              <a:cs typeface="Arial"/>
            </a:endParaRPr>
          </a:p>
          <a:p>
            <a:pPr marL="0" indent="0">
              <a:buNone/>
            </a:pPr>
            <a:r>
              <a:rPr lang="en-US" sz="1600">
                <a:latin typeface="Calibri"/>
                <a:ea typeface="Calibri"/>
                <a:cs typeface="Arial"/>
              </a:rPr>
              <a:t>Building robust biodiversity models for smaller-sized pilot areas includes uncertainties. To assess this, one option is </a:t>
            </a:r>
            <a:endParaRPr lang="en-US"/>
          </a:p>
          <a:p>
            <a:pPr marL="800100" lvl="1" indent="-342900">
              <a:buAutoNum type="arabicPeriod"/>
            </a:pPr>
            <a:r>
              <a:rPr lang="en-US" sz="1600">
                <a:latin typeface="Calibri"/>
                <a:ea typeface="Calibri"/>
                <a:cs typeface="Arial"/>
              </a:rPr>
              <a:t> Build DAM models in wider areas than the pilot area -&gt; to provide improved performance</a:t>
            </a:r>
            <a:endParaRPr lang="en-US" sz="1600">
              <a:latin typeface="Calibri"/>
              <a:ea typeface="Calibri"/>
            </a:endParaRPr>
          </a:p>
          <a:p>
            <a:pPr marL="800100" lvl="1" indent="-342900">
              <a:buAutoNum type="arabicPeriod"/>
            </a:pPr>
            <a:r>
              <a:rPr lang="en-US" sz="1600">
                <a:latin typeface="Calibri"/>
                <a:ea typeface="Calibri"/>
                <a:cs typeface="Arial"/>
              </a:rPr>
              <a:t> Developing a) terrestrial DAM models for drivers and changes of bird and butterfly communities and b) aquatic DAM models for the drivers and changes of lake phytoplankton communities</a:t>
            </a:r>
            <a:endParaRPr lang="en-US" sz="1600">
              <a:latin typeface="Calibri"/>
              <a:ea typeface="Calibri"/>
            </a:endParaRPr>
          </a:p>
          <a:p>
            <a:pPr marL="457200" lvl="1" indent="0">
              <a:buNone/>
            </a:pPr>
            <a:r>
              <a:rPr lang="en-US" sz="1600">
                <a:latin typeface="Calibri"/>
                <a:ea typeface="Calibri"/>
                <a:cs typeface="Arial"/>
              </a:rPr>
              <a:t> –&gt; fitting the models built over wider area in Finland into the pilot watershed area</a:t>
            </a:r>
            <a:endParaRPr lang="en-US" sz="1600">
              <a:latin typeface="Calibri"/>
              <a:ea typeface="Calibri"/>
            </a:endParaRPr>
          </a:p>
          <a:p>
            <a:endParaRPr lang="en-US" sz="1600">
              <a:latin typeface="Calibri"/>
              <a:ea typeface="Calibri"/>
              <a:cs typeface="Arial"/>
            </a:endParaRPr>
          </a:p>
          <a:p>
            <a:pPr marL="0" indent="0">
              <a:buNone/>
            </a:pPr>
            <a:r>
              <a:rPr lang="en-US" sz="1600">
                <a:latin typeface="Calibri"/>
                <a:ea typeface="Calibri"/>
                <a:cs typeface="Arial"/>
              </a:rPr>
              <a:t>Joint species distribution models provide one model approach for the community level changes and other DAM methods for single biodiversity features and indices. </a:t>
            </a:r>
            <a:endParaRPr lang="en-US"/>
          </a:p>
          <a:p>
            <a:pPr marL="0" indent="0">
              <a:buNone/>
            </a:pPr>
            <a:r>
              <a:rPr lang="en-US" sz="1600">
                <a:latin typeface="Calibri"/>
                <a:ea typeface="Calibri"/>
                <a:cs typeface="Arial"/>
              </a:rPr>
              <a:t>The projected biodiversity trends in the Kokemäenjoen basin can be assessed against both the national EO data and the WP2 EO data and trends therein. </a:t>
            </a:r>
            <a:endParaRPr lang="en-US" sz="1600">
              <a:latin typeface="Calibri"/>
              <a:ea typeface="Calibri"/>
            </a:endParaRPr>
          </a:p>
          <a:p>
            <a:pPr marL="0" indent="0">
              <a:buNone/>
            </a:pPr>
            <a:r>
              <a:rPr lang="en-US" sz="1600">
                <a:latin typeface="Calibri"/>
                <a:ea typeface="Calibri"/>
                <a:cs typeface="Arial"/>
              </a:rPr>
              <a:t>The ability of EO-based features for detecting key drivers in both aquatic (e.g. brownification) and terrestrial (e.g. harmful land use) can be examined both for the wider area and the pilot area. </a:t>
            </a:r>
          </a:p>
        </p:txBody>
      </p:sp>
    </p:spTree>
    <p:extLst>
      <p:ext uri="{BB962C8B-B14F-4D97-AF65-F5344CB8AC3E}">
        <p14:creationId xmlns:p14="http://schemas.microsoft.com/office/powerpoint/2010/main" val="1440096452"/>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12FD9F-AEC4-DF1A-DD1D-E9E55A379B43}"/>
              </a:ext>
            </a:extLst>
          </p:cNvPr>
          <p:cNvSpPr>
            <a:spLocks noGrp="1"/>
          </p:cNvSpPr>
          <p:nvPr>
            <p:ph type="title"/>
          </p:nvPr>
        </p:nvSpPr>
        <p:spPr/>
        <p:txBody>
          <a:bodyPr>
            <a:normAutofit fontScale="90000"/>
          </a:bodyPr>
          <a:lstStyle/>
          <a:p>
            <a:r>
              <a:rPr lang="en-US" dirty="0">
                <a:latin typeface="Poppins"/>
                <a:cs typeface="Poppins"/>
              </a:rPr>
              <a:t>Links to other WPs and WP5 pilots</a:t>
            </a:r>
            <a:br>
              <a:rPr lang="en-US" dirty="0">
                <a:latin typeface="Poppins"/>
                <a:cs typeface="Poppins"/>
              </a:rPr>
            </a:br>
            <a:r>
              <a:rPr lang="en-US" dirty="0">
                <a:latin typeface="Poppins"/>
                <a:cs typeface="Poppins"/>
              </a:rPr>
              <a:t>Pilot 5.6</a:t>
            </a:r>
            <a:endParaRPr lang="en-US" dirty="0"/>
          </a:p>
        </p:txBody>
      </p:sp>
      <p:sp>
        <p:nvSpPr>
          <p:cNvPr id="4" name="Content Placeholder 3">
            <a:extLst>
              <a:ext uri="{FF2B5EF4-FFF2-40B4-BE49-F238E27FC236}">
                <a16:creationId xmlns:a16="http://schemas.microsoft.com/office/drawing/2014/main" id="{2E885A44-DE21-8C01-E8EA-40A46355CE7E}"/>
              </a:ext>
            </a:extLst>
          </p:cNvPr>
          <p:cNvSpPr>
            <a:spLocks noGrp="1"/>
          </p:cNvSpPr>
          <p:nvPr>
            <p:ph sz="half" idx="1"/>
          </p:nvPr>
        </p:nvSpPr>
        <p:spPr>
          <a:xfrm>
            <a:off x="318785" y="2430492"/>
            <a:ext cx="2576012" cy="4351338"/>
          </a:xfrm>
        </p:spPr>
        <p:txBody>
          <a:bodyPr vert="horz" lIns="91440" tIns="45720" rIns="91440" bIns="45720" rtlCol="0" anchor="t">
            <a:normAutofit/>
          </a:bodyPr>
          <a:lstStyle/>
          <a:p>
            <a:r>
              <a:rPr lang="en-US" dirty="0">
                <a:latin typeface="Century Gothic"/>
                <a:cs typeface="Arial"/>
              </a:rPr>
              <a:t>Specifications</a:t>
            </a:r>
            <a:endParaRPr lang="en-US" dirty="0"/>
          </a:p>
          <a:p>
            <a:r>
              <a:rPr lang="en-US" dirty="0">
                <a:latin typeface="Century Gothic"/>
                <a:cs typeface="Arial"/>
              </a:rPr>
              <a:t>EBVs</a:t>
            </a:r>
          </a:p>
          <a:p>
            <a:r>
              <a:rPr lang="en-US" dirty="0">
                <a:latin typeface="Century Gothic"/>
                <a:cs typeface="Arial"/>
              </a:rPr>
              <a:t>Policy relevance</a:t>
            </a:r>
          </a:p>
          <a:p>
            <a:r>
              <a:rPr lang="en-US" dirty="0">
                <a:latin typeface="Century Gothic"/>
                <a:cs typeface="Arial"/>
              </a:rPr>
              <a:t>Biodiversity strategy, restoration law &amp; water framework directive, </a:t>
            </a:r>
          </a:p>
          <a:p>
            <a:r>
              <a:rPr lang="en-US" dirty="0">
                <a:latin typeface="Century Gothic"/>
                <a:cs typeface="Arial"/>
              </a:rPr>
              <a:t>CBD GBF</a:t>
            </a:r>
            <a:endParaRPr lang="en-US" dirty="0"/>
          </a:p>
        </p:txBody>
      </p:sp>
      <p:sp>
        <p:nvSpPr>
          <p:cNvPr id="7" name="Slide Number Placeholder 6">
            <a:extLst>
              <a:ext uri="{FF2B5EF4-FFF2-40B4-BE49-F238E27FC236}">
                <a16:creationId xmlns:a16="http://schemas.microsoft.com/office/drawing/2014/main" id="{87E56715-17F6-50E2-13B1-81AA5161FF0C}"/>
              </a:ext>
            </a:extLst>
          </p:cNvPr>
          <p:cNvSpPr>
            <a:spLocks noGrp="1"/>
          </p:cNvSpPr>
          <p:nvPr>
            <p:ph type="sldNum" sz="quarter" idx="12"/>
          </p:nvPr>
        </p:nvSpPr>
        <p:spPr/>
        <p:txBody>
          <a:bodyPr/>
          <a:lstStyle/>
          <a:p>
            <a:fld id="{CD4805D6-057F-1048-B770-DDF440AB6921}" type="slidenum">
              <a:rPr lang="en-BG" smtClean="0"/>
              <a:t>136</a:t>
            </a:fld>
            <a:endParaRPr lang="en-BG"/>
          </a:p>
        </p:txBody>
      </p:sp>
      <p:sp>
        <p:nvSpPr>
          <p:cNvPr id="9" name="Text Placeholder 2">
            <a:extLst>
              <a:ext uri="{FF2B5EF4-FFF2-40B4-BE49-F238E27FC236}">
                <a16:creationId xmlns:a16="http://schemas.microsoft.com/office/drawing/2014/main" id="{FE23FA59-7E40-0D7E-E055-1F0D762EDEF1}"/>
              </a:ext>
            </a:extLst>
          </p:cNvPr>
          <p:cNvSpPr txBox="1">
            <a:spLocks/>
          </p:cNvSpPr>
          <p:nvPr/>
        </p:nvSpPr>
        <p:spPr>
          <a:xfrm>
            <a:off x="3652063" y="1636861"/>
            <a:ext cx="3056515" cy="800822"/>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rgbClr val="4AC5D3"/>
              </a:buClr>
              <a:buFont typeface="Arial" panose="020B0604020202020204" pitchFamily="34" charset="0"/>
              <a:buNone/>
              <a:defRPr sz="2400" b="1" kern="1200">
                <a:solidFill>
                  <a:srgbClr val="B4D785"/>
                </a:solidFill>
                <a:latin typeface="Century Gothic" panose="020B0502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Century Gothic" panose="020B0502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Century Gothic" panose="020B0502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Century Gothic" panose="020B0502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Century Gothic" panose="020B0502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latin typeface="Century Gothic"/>
                <a:cs typeface="Arial"/>
              </a:rPr>
              <a:t>WP2</a:t>
            </a:r>
          </a:p>
        </p:txBody>
      </p:sp>
      <p:sp>
        <p:nvSpPr>
          <p:cNvPr id="11" name="Content Placeholder 3">
            <a:extLst>
              <a:ext uri="{FF2B5EF4-FFF2-40B4-BE49-F238E27FC236}">
                <a16:creationId xmlns:a16="http://schemas.microsoft.com/office/drawing/2014/main" id="{B412AF20-8350-9EFB-3993-974B82338F7E}"/>
              </a:ext>
            </a:extLst>
          </p:cNvPr>
          <p:cNvSpPr txBox="1">
            <a:spLocks/>
          </p:cNvSpPr>
          <p:nvPr/>
        </p:nvSpPr>
        <p:spPr>
          <a:xfrm>
            <a:off x="3370354" y="2470703"/>
            <a:ext cx="3217589" cy="2686368"/>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Clr>
                <a:srgbClr val="4AC5D3"/>
              </a:buClr>
              <a:buFont typeface="Arial" panose="020B0604020202020204" pitchFamily="34" charset="0"/>
              <a:buChar char="•"/>
              <a:defRPr sz="2000" kern="1200">
                <a:solidFill>
                  <a:schemeClr val="tx1"/>
                </a:solidFill>
                <a:latin typeface="Century Gothic" panose="020B0502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Century Gothic" panose="020B0502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Century Gothic" panose="020B0502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Century Gothic" panose="020B0502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atin typeface="Century Gothic"/>
                <a:cs typeface="Arial"/>
              </a:rPr>
              <a:t>EO and insitu datacubes + metadata</a:t>
            </a:r>
            <a:endParaRPr lang="en-US"/>
          </a:p>
          <a:p>
            <a:r>
              <a:rPr lang="en-US">
                <a:latin typeface="Century Gothic"/>
                <a:cs typeface="Arial"/>
              </a:rPr>
              <a:t>EO </a:t>
            </a:r>
            <a:r>
              <a:rPr lang="en-US" err="1">
                <a:latin typeface="Century Gothic"/>
                <a:cs typeface="Arial"/>
              </a:rPr>
              <a:t>harmonised</a:t>
            </a:r>
            <a:r>
              <a:rPr lang="en-US">
                <a:latin typeface="Century Gothic"/>
                <a:cs typeface="Arial"/>
              </a:rPr>
              <a:t> datasets</a:t>
            </a:r>
          </a:p>
          <a:p>
            <a:r>
              <a:rPr lang="en-US">
                <a:latin typeface="Century Gothic"/>
                <a:cs typeface="Arial"/>
              </a:rPr>
              <a:t>EBV enabling datacubes</a:t>
            </a:r>
            <a:endParaRPr lang="en-US"/>
          </a:p>
          <a:p>
            <a:r>
              <a:rPr lang="en-US">
                <a:latin typeface="Century Gothic"/>
                <a:cs typeface="Arial"/>
              </a:rPr>
              <a:t>Algorithm benchmarking</a:t>
            </a:r>
            <a:endParaRPr lang="en-US"/>
          </a:p>
        </p:txBody>
      </p:sp>
      <p:sp>
        <p:nvSpPr>
          <p:cNvPr id="13" name="Content Placeholder 5">
            <a:extLst>
              <a:ext uri="{FF2B5EF4-FFF2-40B4-BE49-F238E27FC236}">
                <a16:creationId xmlns:a16="http://schemas.microsoft.com/office/drawing/2014/main" id="{96CA761D-FF3E-8FDF-4A2E-970628C56BB9}"/>
              </a:ext>
            </a:extLst>
          </p:cNvPr>
          <p:cNvSpPr txBox="1">
            <a:spLocks/>
          </p:cNvSpPr>
          <p:nvPr/>
        </p:nvSpPr>
        <p:spPr>
          <a:xfrm>
            <a:off x="6708272" y="2355050"/>
            <a:ext cx="2375927" cy="364995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rgbClr val="4AC5D3"/>
              </a:buClr>
              <a:buFont typeface="Arial" panose="020B0604020202020204" pitchFamily="34" charset="0"/>
              <a:buChar char="•"/>
              <a:defRPr sz="2000" kern="1200">
                <a:solidFill>
                  <a:schemeClr val="tx1"/>
                </a:solidFill>
                <a:latin typeface="Century Gothic" panose="020B0502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Century Gothic" panose="020B0502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Century Gothic" panose="020B0502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Century Gothic" panose="020B0502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atin typeface="Century Gothic"/>
                <a:cs typeface="Arial"/>
              </a:rPr>
              <a:t> Collaboration is anticipated to activate more, when Task related to restoration (T4.4) starts</a:t>
            </a:r>
            <a:endParaRPr lang="en-US"/>
          </a:p>
        </p:txBody>
      </p:sp>
      <p:sp>
        <p:nvSpPr>
          <p:cNvPr id="15" name="Text Placeholder 4">
            <a:extLst>
              <a:ext uri="{FF2B5EF4-FFF2-40B4-BE49-F238E27FC236}">
                <a16:creationId xmlns:a16="http://schemas.microsoft.com/office/drawing/2014/main" id="{31F738A3-7E3E-3C45-9703-D506E15189F4}"/>
              </a:ext>
            </a:extLst>
          </p:cNvPr>
          <p:cNvSpPr txBox="1">
            <a:spLocks/>
          </p:cNvSpPr>
          <p:nvPr/>
        </p:nvSpPr>
        <p:spPr>
          <a:xfrm>
            <a:off x="6900388" y="1641215"/>
            <a:ext cx="1985098" cy="78927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rgbClr val="4AC5D3"/>
              </a:buClr>
              <a:buFont typeface="Arial" panose="020B0604020202020204" pitchFamily="34" charset="0"/>
              <a:buNone/>
              <a:defRPr sz="2400" b="1" kern="1200">
                <a:solidFill>
                  <a:srgbClr val="B4D785"/>
                </a:solidFill>
                <a:latin typeface="Century Gothic" panose="020B0502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Century Gothic" panose="020B0502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Century Gothic" panose="020B0502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Century Gothic" panose="020B0502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Century Gothic" panose="020B0502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latin typeface="Century Gothic"/>
                <a:cs typeface="Arial"/>
              </a:rPr>
              <a:t>WP4</a:t>
            </a:r>
            <a:endParaRPr lang="en-US"/>
          </a:p>
        </p:txBody>
      </p:sp>
      <p:sp>
        <p:nvSpPr>
          <p:cNvPr id="16" name="Text Placeholder 4">
            <a:extLst>
              <a:ext uri="{FF2B5EF4-FFF2-40B4-BE49-F238E27FC236}">
                <a16:creationId xmlns:a16="http://schemas.microsoft.com/office/drawing/2014/main" id="{F136CA34-FA49-234C-227C-A09697419A1E}"/>
              </a:ext>
            </a:extLst>
          </p:cNvPr>
          <p:cNvSpPr txBox="1">
            <a:spLocks/>
          </p:cNvSpPr>
          <p:nvPr/>
        </p:nvSpPr>
        <p:spPr>
          <a:xfrm>
            <a:off x="9685943" y="1641215"/>
            <a:ext cx="1985098" cy="78927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rgbClr val="4AC5D3"/>
              </a:buClr>
              <a:buFont typeface="Arial" panose="020B0604020202020204" pitchFamily="34" charset="0"/>
              <a:buNone/>
              <a:defRPr sz="2400" b="1" kern="1200">
                <a:solidFill>
                  <a:srgbClr val="B4D785"/>
                </a:solidFill>
                <a:latin typeface="Century Gothic" panose="020B0502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Century Gothic" panose="020B0502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Century Gothic" panose="020B0502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Century Gothic" panose="020B0502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Century Gothic" panose="020B0502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latin typeface="Century Gothic"/>
                <a:cs typeface="Arial"/>
              </a:rPr>
              <a:t>WP5</a:t>
            </a:r>
            <a:endParaRPr lang="en-US"/>
          </a:p>
        </p:txBody>
      </p:sp>
      <p:sp>
        <p:nvSpPr>
          <p:cNvPr id="17" name="Content Placeholder 5">
            <a:extLst>
              <a:ext uri="{FF2B5EF4-FFF2-40B4-BE49-F238E27FC236}">
                <a16:creationId xmlns:a16="http://schemas.microsoft.com/office/drawing/2014/main" id="{25AD9FB7-9E29-E587-EDD2-49A98B53A4B5}"/>
              </a:ext>
            </a:extLst>
          </p:cNvPr>
          <p:cNvSpPr txBox="1">
            <a:spLocks/>
          </p:cNvSpPr>
          <p:nvPr/>
        </p:nvSpPr>
        <p:spPr>
          <a:xfrm>
            <a:off x="9384145" y="2438111"/>
            <a:ext cx="2420505" cy="3684588"/>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Clr>
                <a:srgbClr val="4AC5D3"/>
              </a:buClr>
              <a:buFont typeface="Arial" panose="020B0604020202020204" pitchFamily="34" charset="0"/>
              <a:buChar char="•"/>
              <a:defRPr sz="2000" kern="1200">
                <a:solidFill>
                  <a:schemeClr val="tx1"/>
                </a:solidFill>
                <a:latin typeface="Century Gothic" panose="020B0502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Century Gothic" panose="020B0502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Century Gothic" panose="020B0502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Century Gothic" panose="020B0502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entury Gothic"/>
                <a:cs typeface="Arial"/>
              </a:rPr>
              <a:t>T5.1  hyperspectral datasets</a:t>
            </a:r>
          </a:p>
          <a:p>
            <a:r>
              <a:rPr lang="en-US" dirty="0">
                <a:latin typeface="Century Gothic"/>
                <a:cs typeface="Arial"/>
              </a:rPr>
              <a:t>T 5.2 </a:t>
            </a:r>
            <a:r>
              <a:rPr lang="fi-FI" dirty="0"/>
              <a:t>Evaluation of pan-European </a:t>
            </a:r>
            <a:r>
              <a:rPr lang="fi-FI" dirty="0" err="1"/>
              <a:t>habitat</a:t>
            </a:r>
            <a:r>
              <a:rPr lang="fi-FI" dirty="0"/>
              <a:t> </a:t>
            </a:r>
            <a:r>
              <a:rPr lang="fi-FI" dirty="0" err="1"/>
              <a:t>type</a:t>
            </a:r>
            <a:r>
              <a:rPr lang="fi-FI" dirty="0"/>
              <a:t> </a:t>
            </a:r>
            <a:r>
              <a:rPr lang="fi-FI" dirty="0" err="1"/>
              <a:t>maps</a:t>
            </a:r>
            <a:r>
              <a:rPr lang="fi-FI" dirty="0"/>
              <a:t> </a:t>
            </a:r>
            <a:endParaRPr lang="en-US" dirty="0"/>
          </a:p>
          <a:p>
            <a:r>
              <a:rPr lang="en-US" dirty="0">
                <a:latin typeface="Century Gothic"/>
                <a:cs typeface="Arial"/>
              </a:rPr>
              <a:t>T5.4 soil eDNA Lucas</a:t>
            </a:r>
          </a:p>
          <a:p>
            <a:r>
              <a:rPr lang="en-US" dirty="0">
                <a:latin typeface="Century Gothic"/>
                <a:cs typeface="Arial"/>
              </a:rPr>
              <a:t>T5.5 freshwater datasets &amp; comparison</a:t>
            </a:r>
          </a:p>
        </p:txBody>
      </p:sp>
      <p:sp>
        <p:nvSpPr>
          <p:cNvPr id="5" name="Text Placeholder 2">
            <a:extLst>
              <a:ext uri="{FF2B5EF4-FFF2-40B4-BE49-F238E27FC236}">
                <a16:creationId xmlns:a16="http://schemas.microsoft.com/office/drawing/2014/main" id="{A5F852E4-6539-4FA3-7A6B-EDA35EE5664F}"/>
              </a:ext>
            </a:extLst>
          </p:cNvPr>
          <p:cNvSpPr txBox="1">
            <a:spLocks/>
          </p:cNvSpPr>
          <p:nvPr/>
        </p:nvSpPr>
        <p:spPr>
          <a:xfrm>
            <a:off x="445575" y="1629670"/>
            <a:ext cx="3056515" cy="800822"/>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rgbClr val="4AC5D3"/>
              </a:buClr>
              <a:buFont typeface="Arial" panose="020B0604020202020204" pitchFamily="34" charset="0"/>
              <a:buNone/>
              <a:defRPr sz="2400" b="1" kern="1200">
                <a:solidFill>
                  <a:srgbClr val="B4D785"/>
                </a:solidFill>
                <a:latin typeface="Century Gothic" panose="020B0502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Century Gothic" panose="020B0502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Century Gothic" panose="020B0502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Century Gothic" panose="020B0502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Century Gothic" panose="020B0502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latin typeface="Century Gothic"/>
                <a:cs typeface="Arial"/>
              </a:rPr>
              <a:t>WP1</a:t>
            </a:r>
          </a:p>
        </p:txBody>
      </p:sp>
    </p:spTree>
    <p:extLst>
      <p:ext uri="{BB962C8B-B14F-4D97-AF65-F5344CB8AC3E}">
        <p14:creationId xmlns:p14="http://schemas.microsoft.com/office/powerpoint/2010/main" val="13619102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801AC3D-ACDF-1A3B-8514-1FBE2E87F592}"/>
              </a:ext>
            </a:extLst>
          </p:cNvPr>
          <p:cNvSpPr>
            <a:spLocks noGrp="1"/>
          </p:cNvSpPr>
          <p:nvPr>
            <p:ph type="title"/>
          </p:nvPr>
        </p:nvSpPr>
        <p:spPr/>
        <p:txBody>
          <a:bodyPr/>
          <a:lstStyle/>
          <a:p>
            <a:r>
              <a:rPr lang="fi-FI" dirty="0" err="1"/>
              <a:t>Links</a:t>
            </a:r>
            <a:endParaRPr lang="fi-FI" dirty="0"/>
          </a:p>
        </p:txBody>
      </p:sp>
      <p:sp>
        <p:nvSpPr>
          <p:cNvPr id="5" name="Content Placeholder 4">
            <a:extLst>
              <a:ext uri="{FF2B5EF4-FFF2-40B4-BE49-F238E27FC236}">
                <a16:creationId xmlns:a16="http://schemas.microsoft.com/office/drawing/2014/main" id="{FA80D323-F9A8-D884-967B-5421DF7AC875}"/>
              </a:ext>
            </a:extLst>
          </p:cNvPr>
          <p:cNvSpPr>
            <a:spLocks noGrp="1"/>
          </p:cNvSpPr>
          <p:nvPr>
            <p:ph sz="half" idx="1"/>
          </p:nvPr>
        </p:nvSpPr>
        <p:spPr>
          <a:xfrm>
            <a:off x="391139" y="1525020"/>
            <a:ext cx="2745761" cy="4351338"/>
          </a:xfrm>
        </p:spPr>
        <p:txBody>
          <a:bodyPr/>
          <a:lstStyle/>
          <a:p>
            <a:endParaRPr lang="fi-FI" dirty="0"/>
          </a:p>
        </p:txBody>
      </p:sp>
      <p:sp>
        <p:nvSpPr>
          <p:cNvPr id="6" name="Content Placeholder 5">
            <a:extLst>
              <a:ext uri="{FF2B5EF4-FFF2-40B4-BE49-F238E27FC236}">
                <a16:creationId xmlns:a16="http://schemas.microsoft.com/office/drawing/2014/main" id="{A62411F1-FC67-D9C0-91DE-20121A958254}"/>
              </a:ext>
            </a:extLst>
          </p:cNvPr>
          <p:cNvSpPr>
            <a:spLocks noGrp="1"/>
          </p:cNvSpPr>
          <p:nvPr>
            <p:ph sz="half" idx="2"/>
          </p:nvPr>
        </p:nvSpPr>
        <p:spPr>
          <a:xfrm>
            <a:off x="5906262" y="1545090"/>
            <a:ext cx="2971038" cy="4351338"/>
          </a:xfrm>
        </p:spPr>
        <p:txBody>
          <a:bodyPr/>
          <a:lstStyle/>
          <a:p>
            <a:endParaRPr lang="fi-FI" dirty="0"/>
          </a:p>
        </p:txBody>
      </p:sp>
    </p:spTree>
    <p:extLst>
      <p:ext uri="{BB962C8B-B14F-4D97-AF65-F5344CB8AC3E}">
        <p14:creationId xmlns:p14="http://schemas.microsoft.com/office/powerpoint/2010/main" val="716449657"/>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04295-F4A1-F7B8-BBE5-A9F394D1A7B7}"/>
              </a:ext>
            </a:extLst>
          </p:cNvPr>
          <p:cNvSpPr>
            <a:spLocks noGrp="1"/>
          </p:cNvSpPr>
          <p:nvPr>
            <p:ph type="title"/>
          </p:nvPr>
        </p:nvSpPr>
        <p:spPr/>
        <p:txBody>
          <a:bodyPr/>
          <a:lstStyle/>
          <a:p>
            <a:r>
              <a:rPr lang="fi-FI" sz="3600">
                <a:solidFill>
                  <a:srgbClr val="000000"/>
                </a:solidFill>
                <a:effectLst/>
                <a:latin typeface="Aptos" panose="020B0004020202020204" pitchFamily="34" charset="0"/>
                <a:ea typeface="Times New Roman" panose="02020603050405020304" pitchFamily="18" charset="0"/>
              </a:rPr>
              <a:t>Rivers</a:t>
            </a:r>
            <a:endParaRPr lang="fi-FI"/>
          </a:p>
        </p:txBody>
      </p:sp>
      <p:sp>
        <p:nvSpPr>
          <p:cNvPr id="3" name="Content Placeholder 2">
            <a:extLst>
              <a:ext uri="{FF2B5EF4-FFF2-40B4-BE49-F238E27FC236}">
                <a16:creationId xmlns:a16="http://schemas.microsoft.com/office/drawing/2014/main" id="{09DA38BA-0A63-8A9B-AFFB-001A4B69D763}"/>
              </a:ext>
            </a:extLst>
          </p:cNvPr>
          <p:cNvSpPr>
            <a:spLocks noGrp="1"/>
          </p:cNvSpPr>
          <p:nvPr>
            <p:ph idx="1"/>
          </p:nvPr>
        </p:nvSpPr>
        <p:spPr>
          <a:xfrm>
            <a:off x="254511" y="1792638"/>
            <a:ext cx="6324420" cy="2494354"/>
          </a:xfrm>
        </p:spPr>
        <p:txBody>
          <a:bodyPr>
            <a:normAutofit fontScale="70000" lnSpcReduction="20000"/>
          </a:bodyPr>
          <a:lstStyle/>
          <a:p>
            <a:pPr marL="457200" lvl="1" indent="0">
              <a:buSzPts val="1000"/>
              <a:buNone/>
              <a:tabLst>
                <a:tab pos="914400" algn="l"/>
              </a:tabLst>
            </a:pPr>
            <a:endParaRPr lang="fi-FI" sz="2300" b="1" dirty="0">
              <a:solidFill>
                <a:srgbClr val="000000"/>
              </a:solidFill>
              <a:effectLst/>
              <a:latin typeface="Aptos" panose="020B0004020202020204" pitchFamily="34" charset="0"/>
              <a:ea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fi-FI" sz="2300" dirty="0">
                <a:solidFill>
                  <a:srgbClr val="000000"/>
                </a:solidFill>
                <a:effectLst/>
                <a:latin typeface="Aptos" panose="020B0004020202020204" pitchFamily="34" charset="0"/>
                <a:ea typeface="Times New Roman" panose="02020603050405020304" pitchFamily="18" charset="0"/>
              </a:rPr>
              <a:t>For </a:t>
            </a:r>
            <a:r>
              <a:rPr lang="fi-FI" sz="2300" dirty="0" err="1">
                <a:solidFill>
                  <a:srgbClr val="000000"/>
                </a:solidFill>
                <a:effectLst/>
                <a:latin typeface="Aptos" panose="020B0004020202020204" pitchFamily="34" charset="0"/>
                <a:ea typeface="Times New Roman" panose="02020603050405020304" pitchFamily="18" charset="0"/>
              </a:rPr>
              <a:t>river</a:t>
            </a:r>
            <a:r>
              <a:rPr lang="fi-FI" sz="2300" dirty="0">
                <a:solidFill>
                  <a:srgbClr val="000000"/>
                </a:solidFill>
                <a:effectLst/>
                <a:latin typeface="Aptos" panose="020B0004020202020204" pitchFamily="34" charset="0"/>
                <a:ea typeface="Times New Roman" panose="02020603050405020304" pitchFamily="18" charset="0"/>
              </a:rPr>
              <a:t> </a:t>
            </a:r>
            <a:r>
              <a:rPr lang="fi-FI" sz="2300" dirty="0" err="1">
                <a:solidFill>
                  <a:srgbClr val="000000"/>
                </a:solidFill>
                <a:effectLst/>
                <a:latin typeface="Aptos" panose="020B0004020202020204" pitchFamily="34" charset="0"/>
                <a:ea typeface="Times New Roman" panose="02020603050405020304" pitchFamily="18" charset="0"/>
              </a:rPr>
              <a:t>systems</a:t>
            </a:r>
            <a:r>
              <a:rPr lang="fi-FI" sz="2300" dirty="0">
                <a:solidFill>
                  <a:srgbClr val="000000"/>
                </a:solidFill>
                <a:effectLst/>
                <a:latin typeface="Aptos" panose="020B0004020202020204" pitchFamily="34" charset="0"/>
                <a:ea typeface="Times New Roman" panose="02020603050405020304" pitchFamily="18" charset="0"/>
              </a:rPr>
              <a:t>, the </a:t>
            </a:r>
            <a:r>
              <a:rPr lang="fi-FI" sz="2300" dirty="0" err="1">
                <a:solidFill>
                  <a:srgbClr val="000000"/>
                </a:solidFill>
                <a:effectLst/>
                <a:latin typeface="Aptos" panose="020B0004020202020204" pitchFamily="34" charset="0"/>
                <a:ea typeface="Times New Roman" panose="02020603050405020304" pitchFamily="18" charset="0"/>
              </a:rPr>
              <a:t>wider</a:t>
            </a:r>
            <a:r>
              <a:rPr lang="fi-FI" sz="2300" dirty="0">
                <a:solidFill>
                  <a:srgbClr val="000000"/>
                </a:solidFill>
                <a:effectLst/>
                <a:latin typeface="Aptos" panose="020B0004020202020204" pitchFamily="34" charset="0"/>
                <a:ea typeface="Times New Roman" panose="02020603050405020304" pitchFamily="18" charset="0"/>
              </a:rPr>
              <a:t> </a:t>
            </a:r>
            <a:r>
              <a:rPr lang="fi-FI" sz="2300" dirty="0" err="1">
                <a:solidFill>
                  <a:srgbClr val="000000"/>
                </a:solidFill>
                <a:effectLst/>
                <a:latin typeface="Aptos" panose="020B0004020202020204" pitchFamily="34" charset="0"/>
                <a:ea typeface="Times New Roman" panose="02020603050405020304" pitchFamily="18" charset="0"/>
              </a:rPr>
              <a:t>rivers</a:t>
            </a:r>
            <a:r>
              <a:rPr lang="fi-FI" sz="2300" dirty="0">
                <a:solidFill>
                  <a:srgbClr val="000000"/>
                </a:solidFill>
                <a:effectLst/>
                <a:latin typeface="Aptos" panose="020B0004020202020204" pitchFamily="34" charset="0"/>
                <a:ea typeface="Times New Roman" panose="02020603050405020304" pitchFamily="18" charset="0"/>
              </a:rPr>
              <a:t> </a:t>
            </a:r>
            <a:r>
              <a:rPr lang="fi-FI" sz="2300" dirty="0" err="1">
                <a:solidFill>
                  <a:srgbClr val="000000"/>
                </a:solidFill>
                <a:effectLst/>
                <a:latin typeface="Aptos" panose="020B0004020202020204" pitchFamily="34" charset="0"/>
                <a:ea typeface="Times New Roman" panose="02020603050405020304" pitchFamily="18" charset="0"/>
              </a:rPr>
              <a:t>within</a:t>
            </a:r>
            <a:r>
              <a:rPr lang="fi-FI" sz="2300" dirty="0">
                <a:solidFill>
                  <a:srgbClr val="000000"/>
                </a:solidFill>
                <a:effectLst/>
                <a:latin typeface="Aptos" panose="020B0004020202020204" pitchFamily="34" charset="0"/>
                <a:ea typeface="Times New Roman" panose="02020603050405020304" pitchFamily="18" charset="0"/>
              </a:rPr>
              <a:t> the </a:t>
            </a:r>
            <a:r>
              <a:rPr lang="fi-FI" sz="2300" dirty="0" err="1">
                <a:solidFill>
                  <a:srgbClr val="000000"/>
                </a:solidFill>
                <a:effectLst/>
                <a:latin typeface="Aptos" panose="020B0004020202020204" pitchFamily="34" charset="0"/>
                <a:ea typeface="Times New Roman" panose="02020603050405020304" pitchFamily="18" charset="0"/>
              </a:rPr>
              <a:t>selected</a:t>
            </a:r>
            <a:r>
              <a:rPr lang="fi-FI" sz="2300" dirty="0">
                <a:solidFill>
                  <a:srgbClr val="000000"/>
                </a:solidFill>
                <a:effectLst/>
                <a:latin typeface="Aptos" panose="020B0004020202020204" pitchFamily="34" charset="0"/>
                <a:ea typeface="Times New Roman" panose="02020603050405020304" pitchFamily="18" charset="0"/>
              </a:rPr>
              <a:t> areas </a:t>
            </a:r>
            <a:r>
              <a:rPr lang="fi-FI" sz="2300" dirty="0" err="1">
                <a:solidFill>
                  <a:srgbClr val="000000"/>
                </a:solidFill>
                <a:effectLst/>
                <a:latin typeface="Aptos" panose="020B0004020202020204" pitchFamily="34" charset="0"/>
                <a:ea typeface="Times New Roman" panose="02020603050405020304" pitchFamily="18" charset="0"/>
              </a:rPr>
              <a:t>can</a:t>
            </a:r>
            <a:r>
              <a:rPr lang="fi-FI" sz="2300" dirty="0">
                <a:solidFill>
                  <a:srgbClr val="000000"/>
                </a:solidFill>
                <a:effectLst/>
                <a:latin typeface="Aptos" panose="020B0004020202020204" pitchFamily="34" charset="0"/>
                <a:ea typeface="Times New Roman" panose="02020603050405020304" pitchFamily="18" charset="0"/>
              </a:rPr>
              <a:t> </a:t>
            </a:r>
            <a:r>
              <a:rPr lang="fi-FI" sz="2300" dirty="0" err="1">
                <a:solidFill>
                  <a:srgbClr val="000000"/>
                </a:solidFill>
                <a:effectLst/>
                <a:latin typeface="Aptos" panose="020B0004020202020204" pitchFamily="34" charset="0"/>
                <a:ea typeface="Times New Roman" panose="02020603050405020304" pitchFamily="18" charset="0"/>
              </a:rPr>
              <a:t>provide</a:t>
            </a:r>
            <a:r>
              <a:rPr lang="fi-FI" sz="2300" dirty="0">
                <a:solidFill>
                  <a:srgbClr val="000000"/>
                </a:solidFill>
                <a:effectLst/>
                <a:latin typeface="Aptos" panose="020B0004020202020204" pitchFamily="34" charset="0"/>
                <a:ea typeface="Times New Roman" panose="02020603050405020304" pitchFamily="18" charset="0"/>
              </a:rPr>
              <a:t> </a:t>
            </a:r>
            <a:r>
              <a:rPr lang="fi-FI" sz="2300" dirty="0" err="1">
                <a:solidFill>
                  <a:srgbClr val="000000"/>
                </a:solidFill>
                <a:effectLst/>
                <a:latin typeface="Aptos" panose="020B0004020202020204" pitchFamily="34" charset="0"/>
                <a:ea typeface="Times New Roman" panose="02020603050405020304" pitchFamily="18" charset="0"/>
              </a:rPr>
              <a:t>valuable</a:t>
            </a:r>
            <a:r>
              <a:rPr lang="fi-FI" sz="2300" dirty="0">
                <a:solidFill>
                  <a:srgbClr val="000000"/>
                </a:solidFill>
                <a:effectLst/>
                <a:latin typeface="Aptos" panose="020B0004020202020204" pitchFamily="34" charset="0"/>
                <a:ea typeface="Times New Roman" panose="02020603050405020304" pitchFamily="18" charset="0"/>
              </a:rPr>
              <a:t> </a:t>
            </a:r>
            <a:r>
              <a:rPr lang="fi-FI" sz="2300" dirty="0" err="1">
                <a:solidFill>
                  <a:srgbClr val="000000"/>
                </a:solidFill>
                <a:effectLst/>
                <a:latin typeface="Aptos" panose="020B0004020202020204" pitchFamily="34" charset="0"/>
                <a:ea typeface="Times New Roman" panose="02020603050405020304" pitchFamily="18" charset="0"/>
              </a:rPr>
              <a:t>insights</a:t>
            </a:r>
            <a:r>
              <a:rPr lang="fi-FI" sz="2300" dirty="0">
                <a:solidFill>
                  <a:srgbClr val="000000"/>
                </a:solidFill>
                <a:effectLst/>
                <a:latin typeface="Aptos" panose="020B0004020202020204" pitchFamily="34" charset="0"/>
                <a:ea typeface="Times New Roman" panose="02020603050405020304" pitchFamily="18" charset="0"/>
              </a:rPr>
              <a:t> (some </a:t>
            </a:r>
            <a:r>
              <a:rPr lang="fi-FI" sz="2300" dirty="0" err="1">
                <a:solidFill>
                  <a:srgbClr val="000000"/>
                </a:solidFill>
                <a:effectLst/>
                <a:latin typeface="Aptos" panose="020B0004020202020204" pitchFamily="34" charset="0"/>
                <a:ea typeface="Times New Roman" panose="02020603050405020304" pitchFamily="18" charset="0"/>
              </a:rPr>
              <a:t>have</a:t>
            </a:r>
            <a:r>
              <a:rPr lang="fi-FI" sz="2300" dirty="0">
                <a:solidFill>
                  <a:srgbClr val="000000"/>
                </a:solidFill>
                <a:effectLst/>
                <a:latin typeface="Aptos" panose="020B0004020202020204" pitchFamily="34" charset="0"/>
                <a:ea typeface="Times New Roman" panose="02020603050405020304" pitchFamily="18" charset="0"/>
              </a:rPr>
              <a:t> a </a:t>
            </a:r>
            <a:r>
              <a:rPr lang="fi-FI" sz="2300" dirty="0" err="1">
                <a:solidFill>
                  <a:srgbClr val="000000"/>
                </a:solidFill>
                <a:effectLst/>
                <a:latin typeface="Aptos" panose="020B0004020202020204" pitchFamily="34" charset="0"/>
                <a:ea typeface="Times New Roman" panose="02020603050405020304" pitchFamily="18" charset="0"/>
              </a:rPr>
              <a:t>width</a:t>
            </a:r>
            <a:r>
              <a:rPr lang="fi-FI" sz="2300" dirty="0">
                <a:solidFill>
                  <a:srgbClr val="000000"/>
                </a:solidFill>
                <a:effectLst/>
                <a:latin typeface="Aptos" panose="020B0004020202020204" pitchFamily="34" charset="0"/>
                <a:ea typeface="Times New Roman" panose="02020603050405020304" pitchFamily="18" charset="0"/>
              </a:rPr>
              <a:t> of 100-200m).</a:t>
            </a:r>
            <a:endParaRPr lang="fi-FI" sz="2300" dirty="0">
              <a:solidFill>
                <a:srgbClr val="000000"/>
              </a:solidFill>
              <a:effectLst/>
              <a:latin typeface="Calibri" panose="020F0502020204030204" pitchFamily="34" charset="0"/>
              <a:ea typeface="Calibri" panose="020F0502020204030204" pitchFamily="34" charset="0"/>
            </a:endParaRPr>
          </a:p>
          <a:p>
            <a:pPr marL="742950" lvl="1" indent="-285750">
              <a:buSzPts val="1000"/>
              <a:buFont typeface="Courier New" panose="02070309020205020404" pitchFamily="49" charset="0"/>
              <a:buChar char="o"/>
              <a:tabLst>
                <a:tab pos="914400" algn="l"/>
              </a:tabLst>
            </a:pPr>
            <a:r>
              <a:rPr lang="fi-FI" sz="2300" dirty="0" err="1">
                <a:solidFill>
                  <a:srgbClr val="000000"/>
                </a:solidFill>
                <a:latin typeface="Aptos" panose="020B0004020202020204" pitchFamily="34" charset="0"/>
                <a:ea typeface="Times New Roman" panose="02020603050405020304" pitchFamily="18" charset="0"/>
                <a:cs typeface="Times New Roman" panose="02020603050405020304" pitchFamily="18" charset="0"/>
              </a:rPr>
              <a:t>R</a:t>
            </a:r>
            <a:r>
              <a:rPr lang="fi-FI" sz="2300" dirty="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esolution</a:t>
            </a:r>
            <a:r>
              <a:rPr lang="fi-FI" sz="23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of 20 m for the </a:t>
            </a:r>
            <a:r>
              <a:rPr lang="fi-FI" sz="2300" dirty="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initial</a:t>
            </a:r>
            <a:r>
              <a:rPr lang="fi-FI" sz="23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r>
              <a:rPr lang="fi-FI" sz="2300" dirty="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analysis</a:t>
            </a:r>
            <a:r>
              <a:rPr lang="fi-FI" sz="23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r>
              <a:rPr lang="fi-FI" sz="2300" dirty="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rivers</a:t>
            </a:r>
            <a:r>
              <a:rPr lang="fi-FI" sz="23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and </a:t>
            </a:r>
            <a:r>
              <a:rPr lang="fi-FI" sz="2300" dirty="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lakes</a:t>
            </a:r>
            <a:r>
              <a:rPr lang="fi-FI" sz="23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of the </a:t>
            </a:r>
            <a:r>
              <a:rPr lang="fi-FI" sz="2300" dirty="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selected</a:t>
            </a:r>
            <a:r>
              <a:rPr lang="fi-FI" sz="23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r>
              <a:rPr lang="fi-FI" sz="2300" dirty="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tiles</a:t>
            </a:r>
            <a:r>
              <a:rPr lang="fi-FI" sz="23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a:t>
            </a:r>
            <a:endParaRPr lang="fi-FI" sz="23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457200" lvl="1" indent="0">
              <a:buSzPts val="1000"/>
              <a:buNone/>
              <a:tabLst>
                <a:tab pos="914400" algn="l"/>
              </a:tabLst>
            </a:pPr>
            <a:r>
              <a:rPr lang="fi-FI" sz="2300" b="1"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Syke </a:t>
            </a:r>
            <a:r>
              <a:rPr lang="fi-FI" sz="2300" b="1" dirty="0" err="1">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complementary</a:t>
            </a:r>
            <a:r>
              <a:rPr lang="fi-FI" sz="2300" b="1"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p>
          <a:p>
            <a:pPr marL="742950" lvl="1" indent="-285750">
              <a:buSzPts val="1000"/>
              <a:buFont typeface="Courier New" panose="02070309020205020404" pitchFamily="49" charset="0"/>
              <a:buChar char="o"/>
              <a:tabLst>
                <a:tab pos="914400" algn="l"/>
              </a:tabLst>
            </a:pPr>
            <a:r>
              <a:rPr lang="fi-FI" sz="2300" dirty="0">
                <a:solidFill>
                  <a:srgbClr val="000000"/>
                </a:solidFill>
                <a:latin typeface="Aptos" panose="020B0004020202020204" pitchFamily="34" charset="0"/>
                <a:ea typeface="Times New Roman" panose="02020603050405020304" pitchFamily="18" charset="0"/>
                <a:cs typeface="Times New Roman" panose="02020603050405020304" pitchFamily="18" charset="0"/>
              </a:rPr>
              <a:t>River turbidity (</a:t>
            </a:r>
            <a:r>
              <a:rPr lang="fi-FI" sz="2300" dirty="0" err="1">
                <a:solidFill>
                  <a:srgbClr val="000000"/>
                </a:solidFill>
                <a:latin typeface="Aptos" panose="020B0004020202020204" pitchFamily="34" charset="0"/>
                <a:ea typeface="Times New Roman" panose="02020603050405020304" pitchFamily="18" charset="0"/>
                <a:cs typeface="Times New Roman" panose="02020603050405020304" pitchFamily="18" charset="0"/>
              </a:rPr>
              <a:t>total</a:t>
            </a:r>
            <a:r>
              <a:rPr lang="fi-FI" sz="2300" dirty="0">
                <a:solidFill>
                  <a:srgbClr val="000000"/>
                </a:solidFill>
                <a:latin typeface="Aptos" panose="020B0004020202020204" pitchFamily="34" charset="0"/>
                <a:ea typeface="Times New Roman" panose="02020603050405020304" pitchFamily="18" charset="0"/>
                <a:cs typeface="Times New Roman" panose="02020603050405020304" pitchFamily="18" charset="0"/>
              </a:rPr>
              <a:t> </a:t>
            </a:r>
            <a:r>
              <a:rPr lang="fi-FI" sz="2300" dirty="0" err="1">
                <a:solidFill>
                  <a:srgbClr val="000000"/>
                </a:solidFill>
                <a:latin typeface="Aptos" panose="020B0004020202020204" pitchFamily="34" charset="0"/>
                <a:ea typeface="Times New Roman" panose="02020603050405020304" pitchFamily="18" charset="0"/>
                <a:cs typeface="Times New Roman" panose="02020603050405020304" pitchFamily="18" charset="0"/>
              </a:rPr>
              <a:t>phosphorus</a:t>
            </a:r>
            <a:r>
              <a:rPr lang="fi-FI" sz="2300" dirty="0">
                <a:solidFill>
                  <a:srgbClr val="000000"/>
                </a:solidFill>
                <a:latin typeface="Aptos" panose="020B0004020202020204" pitchFamily="34" charset="0"/>
                <a:ea typeface="Times New Roman" panose="02020603050405020304" pitchFamily="18" charset="0"/>
                <a:cs typeface="Times New Roman" panose="02020603050405020304" pitchFamily="18" charset="0"/>
              </a:rPr>
              <a:t>) and </a:t>
            </a:r>
            <a:r>
              <a:rPr lang="fi-FI" sz="2300" dirty="0" err="1">
                <a:solidFill>
                  <a:srgbClr val="000000"/>
                </a:solidFill>
                <a:latin typeface="Aptos" panose="020B0004020202020204" pitchFamily="34" charset="0"/>
                <a:ea typeface="Times New Roman" panose="02020603050405020304" pitchFamily="18" charset="0"/>
                <a:cs typeface="Times New Roman" panose="02020603050405020304" pitchFamily="18" charset="0"/>
              </a:rPr>
              <a:t>aCDOM</a:t>
            </a:r>
            <a:r>
              <a:rPr lang="fi-FI" sz="2300" dirty="0">
                <a:solidFill>
                  <a:srgbClr val="000000"/>
                </a:solidFill>
                <a:latin typeface="Aptos" panose="020B0004020202020204" pitchFamily="34" charset="0"/>
                <a:ea typeface="Times New Roman" panose="02020603050405020304" pitchFamily="18" charset="0"/>
                <a:cs typeface="Times New Roman" panose="02020603050405020304" pitchFamily="18" charset="0"/>
              </a:rPr>
              <a:t> </a:t>
            </a:r>
            <a:endParaRPr lang="fi-FI" sz="23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fi-FI" sz="2300" dirty="0" err="1">
                <a:solidFill>
                  <a:srgbClr val="000000"/>
                </a:solidFill>
                <a:latin typeface="Aptos" panose="020B0004020202020204" pitchFamily="34" charset="0"/>
                <a:ea typeface="Calibri" panose="020F0502020204030204" pitchFamily="34" charset="0"/>
                <a:cs typeface="Times New Roman" panose="02020603050405020304" pitchFamily="18" charset="0"/>
              </a:rPr>
              <a:t>Linkages</a:t>
            </a:r>
            <a:r>
              <a:rPr lang="fi-FI" sz="2300" dirty="0">
                <a:solidFill>
                  <a:srgbClr val="000000"/>
                </a:solidFill>
                <a:latin typeface="Aptos" panose="020B0004020202020204" pitchFamily="34" charset="0"/>
                <a:ea typeface="Calibri" panose="020F0502020204030204" pitchFamily="34" charset="0"/>
                <a:cs typeface="Times New Roman" panose="02020603050405020304" pitchFamily="18" charset="0"/>
              </a:rPr>
              <a:t> </a:t>
            </a:r>
            <a:r>
              <a:rPr lang="fi-FI" sz="2300" dirty="0" err="1">
                <a:solidFill>
                  <a:srgbClr val="000000"/>
                </a:solidFill>
                <a:latin typeface="Aptos" panose="020B0004020202020204" pitchFamily="34" charset="0"/>
                <a:ea typeface="Calibri" panose="020F0502020204030204" pitchFamily="34" charset="0"/>
                <a:cs typeface="Times New Roman" panose="02020603050405020304" pitchFamily="18" charset="0"/>
              </a:rPr>
              <a:t>with</a:t>
            </a:r>
            <a:r>
              <a:rPr lang="fi-FI" sz="2300" dirty="0">
                <a:solidFill>
                  <a:srgbClr val="000000"/>
                </a:solidFill>
                <a:latin typeface="Aptos" panose="020B0004020202020204" pitchFamily="34" charset="0"/>
                <a:ea typeface="Calibri" panose="020F0502020204030204" pitchFamily="34" charset="0"/>
                <a:cs typeface="Times New Roman" panose="02020603050405020304" pitchFamily="18" charset="0"/>
              </a:rPr>
              <a:t> </a:t>
            </a:r>
            <a:r>
              <a:rPr lang="fi-FI" sz="2300" dirty="0" err="1">
                <a:solidFill>
                  <a:srgbClr val="000000"/>
                </a:solidFill>
                <a:latin typeface="Aptos" panose="020B0004020202020204" pitchFamily="34" charset="0"/>
                <a:ea typeface="Calibri" panose="020F0502020204030204" pitchFamily="34" charset="0"/>
                <a:cs typeface="Times New Roman" panose="02020603050405020304" pitchFamily="18" charset="0"/>
              </a:rPr>
              <a:t>automated</a:t>
            </a:r>
            <a:r>
              <a:rPr lang="fi-FI" sz="2300" dirty="0">
                <a:solidFill>
                  <a:srgbClr val="000000"/>
                </a:solidFill>
                <a:latin typeface="Aptos" panose="020B0004020202020204" pitchFamily="34" charset="0"/>
                <a:ea typeface="Calibri" panose="020F0502020204030204" pitchFamily="34" charset="0"/>
                <a:cs typeface="Times New Roman" panose="02020603050405020304" pitchFamily="18" charset="0"/>
              </a:rPr>
              <a:t> </a:t>
            </a:r>
            <a:r>
              <a:rPr lang="fi-FI" sz="2300" dirty="0" err="1">
                <a:solidFill>
                  <a:srgbClr val="000000"/>
                </a:solidFill>
                <a:latin typeface="Aptos" panose="020B0004020202020204" pitchFamily="34" charset="0"/>
                <a:ea typeface="Calibri" panose="020F0502020204030204" pitchFamily="34" charset="0"/>
                <a:cs typeface="Times New Roman" panose="02020603050405020304" pitchFamily="18" charset="0"/>
              </a:rPr>
              <a:t>measurement</a:t>
            </a:r>
            <a:r>
              <a:rPr lang="fi-FI" sz="2300" dirty="0">
                <a:solidFill>
                  <a:srgbClr val="000000"/>
                </a:solidFill>
                <a:latin typeface="Aptos" panose="020B0004020202020204" pitchFamily="34" charset="0"/>
                <a:ea typeface="Calibri" panose="020F0502020204030204" pitchFamily="34" charset="0"/>
                <a:cs typeface="Times New Roman" panose="02020603050405020304" pitchFamily="18" charset="0"/>
              </a:rPr>
              <a:t> </a:t>
            </a:r>
            <a:r>
              <a:rPr lang="fi-FI" sz="2300" dirty="0" err="1">
                <a:solidFill>
                  <a:srgbClr val="000000"/>
                </a:solidFill>
                <a:latin typeface="Aptos" panose="020B0004020202020204" pitchFamily="34" charset="0"/>
                <a:ea typeface="Calibri" panose="020F0502020204030204" pitchFamily="34" charset="0"/>
                <a:cs typeface="Times New Roman" panose="02020603050405020304" pitchFamily="18" charset="0"/>
              </a:rPr>
              <a:t>station</a:t>
            </a:r>
            <a:r>
              <a:rPr lang="fi-FI" sz="2300" dirty="0">
                <a:solidFill>
                  <a:srgbClr val="000000"/>
                </a:solidFill>
                <a:latin typeface="Aptos" panose="020B0004020202020204" pitchFamily="34" charset="0"/>
                <a:ea typeface="Calibri" panose="020F0502020204030204" pitchFamily="34" charset="0"/>
                <a:cs typeface="Times New Roman" panose="02020603050405020304" pitchFamily="18" charset="0"/>
              </a:rPr>
              <a:t> </a:t>
            </a:r>
            <a:r>
              <a:rPr lang="fi-FI" sz="2300" dirty="0" err="1">
                <a:solidFill>
                  <a:srgbClr val="000000"/>
                </a:solidFill>
                <a:latin typeface="Aptos" panose="020B0004020202020204" pitchFamily="34" charset="0"/>
                <a:ea typeface="Calibri" panose="020F0502020204030204" pitchFamily="34" charset="0"/>
                <a:cs typeface="Times New Roman" panose="02020603050405020304" pitchFamily="18" charset="0"/>
              </a:rPr>
              <a:t>with</a:t>
            </a:r>
            <a:r>
              <a:rPr lang="fi-FI" sz="2300" dirty="0">
                <a:solidFill>
                  <a:srgbClr val="000000"/>
                </a:solidFill>
                <a:latin typeface="Aptos" panose="020B0004020202020204" pitchFamily="34" charset="0"/>
                <a:ea typeface="Calibri" panose="020F0502020204030204" pitchFamily="34" charset="0"/>
                <a:cs typeface="Times New Roman" panose="02020603050405020304" pitchFamily="18" charset="0"/>
              </a:rPr>
              <a:t> </a:t>
            </a:r>
            <a:r>
              <a:rPr lang="fi-FI" sz="2300" dirty="0" err="1">
                <a:solidFill>
                  <a:srgbClr val="000000"/>
                </a:solidFill>
                <a:latin typeface="Aptos" panose="020B0004020202020204" pitchFamily="34" charset="0"/>
                <a:ea typeface="Calibri" panose="020F0502020204030204" pitchFamily="34" charset="0"/>
                <a:cs typeface="Times New Roman" panose="02020603050405020304" pitchFamily="18" charset="0"/>
              </a:rPr>
              <a:t>flow</a:t>
            </a:r>
            <a:r>
              <a:rPr lang="fi-FI" sz="2300" dirty="0">
                <a:solidFill>
                  <a:srgbClr val="000000"/>
                </a:solidFill>
                <a:latin typeface="Aptos" panose="020B0004020202020204" pitchFamily="34" charset="0"/>
                <a:ea typeface="Calibri" panose="020F0502020204030204" pitchFamily="34" charset="0"/>
                <a:cs typeface="Times New Roman" panose="02020603050405020304" pitchFamily="18" charset="0"/>
              </a:rPr>
              <a:t> </a:t>
            </a:r>
            <a:r>
              <a:rPr lang="fi-FI" sz="2300" dirty="0" err="1">
                <a:solidFill>
                  <a:srgbClr val="000000"/>
                </a:solidFill>
                <a:latin typeface="Aptos" panose="020B0004020202020204" pitchFamily="34" charset="0"/>
                <a:ea typeface="Calibri" panose="020F0502020204030204" pitchFamily="34" charset="0"/>
                <a:cs typeface="Times New Roman" panose="02020603050405020304" pitchFamily="18" charset="0"/>
              </a:rPr>
              <a:t>through</a:t>
            </a:r>
            <a:r>
              <a:rPr lang="fi-FI" sz="2300" dirty="0">
                <a:solidFill>
                  <a:srgbClr val="000000"/>
                </a:solidFill>
                <a:latin typeface="Aptos" panose="020B0004020202020204" pitchFamily="34" charset="0"/>
                <a:ea typeface="Calibri" panose="020F0502020204030204" pitchFamily="34" charset="0"/>
                <a:cs typeface="Times New Roman" panose="02020603050405020304" pitchFamily="18" charset="0"/>
              </a:rPr>
              <a:t> and </a:t>
            </a:r>
            <a:r>
              <a:rPr lang="fi-FI" sz="2300" dirty="0" err="1">
                <a:solidFill>
                  <a:srgbClr val="000000"/>
                </a:solidFill>
                <a:latin typeface="Aptos" panose="020B0004020202020204" pitchFamily="34" charset="0"/>
                <a:ea typeface="Calibri" panose="020F0502020204030204" pitchFamily="34" charset="0"/>
                <a:cs typeface="Times New Roman" panose="02020603050405020304" pitchFamily="18" charset="0"/>
              </a:rPr>
              <a:t>water</a:t>
            </a:r>
            <a:r>
              <a:rPr lang="fi-FI" sz="2300" dirty="0">
                <a:solidFill>
                  <a:srgbClr val="000000"/>
                </a:solidFill>
                <a:latin typeface="Aptos" panose="020B0004020202020204" pitchFamily="34" charset="0"/>
                <a:ea typeface="Calibri" panose="020F0502020204030204" pitchFamily="34" charset="0"/>
                <a:cs typeface="Times New Roman" panose="02020603050405020304" pitchFamily="18" charset="0"/>
              </a:rPr>
              <a:t> </a:t>
            </a:r>
            <a:r>
              <a:rPr lang="fi-FI" sz="2300" dirty="0" err="1">
                <a:solidFill>
                  <a:srgbClr val="000000"/>
                </a:solidFill>
                <a:latin typeface="Aptos" panose="020B0004020202020204" pitchFamily="34" charset="0"/>
                <a:ea typeface="Calibri" panose="020F0502020204030204" pitchFamily="34" charset="0"/>
                <a:cs typeface="Times New Roman" panose="02020603050405020304" pitchFamily="18" charset="0"/>
              </a:rPr>
              <a:t>sampling</a:t>
            </a:r>
            <a:r>
              <a:rPr lang="fi-FI" sz="2300" dirty="0">
                <a:solidFill>
                  <a:srgbClr val="000000"/>
                </a:solidFill>
                <a:latin typeface="Aptos" panose="020B0004020202020204" pitchFamily="34" charset="0"/>
                <a:ea typeface="Calibri" panose="020F0502020204030204" pitchFamily="34" charset="0"/>
                <a:cs typeface="Times New Roman" panose="02020603050405020304" pitchFamily="18" charset="0"/>
              </a:rPr>
              <a:t> </a:t>
            </a:r>
          </a:p>
          <a:p>
            <a:pPr marL="1200150" lvl="2" indent="-285750">
              <a:buSzPts val="1000"/>
              <a:buFont typeface="Courier New" panose="02070309020205020404" pitchFamily="49" charset="0"/>
              <a:buChar char="o"/>
              <a:tabLst>
                <a:tab pos="914400" algn="l"/>
              </a:tabLst>
            </a:pPr>
            <a:r>
              <a:rPr lang="fi-FI" sz="230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Turbidity, </a:t>
            </a:r>
            <a:r>
              <a:rPr lang="fi-FI" sz="2300" dirty="0" err="1">
                <a:solidFill>
                  <a:srgbClr val="000000"/>
                </a:solidFill>
                <a:effectLst/>
                <a:latin typeface="Aptos" panose="020B0004020202020204" pitchFamily="34" charset="0"/>
                <a:ea typeface="Calibri" panose="020F0502020204030204" pitchFamily="34" charset="0"/>
                <a:cs typeface="Times New Roman" panose="02020603050405020304" pitchFamily="18" charset="0"/>
              </a:rPr>
              <a:t>total</a:t>
            </a:r>
            <a:r>
              <a:rPr lang="fi-FI" sz="230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 </a:t>
            </a:r>
            <a:r>
              <a:rPr lang="fi-FI" sz="2300" dirty="0" err="1">
                <a:solidFill>
                  <a:srgbClr val="000000"/>
                </a:solidFill>
                <a:effectLst/>
                <a:latin typeface="Aptos" panose="020B0004020202020204" pitchFamily="34" charset="0"/>
                <a:ea typeface="Calibri" panose="020F0502020204030204" pitchFamily="34" charset="0"/>
                <a:cs typeface="Times New Roman" panose="02020603050405020304" pitchFamily="18" charset="0"/>
              </a:rPr>
              <a:t>phosphorus</a:t>
            </a:r>
            <a:r>
              <a:rPr lang="fi-FI" sz="2300" dirty="0">
                <a:solidFill>
                  <a:srgbClr val="000000"/>
                </a:solidFill>
                <a:effectLst/>
                <a:latin typeface="Aptos" panose="020B0004020202020204" pitchFamily="34" charset="0"/>
                <a:ea typeface="Calibri" panose="020F0502020204030204" pitchFamily="34" charset="0"/>
                <a:cs typeface="Times New Roman" panose="02020603050405020304" pitchFamily="18" charset="0"/>
              </a:rPr>
              <a:t>, </a:t>
            </a:r>
            <a:r>
              <a:rPr lang="fi-FI" sz="2300" dirty="0" err="1">
                <a:solidFill>
                  <a:srgbClr val="000000"/>
                </a:solidFill>
                <a:effectLst/>
                <a:latin typeface="Aptos" panose="020B0004020202020204" pitchFamily="34" charset="0"/>
                <a:ea typeface="Calibri" panose="020F0502020204030204" pitchFamily="34" charset="0"/>
                <a:cs typeface="Times New Roman" panose="02020603050405020304" pitchFamily="18" charset="0"/>
              </a:rPr>
              <a:t>discharge</a:t>
            </a:r>
            <a:endParaRPr lang="fi-FI" sz="23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endParaRPr lang="fi-FI" dirty="0"/>
          </a:p>
        </p:txBody>
      </p:sp>
      <p:sp>
        <p:nvSpPr>
          <p:cNvPr id="4" name="Slide Number Placeholder 3">
            <a:extLst>
              <a:ext uri="{FF2B5EF4-FFF2-40B4-BE49-F238E27FC236}">
                <a16:creationId xmlns:a16="http://schemas.microsoft.com/office/drawing/2014/main" id="{1F15E45A-6FB0-C545-692B-21B07D239F5B}"/>
              </a:ext>
            </a:extLst>
          </p:cNvPr>
          <p:cNvSpPr>
            <a:spLocks noGrp="1"/>
          </p:cNvSpPr>
          <p:nvPr>
            <p:ph type="sldNum" sz="quarter" idx="12"/>
          </p:nvPr>
        </p:nvSpPr>
        <p:spPr/>
        <p:txBody>
          <a:bodyPr/>
          <a:lstStyle/>
          <a:p>
            <a:fld id="{CD4805D6-057F-1048-B770-DDF440AB6921}" type="slidenum">
              <a:rPr lang="en-BG" smtClean="0"/>
              <a:t>138</a:t>
            </a:fld>
            <a:endParaRPr lang="en-BG"/>
          </a:p>
        </p:txBody>
      </p:sp>
      <p:pic>
        <p:nvPicPr>
          <p:cNvPr id="7" name="Kuva 6" descr="Kuva, joka sisältää kohteen kartta, teksti&#10;&#10;Kuvaus luotu automaattisesti">
            <a:extLst>
              <a:ext uri="{FF2B5EF4-FFF2-40B4-BE49-F238E27FC236}">
                <a16:creationId xmlns:a16="http://schemas.microsoft.com/office/drawing/2014/main" id="{D197E5A5-0628-260B-2F8B-57317E7A8F73}"/>
              </a:ext>
            </a:extLst>
          </p:cNvPr>
          <p:cNvPicPr>
            <a:picLocks noChangeAspect="1"/>
          </p:cNvPicPr>
          <p:nvPr/>
        </p:nvPicPr>
        <p:blipFill>
          <a:blip r:embed="rId2"/>
          <a:stretch>
            <a:fillRect/>
          </a:stretch>
        </p:blipFill>
        <p:spPr>
          <a:xfrm>
            <a:off x="6939147" y="63461"/>
            <a:ext cx="5252853" cy="3582263"/>
          </a:xfrm>
          <a:prstGeom prst="rect">
            <a:avLst/>
          </a:prstGeom>
        </p:spPr>
      </p:pic>
      <p:pic>
        <p:nvPicPr>
          <p:cNvPr id="8" name="Kuva 26">
            <a:extLst>
              <a:ext uri="{FF2B5EF4-FFF2-40B4-BE49-F238E27FC236}">
                <a16:creationId xmlns:a16="http://schemas.microsoft.com/office/drawing/2014/main" id="{9E392477-8701-056F-63BD-FDD4DAED63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39147" y="3710145"/>
            <a:ext cx="4816574" cy="2676924"/>
          </a:xfrm>
          <a:prstGeom prst="rect">
            <a:avLst/>
          </a:prstGeom>
        </p:spPr>
      </p:pic>
      <p:pic>
        <p:nvPicPr>
          <p:cNvPr id="9" name="Picture 8">
            <a:extLst>
              <a:ext uri="{FF2B5EF4-FFF2-40B4-BE49-F238E27FC236}">
                <a16:creationId xmlns:a16="http://schemas.microsoft.com/office/drawing/2014/main" id="{D8D3685F-EC43-BE37-603C-436989D8D0C5}"/>
              </a:ext>
            </a:extLst>
          </p:cNvPr>
          <p:cNvPicPr>
            <a:picLocks noChangeAspect="1"/>
          </p:cNvPicPr>
          <p:nvPr/>
        </p:nvPicPr>
        <p:blipFill rotWithShape="1">
          <a:blip r:embed="rId4">
            <a:extLst>
              <a:ext uri="{28A0092B-C50C-407E-A947-70E740481C1C}">
                <a14:useLocalDpi xmlns:a14="http://schemas.microsoft.com/office/drawing/2010/main" val="0"/>
              </a:ext>
            </a:extLst>
          </a:blip>
          <a:srcRect l="8479" t="8879" r="6594" b="3806"/>
          <a:stretch/>
        </p:blipFill>
        <p:spPr bwMode="auto">
          <a:xfrm>
            <a:off x="1974985" y="4221671"/>
            <a:ext cx="3960698" cy="2437682"/>
          </a:xfrm>
          <a:prstGeom prst="rect">
            <a:avLst/>
          </a:prstGeom>
          <a:noFill/>
          <a:ln>
            <a:noFill/>
          </a:ln>
          <a:extLst>
            <a:ext uri="{53640926-AAD7-44D8-BBD7-CCE9431645EC}">
              <a14:shadowObscured xmlns:a14="http://schemas.microsoft.com/office/drawing/2010/main"/>
            </a:ext>
          </a:extLst>
        </p:spPr>
      </p:pic>
      <p:sp>
        <p:nvSpPr>
          <p:cNvPr id="10" name="TextBox 9">
            <a:extLst>
              <a:ext uri="{FF2B5EF4-FFF2-40B4-BE49-F238E27FC236}">
                <a16:creationId xmlns:a16="http://schemas.microsoft.com/office/drawing/2014/main" id="{9018103A-A2A3-AF12-DDD6-FAE03119A82D}"/>
              </a:ext>
            </a:extLst>
          </p:cNvPr>
          <p:cNvSpPr txBox="1"/>
          <p:nvPr/>
        </p:nvSpPr>
        <p:spPr>
          <a:xfrm rot="16200000">
            <a:off x="717964" y="5054632"/>
            <a:ext cx="1527394" cy="646331"/>
          </a:xfrm>
          <a:prstGeom prst="rect">
            <a:avLst/>
          </a:prstGeom>
          <a:noFill/>
        </p:spPr>
        <p:txBody>
          <a:bodyPr wrap="square" rtlCol="0">
            <a:spAutoFit/>
          </a:bodyPr>
          <a:lstStyle/>
          <a:p>
            <a:r>
              <a:rPr lang="fi-FI"/>
              <a:t>Total </a:t>
            </a:r>
            <a:r>
              <a:rPr lang="fi-FI" err="1"/>
              <a:t>phosphorus</a:t>
            </a:r>
            <a:endParaRPr lang="fi-FI"/>
          </a:p>
        </p:txBody>
      </p:sp>
      <p:sp>
        <p:nvSpPr>
          <p:cNvPr id="11" name="TextBox 10">
            <a:extLst>
              <a:ext uri="{FF2B5EF4-FFF2-40B4-BE49-F238E27FC236}">
                <a16:creationId xmlns:a16="http://schemas.microsoft.com/office/drawing/2014/main" id="{A4ED5450-1807-E30E-8DE2-16F2D9D779BD}"/>
              </a:ext>
            </a:extLst>
          </p:cNvPr>
          <p:cNvSpPr txBox="1"/>
          <p:nvPr/>
        </p:nvSpPr>
        <p:spPr>
          <a:xfrm rot="16200000">
            <a:off x="5486397" y="5278582"/>
            <a:ext cx="1690254" cy="369332"/>
          </a:xfrm>
          <a:prstGeom prst="rect">
            <a:avLst/>
          </a:prstGeom>
          <a:noFill/>
        </p:spPr>
        <p:txBody>
          <a:bodyPr wrap="square" rtlCol="0">
            <a:spAutoFit/>
          </a:bodyPr>
          <a:lstStyle/>
          <a:p>
            <a:r>
              <a:rPr lang="fi-FI"/>
              <a:t>EO Turbidity</a:t>
            </a:r>
          </a:p>
        </p:txBody>
      </p:sp>
    </p:spTree>
    <p:extLst>
      <p:ext uri="{BB962C8B-B14F-4D97-AF65-F5344CB8AC3E}">
        <p14:creationId xmlns:p14="http://schemas.microsoft.com/office/powerpoint/2010/main" val="739517941"/>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670024E-6F27-1BB4-3E4A-6C4B54BD2B76}"/>
              </a:ext>
            </a:extLst>
          </p:cNvPr>
          <p:cNvSpPr>
            <a:spLocks noGrp="1"/>
          </p:cNvSpPr>
          <p:nvPr>
            <p:ph type="title"/>
          </p:nvPr>
        </p:nvSpPr>
        <p:spPr/>
        <p:txBody>
          <a:bodyPr/>
          <a:lstStyle/>
          <a:p>
            <a:r>
              <a:rPr lang="fi-FI" err="1"/>
              <a:t>Pilot</a:t>
            </a:r>
            <a:r>
              <a:rPr lang="fi-FI"/>
              <a:t> 5.6</a:t>
            </a:r>
          </a:p>
        </p:txBody>
      </p:sp>
      <p:sp>
        <p:nvSpPr>
          <p:cNvPr id="7" name="Text Placeholder 6">
            <a:extLst>
              <a:ext uri="{FF2B5EF4-FFF2-40B4-BE49-F238E27FC236}">
                <a16:creationId xmlns:a16="http://schemas.microsoft.com/office/drawing/2014/main" id="{C2919940-0FF3-9631-DF84-9FFA9BD05F2B}"/>
              </a:ext>
            </a:extLst>
          </p:cNvPr>
          <p:cNvSpPr>
            <a:spLocks noGrp="1"/>
          </p:cNvSpPr>
          <p:nvPr>
            <p:ph type="body" idx="1"/>
          </p:nvPr>
        </p:nvSpPr>
        <p:spPr>
          <a:xfrm>
            <a:off x="839789" y="1681163"/>
            <a:ext cx="3156140" cy="823912"/>
          </a:xfrm>
        </p:spPr>
        <p:txBody>
          <a:bodyPr/>
          <a:lstStyle/>
          <a:p>
            <a:r>
              <a:rPr lang="fi-FI"/>
              <a:t>EO </a:t>
            </a:r>
            <a:r>
              <a:rPr lang="fi-FI" err="1"/>
              <a:t>Freshwater</a:t>
            </a:r>
            <a:endParaRPr lang="fi-FI"/>
          </a:p>
        </p:txBody>
      </p:sp>
      <p:sp>
        <p:nvSpPr>
          <p:cNvPr id="8" name="Content Placeholder 7">
            <a:extLst>
              <a:ext uri="{FF2B5EF4-FFF2-40B4-BE49-F238E27FC236}">
                <a16:creationId xmlns:a16="http://schemas.microsoft.com/office/drawing/2014/main" id="{2428B46C-CD75-73BE-4BE1-D58681A1DAA1}"/>
              </a:ext>
            </a:extLst>
          </p:cNvPr>
          <p:cNvSpPr>
            <a:spLocks noGrp="1"/>
          </p:cNvSpPr>
          <p:nvPr>
            <p:ph sz="half" idx="2"/>
          </p:nvPr>
        </p:nvSpPr>
        <p:spPr>
          <a:xfrm>
            <a:off x="839788" y="2675001"/>
            <a:ext cx="3156141" cy="3684588"/>
          </a:xfrm>
        </p:spPr>
        <p:txBody>
          <a:bodyPr>
            <a:normAutofit/>
          </a:bodyPr>
          <a:lstStyle/>
          <a:p>
            <a:r>
              <a:rPr lang="fi-FI" err="1"/>
              <a:t>Freshwater</a:t>
            </a:r>
            <a:r>
              <a:rPr lang="fi-FI"/>
              <a:t> </a:t>
            </a:r>
            <a:r>
              <a:rPr lang="fi-FI" err="1"/>
              <a:t>phenology</a:t>
            </a:r>
            <a:r>
              <a:rPr lang="fi-FI"/>
              <a:t> (Chl-a)</a:t>
            </a:r>
          </a:p>
          <a:p>
            <a:r>
              <a:rPr lang="fi-FI" err="1"/>
              <a:t>Algae</a:t>
            </a:r>
            <a:r>
              <a:rPr lang="fi-FI"/>
              <a:t> </a:t>
            </a:r>
            <a:r>
              <a:rPr lang="fi-FI" err="1"/>
              <a:t>blooms</a:t>
            </a:r>
            <a:endParaRPr lang="fi-FI"/>
          </a:p>
          <a:p>
            <a:r>
              <a:rPr lang="fi-FI"/>
              <a:t>Turbidity (</a:t>
            </a:r>
            <a:r>
              <a:rPr lang="fi-FI" err="1"/>
              <a:t>rivers</a:t>
            </a:r>
            <a:r>
              <a:rPr lang="fi-FI"/>
              <a:t>)</a:t>
            </a:r>
          </a:p>
          <a:p>
            <a:r>
              <a:rPr lang="fi-FI"/>
              <a:t>WP2 </a:t>
            </a:r>
            <a:r>
              <a:rPr lang="fi-FI" err="1"/>
              <a:t>datasets</a:t>
            </a:r>
            <a:r>
              <a:rPr lang="fi-FI"/>
              <a:t> &amp; </a:t>
            </a:r>
            <a:r>
              <a:rPr lang="fi-FI" err="1"/>
              <a:t>linked</a:t>
            </a:r>
            <a:r>
              <a:rPr lang="fi-FI"/>
              <a:t> </a:t>
            </a:r>
            <a:r>
              <a:rPr lang="fi-FI" err="1"/>
              <a:t>with</a:t>
            </a:r>
            <a:r>
              <a:rPr lang="fi-FI"/>
              <a:t> T5.5</a:t>
            </a:r>
          </a:p>
          <a:p>
            <a:r>
              <a:rPr lang="fi-FI" err="1"/>
              <a:t>Also</a:t>
            </a:r>
            <a:r>
              <a:rPr lang="fi-FI"/>
              <a:t> </a:t>
            </a:r>
            <a:r>
              <a:rPr lang="fi-FI" err="1"/>
              <a:t>national</a:t>
            </a:r>
            <a:r>
              <a:rPr lang="fi-FI"/>
              <a:t> EO database </a:t>
            </a:r>
            <a:r>
              <a:rPr lang="fi-FI" err="1"/>
              <a:t>chl</a:t>
            </a:r>
            <a:r>
              <a:rPr lang="fi-FI"/>
              <a:t>-a and turbidity</a:t>
            </a:r>
          </a:p>
        </p:txBody>
      </p:sp>
      <p:sp>
        <p:nvSpPr>
          <p:cNvPr id="9" name="Text Placeholder 8">
            <a:extLst>
              <a:ext uri="{FF2B5EF4-FFF2-40B4-BE49-F238E27FC236}">
                <a16:creationId xmlns:a16="http://schemas.microsoft.com/office/drawing/2014/main" id="{B6E31B89-4E89-8C13-9AC6-431AED5F1CEC}"/>
              </a:ext>
            </a:extLst>
          </p:cNvPr>
          <p:cNvSpPr>
            <a:spLocks noGrp="1"/>
          </p:cNvSpPr>
          <p:nvPr>
            <p:ph type="body" sz="quarter" idx="3"/>
          </p:nvPr>
        </p:nvSpPr>
        <p:spPr>
          <a:xfrm>
            <a:off x="4469194" y="1606049"/>
            <a:ext cx="3156140" cy="823912"/>
          </a:xfrm>
        </p:spPr>
        <p:txBody>
          <a:bodyPr/>
          <a:lstStyle/>
          <a:p>
            <a:r>
              <a:rPr lang="fi-FI"/>
              <a:t>EO </a:t>
            </a:r>
            <a:r>
              <a:rPr lang="fi-FI" err="1"/>
              <a:t>terrestrial</a:t>
            </a:r>
            <a:endParaRPr lang="fi-FI"/>
          </a:p>
        </p:txBody>
      </p:sp>
      <p:sp>
        <p:nvSpPr>
          <p:cNvPr id="10" name="Content Placeholder 9">
            <a:extLst>
              <a:ext uri="{FF2B5EF4-FFF2-40B4-BE49-F238E27FC236}">
                <a16:creationId xmlns:a16="http://schemas.microsoft.com/office/drawing/2014/main" id="{66F03B2A-4D35-956A-373B-579F763F4703}"/>
              </a:ext>
            </a:extLst>
          </p:cNvPr>
          <p:cNvSpPr>
            <a:spLocks noGrp="1"/>
          </p:cNvSpPr>
          <p:nvPr>
            <p:ph sz="quarter" idx="4"/>
          </p:nvPr>
        </p:nvSpPr>
        <p:spPr>
          <a:xfrm>
            <a:off x="4261103" y="2348811"/>
            <a:ext cx="4188324" cy="3684588"/>
          </a:xfrm>
        </p:spPr>
        <p:txBody>
          <a:bodyPr vert="horz" lIns="91440" tIns="45720" rIns="91440" bIns="45720" rtlCol="0" anchor="t">
            <a:normAutofit/>
          </a:bodyPr>
          <a:lstStyle/>
          <a:p>
            <a:r>
              <a:rPr lang="fi-FI" altLang="fi-FI" sz="1600">
                <a:solidFill>
                  <a:srgbClr val="202124"/>
                </a:solidFill>
                <a:latin typeface="inherit"/>
                <a:cs typeface="Arial"/>
              </a:rPr>
              <a:t>National </a:t>
            </a:r>
            <a:r>
              <a:rPr lang="fi-FI" altLang="fi-FI" sz="1600" err="1">
                <a:solidFill>
                  <a:srgbClr val="202124"/>
                </a:solidFill>
                <a:latin typeface="inherit"/>
                <a:cs typeface="Arial"/>
              </a:rPr>
              <a:t>high-resolution</a:t>
            </a:r>
            <a:r>
              <a:rPr lang="fi-FI" altLang="fi-FI" sz="1600">
                <a:solidFill>
                  <a:srgbClr val="202124"/>
                </a:solidFill>
                <a:latin typeface="inherit"/>
                <a:cs typeface="Arial"/>
              </a:rPr>
              <a:t> (20m) </a:t>
            </a:r>
            <a:r>
              <a:rPr kumimoji="0" lang="fi-FI" altLang="fi-FI" sz="1600" i="0" u="none" strike="noStrike" cap="none" normalizeH="0" baseline="0">
                <a:ln>
                  <a:noFill/>
                </a:ln>
                <a:solidFill>
                  <a:srgbClr val="202124"/>
                </a:solidFill>
                <a:effectLst/>
                <a:latin typeface="inherit"/>
                <a:cs typeface="Arial"/>
              </a:rPr>
              <a:t>Corine Land Cover</a:t>
            </a:r>
            <a:r>
              <a:rPr kumimoji="0" lang="fi-FI" altLang="fi-FI" sz="1600" b="0" i="0" u="none" strike="noStrike" cap="none" normalizeH="0" baseline="0">
                <a:ln>
                  <a:noFill/>
                </a:ln>
                <a:solidFill>
                  <a:srgbClr val="202124"/>
                </a:solidFill>
                <a:effectLst/>
                <a:latin typeface="inherit"/>
                <a:cs typeface="Arial"/>
              </a:rPr>
              <a:t>, </a:t>
            </a:r>
            <a:r>
              <a:rPr kumimoji="0" lang="fi-FI" altLang="fi-FI" sz="1600" b="0" i="0" u="none" strike="noStrike" cap="none" normalizeH="0" baseline="0" err="1">
                <a:ln>
                  <a:noFill/>
                </a:ln>
                <a:solidFill>
                  <a:srgbClr val="202124"/>
                </a:solidFill>
                <a:effectLst/>
                <a:latin typeface="inherit"/>
                <a:cs typeface="Arial"/>
              </a:rPr>
              <a:t>harmonized</a:t>
            </a:r>
            <a:r>
              <a:rPr kumimoji="0" lang="fi-FI" altLang="fi-FI" sz="1600" b="0" i="0" u="none" strike="noStrike" cap="none" normalizeH="0" baseline="0">
                <a:ln>
                  <a:noFill/>
                </a:ln>
                <a:solidFill>
                  <a:srgbClr val="202124"/>
                </a:solidFill>
                <a:effectLst/>
                <a:latin typeface="inherit"/>
                <a:cs typeface="Arial"/>
              </a:rPr>
              <a:t> </a:t>
            </a:r>
            <a:r>
              <a:rPr kumimoji="0" lang="fi-FI" altLang="fi-FI" sz="1600" b="0" i="0" u="none" strike="noStrike" cap="none" normalizeH="0" baseline="0" err="1">
                <a:ln>
                  <a:noFill/>
                </a:ln>
                <a:solidFill>
                  <a:srgbClr val="202124"/>
                </a:solidFill>
                <a:effectLst/>
                <a:latin typeface="inherit"/>
                <a:cs typeface="Arial"/>
              </a:rPr>
              <a:t>time-series</a:t>
            </a:r>
            <a:r>
              <a:rPr lang="fi-FI" altLang="fi-FI" sz="1600">
                <a:solidFill>
                  <a:srgbClr val="202124"/>
                </a:solidFill>
                <a:latin typeface="inherit"/>
                <a:cs typeface="Arial"/>
              </a:rPr>
              <a:t>(2000-2018)</a:t>
            </a:r>
            <a:endParaRPr lang="fi-FI" altLang="fi-FI" sz="1600" b="0" i="0" u="none" strike="noStrike" cap="none" normalizeH="0" baseline="0">
              <a:ln>
                <a:noFill/>
              </a:ln>
              <a:solidFill>
                <a:srgbClr val="202124"/>
              </a:solidFill>
              <a:effectLst/>
              <a:latin typeface="inherit"/>
              <a:cs typeface="Arial"/>
            </a:endParaRPr>
          </a:p>
          <a:p>
            <a:r>
              <a:rPr lang="fi-FI" altLang="fi-FI" sz="1600">
                <a:solidFill>
                  <a:srgbClr val="202124"/>
                </a:solidFill>
                <a:latin typeface="inherit"/>
                <a:cs typeface="Arial"/>
              </a:rPr>
              <a:t>Very high resolution (2m) land cover </a:t>
            </a:r>
            <a:r>
              <a:rPr lang="fi-FI" altLang="fi-FI" sz="1600" err="1">
                <a:solidFill>
                  <a:srgbClr val="202124"/>
                </a:solidFill>
                <a:latin typeface="inherit"/>
                <a:cs typeface="Arial"/>
              </a:rPr>
              <a:t>with</a:t>
            </a:r>
            <a:r>
              <a:rPr lang="fi-FI" altLang="fi-FI" sz="1600">
                <a:solidFill>
                  <a:srgbClr val="202124"/>
                </a:solidFill>
                <a:latin typeface="inherit"/>
                <a:cs typeface="Arial"/>
              </a:rPr>
              <a:t> </a:t>
            </a:r>
            <a:r>
              <a:rPr lang="fi-FI" altLang="fi-FI" sz="1600" err="1">
                <a:solidFill>
                  <a:srgbClr val="202124"/>
                </a:solidFill>
                <a:latin typeface="inherit"/>
                <a:cs typeface="Arial"/>
              </a:rPr>
              <a:t>vegetation</a:t>
            </a:r>
            <a:r>
              <a:rPr lang="fi-FI" altLang="fi-FI" sz="1600">
                <a:solidFill>
                  <a:srgbClr val="202124"/>
                </a:solidFill>
                <a:latin typeface="inherit"/>
                <a:cs typeface="Arial"/>
              </a:rPr>
              <a:t> height (2022)</a:t>
            </a:r>
          </a:p>
          <a:p>
            <a:r>
              <a:rPr lang="fi-FI" altLang="fi-FI" sz="1600">
                <a:solidFill>
                  <a:srgbClr val="202124"/>
                </a:solidFill>
                <a:latin typeface="inherit"/>
                <a:cs typeface="Arial"/>
              </a:rPr>
              <a:t>VITO's land cover interpretations</a:t>
            </a:r>
            <a:endParaRPr lang="fi-FI" sz="1600">
              <a:cs typeface="Arial"/>
            </a:endParaRPr>
          </a:p>
          <a:p>
            <a:r>
              <a:rPr kumimoji="0" lang="fi-FI" altLang="fi-FI" sz="1600" i="0" u="none" strike="noStrike" cap="none" normalizeH="0" baseline="0">
                <a:ln>
                  <a:noFill/>
                </a:ln>
                <a:solidFill>
                  <a:srgbClr val="202124"/>
                </a:solidFill>
                <a:effectLst/>
                <a:latin typeface="inherit"/>
                <a:cs typeface="Arial"/>
              </a:rPr>
              <a:t>Changes in vegetation structure from Airborne LiDAR, two national campaigns (2008 – 2019, 2020 – 2025) </a:t>
            </a:r>
            <a:endParaRPr lang="fi-FI" altLang="fi-FI" sz="1600">
              <a:solidFill>
                <a:srgbClr val="202124"/>
              </a:solidFill>
              <a:latin typeface="inherit"/>
              <a:cs typeface="Arial"/>
            </a:endParaRPr>
          </a:p>
          <a:p>
            <a:r>
              <a:rPr kumimoji="0" lang="fi-FI" altLang="fi-FI" sz="1600" i="0" u="none" strike="noStrike" cap="none" normalizeH="0" baseline="0">
                <a:ln>
                  <a:noFill/>
                </a:ln>
                <a:solidFill>
                  <a:srgbClr val="202124"/>
                </a:solidFill>
                <a:effectLst/>
                <a:latin typeface="inherit"/>
                <a:cs typeface="Arial"/>
              </a:rPr>
              <a:t>Multi-</a:t>
            </a:r>
            <a:r>
              <a:rPr kumimoji="0" lang="fi-FI" altLang="fi-FI" sz="1600" i="0" u="none" strike="noStrike" cap="none" normalizeH="0" baseline="0" err="1">
                <a:ln>
                  <a:noFill/>
                </a:ln>
                <a:solidFill>
                  <a:srgbClr val="202124"/>
                </a:solidFill>
                <a:effectLst/>
                <a:latin typeface="inherit"/>
                <a:cs typeface="Arial"/>
              </a:rPr>
              <a:t>Source</a:t>
            </a:r>
            <a:r>
              <a:rPr kumimoji="0" lang="fi-FI" altLang="fi-FI" sz="1600" i="0" u="none" strike="noStrike" cap="none" normalizeH="0" baseline="0">
                <a:ln>
                  <a:noFill/>
                </a:ln>
                <a:solidFill>
                  <a:srgbClr val="202124"/>
                </a:solidFill>
                <a:effectLst/>
                <a:latin typeface="inherit"/>
                <a:cs typeface="Arial"/>
              </a:rPr>
              <a:t> </a:t>
            </a:r>
            <a:r>
              <a:rPr kumimoji="0" lang="fi-FI" altLang="fi-FI" sz="1600" i="0" u="none" strike="noStrike" cap="none" normalizeH="0" baseline="0" err="1">
                <a:ln>
                  <a:noFill/>
                </a:ln>
                <a:solidFill>
                  <a:srgbClr val="202124"/>
                </a:solidFill>
                <a:effectLst/>
                <a:latin typeface="inherit"/>
                <a:cs typeface="Arial"/>
              </a:rPr>
              <a:t>Forest</a:t>
            </a:r>
            <a:r>
              <a:rPr kumimoji="0" lang="fi-FI" altLang="fi-FI" sz="1600" i="0" u="none" strike="noStrike" cap="none" normalizeH="0" baseline="0">
                <a:ln>
                  <a:noFill/>
                </a:ln>
                <a:solidFill>
                  <a:srgbClr val="202124"/>
                </a:solidFill>
                <a:effectLst/>
                <a:latin typeface="inherit"/>
                <a:cs typeface="Arial"/>
              </a:rPr>
              <a:t> Inventory data, forest parameters </a:t>
            </a:r>
            <a:r>
              <a:rPr kumimoji="0" lang="fi-FI" altLang="fi-FI" sz="1600" b="0" i="0" u="none" strike="noStrike" cap="none" normalizeH="0" baseline="0">
                <a:ln>
                  <a:noFill/>
                </a:ln>
                <a:solidFill>
                  <a:srgbClr val="202124"/>
                </a:solidFill>
                <a:effectLst/>
                <a:latin typeface="inherit"/>
                <a:cs typeface="Arial"/>
              </a:rPr>
              <a:t>from 2009 </a:t>
            </a:r>
            <a:r>
              <a:rPr kumimoji="0" lang="fi-FI" altLang="fi-FI" sz="1600" b="0" i="0" u="none" strike="noStrike" cap="none" normalizeH="0" baseline="0" err="1">
                <a:ln>
                  <a:noFill/>
                </a:ln>
                <a:solidFill>
                  <a:srgbClr val="202124"/>
                </a:solidFill>
                <a:effectLst/>
                <a:latin typeface="inherit"/>
                <a:cs typeface="Arial"/>
              </a:rPr>
              <a:t>every</a:t>
            </a:r>
            <a:r>
              <a:rPr kumimoji="0" lang="fi-FI" altLang="fi-FI" sz="1600" b="0" i="0" u="none" strike="noStrike" cap="none" normalizeH="0" baseline="0">
                <a:ln>
                  <a:noFill/>
                </a:ln>
                <a:solidFill>
                  <a:srgbClr val="202124"/>
                </a:solidFill>
                <a:effectLst/>
                <a:latin typeface="inherit"/>
                <a:cs typeface="Arial"/>
              </a:rPr>
              <a:t> 2 years</a:t>
            </a:r>
          </a:p>
          <a:p>
            <a:r>
              <a:rPr lang="fi-FI" altLang="fi-FI" sz="1600" b="0" i="0" u="none" strike="noStrike" cap="none" normalizeH="0" baseline="0">
                <a:ln>
                  <a:noFill/>
                </a:ln>
                <a:solidFill>
                  <a:srgbClr val="202124"/>
                </a:solidFill>
                <a:effectLst/>
                <a:latin typeface="inherit"/>
                <a:cs typeface="Arial"/>
              </a:rPr>
              <a:t>Harmonized Landsat timeseries, 1984 - 2024</a:t>
            </a:r>
          </a:p>
        </p:txBody>
      </p:sp>
      <p:sp>
        <p:nvSpPr>
          <p:cNvPr id="5" name="Slide Number Placeholder 4">
            <a:extLst>
              <a:ext uri="{FF2B5EF4-FFF2-40B4-BE49-F238E27FC236}">
                <a16:creationId xmlns:a16="http://schemas.microsoft.com/office/drawing/2014/main" id="{EDA3C70F-8B87-C7CB-3173-DC8952665F7F}"/>
              </a:ext>
            </a:extLst>
          </p:cNvPr>
          <p:cNvSpPr>
            <a:spLocks noGrp="1"/>
          </p:cNvSpPr>
          <p:nvPr>
            <p:ph type="sldNum" sz="quarter" idx="12"/>
          </p:nvPr>
        </p:nvSpPr>
        <p:spPr/>
        <p:txBody>
          <a:bodyPr/>
          <a:lstStyle/>
          <a:p>
            <a:fld id="{CD4805D6-057F-1048-B770-DDF440AB6921}" type="slidenum">
              <a:rPr lang="en-BG" smtClean="0"/>
              <a:t>139</a:t>
            </a:fld>
            <a:endParaRPr lang="en-BG"/>
          </a:p>
        </p:txBody>
      </p:sp>
      <p:sp>
        <p:nvSpPr>
          <p:cNvPr id="11" name="Text Placeholder 8">
            <a:extLst>
              <a:ext uri="{FF2B5EF4-FFF2-40B4-BE49-F238E27FC236}">
                <a16:creationId xmlns:a16="http://schemas.microsoft.com/office/drawing/2014/main" id="{A0FF3204-5874-3A05-94FE-D6BF654F3A57}"/>
              </a:ext>
            </a:extLst>
          </p:cNvPr>
          <p:cNvSpPr txBox="1">
            <a:spLocks/>
          </p:cNvSpPr>
          <p:nvPr/>
        </p:nvSpPr>
        <p:spPr>
          <a:xfrm>
            <a:off x="8933171" y="1689500"/>
            <a:ext cx="3156140" cy="823912"/>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rgbClr val="4AC5D3"/>
              </a:buClr>
              <a:buFont typeface="Arial" panose="020B0604020202020204" pitchFamily="34" charset="0"/>
              <a:buNone/>
              <a:defRPr sz="2400" b="1" kern="1200">
                <a:solidFill>
                  <a:srgbClr val="B4D785"/>
                </a:solidFill>
                <a:latin typeface="Century Gothic" panose="020B0502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Century Gothic" panose="020B0502020202020204" pitchFamily="34" charset="0"/>
                <a:ea typeface="+mn-ea"/>
                <a:cs typeface="Arial" panose="020B060402020202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Century Gothic" panose="020B0502020202020204" pitchFamily="34" charset="0"/>
                <a:ea typeface="+mn-ea"/>
                <a:cs typeface="Arial" panose="020B060402020202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Century Gothic" panose="020B0502020202020204" pitchFamily="34" charset="0"/>
                <a:ea typeface="+mn-ea"/>
                <a:cs typeface="Arial" panose="020B060402020202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Century Gothic" panose="020B0502020202020204" pitchFamily="34" charset="0"/>
                <a:ea typeface="+mn-ea"/>
                <a:cs typeface="Arial" panose="020B0604020202020204" pitchFamily="34" charset="0"/>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fi-FI" err="1"/>
              <a:t>Field</a:t>
            </a:r>
            <a:r>
              <a:rPr lang="fi-FI"/>
              <a:t> </a:t>
            </a:r>
            <a:r>
              <a:rPr lang="fi-FI" err="1"/>
              <a:t>datasets</a:t>
            </a:r>
            <a:endParaRPr lang="fi-FI"/>
          </a:p>
        </p:txBody>
      </p:sp>
      <p:sp>
        <p:nvSpPr>
          <p:cNvPr id="12" name="Content Placeholder 7">
            <a:extLst>
              <a:ext uri="{FF2B5EF4-FFF2-40B4-BE49-F238E27FC236}">
                <a16:creationId xmlns:a16="http://schemas.microsoft.com/office/drawing/2014/main" id="{DC8F3BFB-937F-FA85-8063-EEF33142F017}"/>
              </a:ext>
            </a:extLst>
          </p:cNvPr>
          <p:cNvSpPr txBox="1">
            <a:spLocks/>
          </p:cNvSpPr>
          <p:nvPr/>
        </p:nvSpPr>
        <p:spPr>
          <a:xfrm>
            <a:off x="8561243" y="2494334"/>
            <a:ext cx="3156141" cy="368458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rgbClr val="4AC5D3"/>
              </a:buClr>
              <a:buFont typeface="Arial" panose="020B0604020202020204" pitchFamily="34" charset="0"/>
              <a:buChar char="•"/>
              <a:defRPr sz="2000" kern="1200">
                <a:solidFill>
                  <a:schemeClr val="tx1"/>
                </a:solidFill>
                <a:latin typeface="Century Gothic" panose="020B0502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entury Gothic" panose="020B0502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Century Gothic" panose="020B0502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Century Gothic" panose="020B0502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Century Gothic" panose="020B0502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err="1"/>
              <a:t>eDNA</a:t>
            </a:r>
            <a:r>
              <a:rPr lang="fi-FI"/>
              <a:t> </a:t>
            </a:r>
            <a:r>
              <a:rPr lang="fi-FI" err="1"/>
              <a:t>sampling</a:t>
            </a:r>
            <a:r>
              <a:rPr lang="fi-FI"/>
              <a:t> (2024, 2025, 2026)</a:t>
            </a:r>
          </a:p>
          <a:p>
            <a:r>
              <a:rPr lang="en-US">
                <a:latin typeface="Century Gothic"/>
                <a:cs typeface="Arial"/>
              </a:rPr>
              <a:t>lake monitoring stations: water quality parameters and algae species </a:t>
            </a:r>
            <a:endParaRPr lang="en-US"/>
          </a:p>
          <a:p>
            <a:r>
              <a:rPr lang="en-US"/>
              <a:t>automated river station measurements</a:t>
            </a:r>
          </a:p>
          <a:p>
            <a:r>
              <a:rPr lang="en-US">
                <a:solidFill>
                  <a:srgbClr val="000000"/>
                </a:solidFill>
                <a:latin typeface="Century Gothic"/>
                <a:cs typeface="Arial"/>
              </a:rPr>
              <a:t>citizen science networks (algae blooms)</a:t>
            </a:r>
          </a:p>
          <a:p>
            <a:pPr marL="0" indent="0">
              <a:buNone/>
            </a:pPr>
            <a:endParaRPr lang="en-US">
              <a:solidFill>
                <a:srgbClr val="000000"/>
              </a:solidFill>
              <a:latin typeface="Century Gothic"/>
              <a:cs typeface="Arial"/>
            </a:endParaRPr>
          </a:p>
          <a:p>
            <a:endParaRPr lang="en-US">
              <a:solidFill>
                <a:srgbClr val="FF0000"/>
              </a:solidFill>
              <a:latin typeface="Century Gothic"/>
              <a:cs typeface="Arial"/>
            </a:endParaRPr>
          </a:p>
        </p:txBody>
      </p:sp>
      <p:pic>
        <p:nvPicPr>
          <p:cNvPr id="14" name="Kuva 4" descr="Kuva, joka sisältää kohteen kartta, teksti, atlas&#10;&#10;Kuvaus luotu automaattisesti">
            <a:extLst>
              <a:ext uri="{FF2B5EF4-FFF2-40B4-BE49-F238E27FC236}">
                <a16:creationId xmlns:a16="http://schemas.microsoft.com/office/drawing/2014/main" id="{69A066F5-0E45-A4B9-1153-FED7E8AB5D80}"/>
              </a:ext>
            </a:extLst>
          </p:cNvPr>
          <p:cNvPicPr>
            <a:picLocks noChangeAspect="1"/>
          </p:cNvPicPr>
          <p:nvPr/>
        </p:nvPicPr>
        <p:blipFill>
          <a:blip r:embed="rId2"/>
          <a:srcRect l="50976" t="59198" r="-153"/>
          <a:stretch/>
        </p:blipFill>
        <p:spPr>
          <a:xfrm>
            <a:off x="9985249" y="-4806"/>
            <a:ext cx="2539914" cy="1723815"/>
          </a:xfrm>
          <a:prstGeom prst="rect">
            <a:avLst/>
          </a:prstGeom>
        </p:spPr>
      </p:pic>
      <p:sp>
        <p:nvSpPr>
          <p:cNvPr id="16" name="TextBox 15">
            <a:extLst>
              <a:ext uri="{FF2B5EF4-FFF2-40B4-BE49-F238E27FC236}">
                <a16:creationId xmlns:a16="http://schemas.microsoft.com/office/drawing/2014/main" id="{EB45D2EA-4D90-59CD-F155-6E941FB8A230}"/>
              </a:ext>
            </a:extLst>
          </p:cNvPr>
          <p:cNvSpPr txBox="1"/>
          <p:nvPr/>
        </p:nvSpPr>
        <p:spPr>
          <a:xfrm>
            <a:off x="1025515" y="6207845"/>
            <a:ext cx="8058913" cy="646331"/>
          </a:xfrm>
          <a:prstGeom prst="rect">
            <a:avLst/>
          </a:prstGeom>
          <a:noFill/>
        </p:spPr>
        <p:txBody>
          <a:bodyPr wrap="square">
            <a:spAutoFit/>
          </a:bodyPr>
          <a:lstStyle/>
          <a:p>
            <a:pPr marL="1085850" lvl="1" indent="-342900"/>
            <a:r>
              <a:rPr kumimoji="0" lang="fi-FI" altLang="fi-FI" sz="1800" b="0" i="0" u="none" strike="noStrike" cap="none" normalizeH="0" baseline="0" err="1">
                <a:ln>
                  <a:noFill/>
                </a:ln>
                <a:solidFill>
                  <a:srgbClr val="202124"/>
                </a:solidFill>
                <a:effectLst/>
                <a:latin typeface="inherit"/>
                <a:cs typeface="Arial" panose="020B0604020202020204" pitchFamily="34" charset="0"/>
              </a:rPr>
              <a:t>Complementary</a:t>
            </a:r>
            <a:r>
              <a:rPr kumimoji="0" lang="fi-FI" altLang="fi-FI" sz="1800" b="0" i="0" u="none" strike="noStrike" cap="none" normalizeH="0" baseline="0">
                <a:ln>
                  <a:noFill/>
                </a:ln>
                <a:solidFill>
                  <a:srgbClr val="202124"/>
                </a:solidFill>
                <a:effectLst/>
                <a:latin typeface="inherit"/>
                <a:cs typeface="Arial" panose="020B0604020202020204" pitchFamily="34" charset="0"/>
              </a:rPr>
              <a:t> dataset </a:t>
            </a:r>
            <a:r>
              <a:rPr kumimoji="0" lang="fi-FI" altLang="fi-FI" sz="1800" b="1" i="1" u="none" strike="noStrike" cap="none" normalizeH="0" baseline="0" err="1">
                <a:ln>
                  <a:noFill/>
                </a:ln>
                <a:solidFill>
                  <a:srgbClr val="202124"/>
                </a:solidFill>
                <a:effectLst/>
                <a:latin typeface="inherit"/>
                <a:cs typeface="Arial" panose="020B0604020202020204" pitchFamily="34" charset="0"/>
              </a:rPr>
              <a:t>Hyperspectral</a:t>
            </a:r>
            <a:r>
              <a:rPr kumimoji="0" lang="fi-FI" altLang="fi-FI" sz="1800" b="1" i="1" u="none" strike="noStrike" cap="none" normalizeH="0" baseline="0">
                <a:ln>
                  <a:noFill/>
                </a:ln>
                <a:solidFill>
                  <a:srgbClr val="202124"/>
                </a:solidFill>
                <a:effectLst/>
                <a:latin typeface="inherit"/>
                <a:cs typeface="Arial" panose="020B0604020202020204" pitchFamily="34" charset="0"/>
              </a:rPr>
              <a:t> </a:t>
            </a:r>
            <a:r>
              <a:rPr kumimoji="0" lang="fi-FI" altLang="fi-FI" sz="1800" b="1" i="1" u="none" strike="noStrike" cap="none" normalizeH="0" baseline="0" err="1">
                <a:ln>
                  <a:noFill/>
                </a:ln>
                <a:solidFill>
                  <a:srgbClr val="202124"/>
                </a:solidFill>
                <a:effectLst/>
                <a:latin typeface="inherit"/>
                <a:cs typeface="Arial" panose="020B0604020202020204" pitchFamily="34" charset="0"/>
              </a:rPr>
              <a:t>instrument</a:t>
            </a:r>
            <a:r>
              <a:rPr kumimoji="0" lang="fi-FI" altLang="fi-FI" sz="1800" b="1" i="1" u="none" strike="noStrike" cap="none" normalizeH="0" baseline="0">
                <a:ln>
                  <a:noFill/>
                </a:ln>
                <a:solidFill>
                  <a:srgbClr val="202124"/>
                </a:solidFill>
                <a:effectLst/>
                <a:latin typeface="inherit"/>
                <a:cs typeface="Arial" panose="020B0604020202020204" pitchFamily="34" charset="0"/>
              </a:rPr>
              <a:t> Hyperfield-1</a:t>
            </a:r>
            <a:r>
              <a:rPr kumimoji="0" lang="fi-FI" altLang="fi-FI" sz="1800" b="0" i="1" u="none" strike="noStrike" cap="none" normalizeH="0" baseline="0">
                <a:ln>
                  <a:noFill/>
                </a:ln>
                <a:solidFill>
                  <a:srgbClr val="202124"/>
                </a:solidFill>
                <a:effectLst/>
                <a:latin typeface="inherit"/>
                <a:cs typeface="Arial" panose="020B0604020202020204" pitchFamily="34" charset="0"/>
              </a:rPr>
              <a:t> </a:t>
            </a:r>
            <a:r>
              <a:rPr kumimoji="0" lang="fi-FI" altLang="fi-FI" sz="1800" b="0" i="1" u="none" strike="noStrike" cap="none" normalizeH="0" baseline="0" err="1">
                <a:ln>
                  <a:noFill/>
                </a:ln>
                <a:solidFill>
                  <a:srgbClr val="202124"/>
                </a:solidFill>
                <a:effectLst/>
                <a:latin typeface="inherit"/>
                <a:cs typeface="Arial" panose="020B0604020202020204" pitchFamily="34" charset="0"/>
              </a:rPr>
              <a:t>by</a:t>
            </a:r>
            <a:r>
              <a:rPr kumimoji="0" lang="fi-FI" altLang="fi-FI" sz="1800" b="0" i="1" u="none" strike="noStrike" cap="none" normalizeH="0" baseline="0">
                <a:ln>
                  <a:noFill/>
                </a:ln>
                <a:solidFill>
                  <a:srgbClr val="202124"/>
                </a:solidFill>
                <a:effectLst/>
                <a:latin typeface="inherit"/>
                <a:cs typeface="Arial" panose="020B0604020202020204" pitchFamily="34" charset="0"/>
              </a:rPr>
              <a:t> Finnish </a:t>
            </a:r>
            <a:r>
              <a:rPr kumimoji="0" lang="fi-FI" altLang="fi-FI" sz="1800" b="0" i="1" u="none" strike="noStrike" cap="none" normalizeH="0" baseline="0" err="1">
                <a:ln>
                  <a:noFill/>
                </a:ln>
                <a:solidFill>
                  <a:srgbClr val="202124"/>
                </a:solidFill>
                <a:effectLst/>
                <a:latin typeface="inherit"/>
                <a:cs typeface="Arial" panose="020B0604020202020204" pitchFamily="34" charset="0"/>
              </a:rPr>
              <a:t>KuvaSpace</a:t>
            </a:r>
            <a:r>
              <a:rPr kumimoji="0" lang="fi-FI" altLang="fi-FI" sz="1800" b="0" i="1" u="none" strike="noStrike" cap="none" normalizeH="0" baseline="0">
                <a:ln>
                  <a:noFill/>
                </a:ln>
                <a:solidFill>
                  <a:srgbClr val="202124"/>
                </a:solidFill>
                <a:effectLst/>
                <a:latin typeface="inherit"/>
                <a:cs typeface="Arial" panose="020B0604020202020204" pitchFamily="34" charset="0"/>
              </a:rPr>
              <a:t> </a:t>
            </a:r>
            <a:r>
              <a:rPr lang="fi-FI" altLang="fi-FI">
                <a:solidFill>
                  <a:srgbClr val="202124"/>
                </a:solidFill>
                <a:latin typeface="inherit"/>
                <a:cs typeface="Arial" panose="020B0604020202020204" pitchFamily="34" charset="0"/>
              </a:rPr>
              <a:t>(EVO </a:t>
            </a:r>
            <a:r>
              <a:rPr lang="fi-FI" altLang="fi-FI" err="1">
                <a:solidFill>
                  <a:srgbClr val="202124"/>
                </a:solidFill>
                <a:latin typeface="inherit"/>
                <a:cs typeface="Arial" panose="020B0604020202020204" pitchFamily="34" charset="0"/>
              </a:rPr>
              <a:t>area</a:t>
            </a:r>
            <a:r>
              <a:rPr lang="fi-FI" altLang="fi-FI">
                <a:solidFill>
                  <a:srgbClr val="202124"/>
                </a:solidFill>
                <a:latin typeface="inherit"/>
                <a:cs typeface="Arial" panose="020B0604020202020204" pitchFamily="34" charset="0"/>
              </a:rPr>
              <a:t> + </a:t>
            </a:r>
            <a:r>
              <a:rPr lang="fi-FI" altLang="fi-FI" err="1">
                <a:solidFill>
                  <a:srgbClr val="202124"/>
                </a:solidFill>
                <a:latin typeface="inherit"/>
                <a:cs typeface="Arial" panose="020B0604020202020204" pitchFamily="34" charset="0"/>
              </a:rPr>
              <a:t>three</a:t>
            </a:r>
            <a:r>
              <a:rPr lang="fi-FI" altLang="fi-FI">
                <a:solidFill>
                  <a:srgbClr val="202124"/>
                </a:solidFill>
                <a:latin typeface="inherit"/>
                <a:cs typeface="Arial" panose="020B0604020202020204" pitchFamily="34" charset="0"/>
              </a:rPr>
              <a:t> </a:t>
            </a:r>
            <a:r>
              <a:rPr lang="fi-FI" altLang="fi-FI" err="1">
                <a:solidFill>
                  <a:srgbClr val="202124"/>
                </a:solidFill>
                <a:latin typeface="inherit"/>
                <a:cs typeface="Arial" panose="020B0604020202020204" pitchFamily="34" charset="0"/>
              </a:rPr>
              <a:t>lakes</a:t>
            </a:r>
            <a:r>
              <a:rPr lang="fi-FI" altLang="fi-FI">
                <a:solidFill>
                  <a:srgbClr val="202124"/>
                </a:solidFill>
                <a:latin typeface="inherit"/>
                <a:cs typeface="Arial" panose="020B0604020202020204" pitchFamily="34" charset="0"/>
              </a:rPr>
              <a:t>)</a:t>
            </a:r>
            <a:endParaRPr kumimoji="0" lang="fi-FI" altLang="fi-FI" sz="1800" b="0" i="0" u="none" strike="noStrike" cap="none" normalizeH="0" baseline="0">
              <a:ln>
                <a:noFill/>
              </a:ln>
              <a:solidFill>
                <a:srgbClr val="202124"/>
              </a:solidFill>
              <a:effectLst/>
              <a:latin typeface="inherit"/>
              <a:cs typeface="Arial" panose="020B0604020202020204" pitchFamily="34" charset="0"/>
            </a:endParaRPr>
          </a:p>
        </p:txBody>
      </p:sp>
    </p:spTree>
    <p:extLst>
      <p:ext uri="{BB962C8B-B14F-4D97-AF65-F5344CB8AC3E}">
        <p14:creationId xmlns:p14="http://schemas.microsoft.com/office/powerpoint/2010/main" val="15061719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BFBCC-AAB0-1B1A-9430-3CC92E07A537}"/>
              </a:ext>
            </a:extLst>
          </p:cNvPr>
          <p:cNvSpPr>
            <a:spLocks noGrp="1"/>
          </p:cNvSpPr>
          <p:nvPr>
            <p:ph type="title"/>
          </p:nvPr>
        </p:nvSpPr>
        <p:spPr/>
        <p:txBody>
          <a:bodyPr/>
          <a:lstStyle/>
          <a:p>
            <a:r>
              <a:rPr lang="en-CH"/>
              <a:t>Existing data</a:t>
            </a:r>
          </a:p>
        </p:txBody>
      </p:sp>
      <p:sp>
        <p:nvSpPr>
          <p:cNvPr id="3" name="Content Placeholder 2">
            <a:extLst>
              <a:ext uri="{FF2B5EF4-FFF2-40B4-BE49-F238E27FC236}">
                <a16:creationId xmlns:a16="http://schemas.microsoft.com/office/drawing/2014/main" id="{F00641E2-EE98-F815-339F-744B35B73985}"/>
              </a:ext>
            </a:extLst>
          </p:cNvPr>
          <p:cNvSpPr>
            <a:spLocks noGrp="1"/>
          </p:cNvSpPr>
          <p:nvPr>
            <p:ph idx="1"/>
          </p:nvPr>
        </p:nvSpPr>
        <p:spPr/>
        <p:txBody>
          <a:bodyPr/>
          <a:lstStyle/>
          <a:p>
            <a:r>
              <a:rPr lang="en-GB"/>
              <a:t>France:</a:t>
            </a:r>
          </a:p>
          <a:p>
            <a:r>
              <a:rPr lang="en-GB"/>
              <a:t>plant </a:t>
            </a:r>
            <a:r>
              <a:rPr lang="en-GB" err="1"/>
              <a:t>relevés</a:t>
            </a:r>
            <a:r>
              <a:rPr lang="en-GB"/>
              <a:t>, soil environmental DNA metabarcoding, passive acoustic recorders, camera-traps</a:t>
            </a:r>
          </a:p>
          <a:p>
            <a:endParaRPr lang="en-GB"/>
          </a:p>
          <a:p>
            <a:r>
              <a:rPr lang="en-GB"/>
              <a:t>Switzerland:</a:t>
            </a:r>
          </a:p>
          <a:p>
            <a:r>
              <a:rPr lang="en-GB"/>
              <a:t>in situ biodiversity assessments, genetic diversity of Fagus sylvestris, imaging spectroscopy, EC tower data</a:t>
            </a:r>
            <a:endParaRPr lang="en-CH"/>
          </a:p>
        </p:txBody>
      </p:sp>
      <p:sp>
        <p:nvSpPr>
          <p:cNvPr id="4" name="Slide Number Placeholder 3">
            <a:extLst>
              <a:ext uri="{FF2B5EF4-FFF2-40B4-BE49-F238E27FC236}">
                <a16:creationId xmlns:a16="http://schemas.microsoft.com/office/drawing/2014/main" id="{C8848CE4-A819-4788-C119-7E1BE5E70E86}"/>
              </a:ext>
            </a:extLst>
          </p:cNvPr>
          <p:cNvSpPr>
            <a:spLocks noGrp="1"/>
          </p:cNvSpPr>
          <p:nvPr>
            <p:ph type="sldNum" sz="quarter" idx="12"/>
          </p:nvPr>
        </p:nvSpPr>
        <p:spPr/>
        <p:txBody>
          <a:bodyPr/>
          <a:lstStyle/>
          <a:p>
            <a:fld id="{CD4805D6-057F-1048-B770-DDF440AB6921}" type="slidenum">
              <a:rPr lang="en-BG" smtClean="0"/>
              <a:t>14</a:t>
            </a:fld>
            <a:endParaRPr lang="en-BG"/>
          </a:p>
        </p:txBody>
      </p:sp>
    </p:spTree>
    <p:extLst>
      <p:ext uri="{BB962C8B-B14F-4D97-AF65-F5344CB8AC3E}">
        <p14:creationId xmlns:p14="http://schemas.microsoft.com/office/powerpoint/2010/main" val="3004253425"/>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7456C-3449-9998-A446-AEFD570FCF31}"/>
              </a:ext>
            </a:extLst>
          </p:cNvPr>
          <p:cNvSpPr>
            <a:spLocks noGrp="1"/>
          </p:cNvSpPr>
          <p:nvPr>
            <p:ph type="title"/>
          </p:nvPr>
        </p:nvSpPr>
        <p:spPr>
          <a:xfrm>
            <a:off x="153868" y="-4614"/>
            <a:ext cx="11371381" cy="1043484"/>
          </a:xfrm>
        </p:spPr>
        <p:txBody>
          <a:bodyPr/>
          <a:lstStyle/>
          <a:p>
            <a:pPr algn="ctr"/>
            <a:r>
              <a:rPr lang="en-US">
                <a:latin typeface="Poppins"/>
                <a:cs typeface="Poppins"/>
              </a:rPr>
              <a:t>WP5 Pilots - task 5.6: eDNA sampling</a:t>
            </a:r>
            <a:endParaRPr lang="en-US"/>
          </a:p>
        </p:txBody>
      </p:sp>
      <p:sp>
        <p:nvSpPr>
          <p:cNvPr id="3" name="Content Placeholder 2">
            <a:extLst>
              <a:ext uri="{FF2B5EF4-FFF2-40B4-BE49-F238E27FC236}">
                <a16:creationId xmlns:a16="http://schemas.microsoft.com/office/drawing/2014/main" id="{94B793AF-DBD3-E755-B546-CEBFA2B6E125}"/>
              </a:ext>
            </a:extLst>
          </p:cNvPr>
          <p:cNvSpPr>
            <a:spLocks noGrp="1"/>
          </p:cNvSpPr>
          <p:nvPr>
            <p:ph idx="1"/>
          </p:nvPr>
        </p:nvSpPr>
        <p:spPr>
          <a:xfrm>
            <a:off x="254510" y="1160016"/>
            <a:ext cx="9129084" cy="4351338"/>
          </a:xfrm>
        </p:spPr>
        <p:txBody>
          <a:bodyPr vert="horz" lIns="91440" tIns="45720" rIns="91440" bIns="45720" rtlCol="0" anchor="t">
            <a:normAutofit/>
          </a:bodyPr>
          <a:lstStyle/>
          <a:p>
            <a:pPr>
              <a:buFont typeface="Arial"/>
              <a:buChar char="•"/>
            </a:pPr>
            <a:r>
              <a:rPr lang="en-GB">
                <a:latin typeface="Calibri" panose="020F0502020204030204" pitchFamily="34" charset="0"/>
                <a:ea typeface="Calibri" panose="020F0502020204030204" pitchFamily="34" charset="0"/>
                <a:cs typeface="Calibri" panose="020F0502020204030204" pitchFamily="34" charset="0"/>
              </a:rPr>
              <a:t> Fieldworks: autumn 2024, spring 2025/2026 &amp; autumn 2025</a:t>
            </a:r>
            <a:endParaRPr lang="fi-FI">
              <a:latin typeface="Calibri" panose="020F0502020204030204" pitchFamily="34" charset="0"/>
              <a:ea typeface="Calibri" panose="020F0502020204030204" pitchFamily="34" charset="0"/>
              <a:cs typeface="Calibri" panose="020F0502020204030204" pitchFamily="34" charset="0"/>
            </a:endParaRPr>
          </a:p>
          <a:p>
            <a:pPr>
              <a:buFont typeface="Arial"/>
              <a:buChar char="•"/>
            </a:pPr>
            <a:r>
              <a:rPr lang="en-GB">
                <a:latin typeface="Calibri" panose="020F0502020204030204" pitchFamily="34" charset="0"/>
                <a:ea typeface="Calibri" panose="020F0502020204030204" pitchFamily="34" charset="0"/>
                <a:cs typeface="Calibri" panose="020F0502020204030204" pitchFamily="34" charset="0"/>
              </a:rPr>
              <a:t> Data will be analysed during the winter 2025</a:t>
            </a:r>
          </a:p>
          <a:p>
            <a:pPr>
              <a:buFont typeface="Arial"/>
              <a:buChar char="•"/>
            </a:pPr>
            <a:r>
              <a:rPr lang="en-GB">
                <a:latin typeface="Calibri" panose="020F0502020204030204" pitchFamily="34" charset="0"/>
                <a:ea typeface="Calibri" panose="020F0502020204030204" pitchFamily="34" charset="0"/>
                <a:cs typeface="Calibri" panose="020F0502020204030204" pitchFamily="34" charset="0"/>
              </a:rPr>
              <a:t> During autumn 2024</a:t>
            </a:r>
            <a:endParaRPr lang="en-US">
              <a:latin typeface="Calibri" panose="020F0502020204030204" pitchFamily="34" charset="0"/>
              <a:ea typeface="Calibri" panose="020F0502020204030204" pitchFamily="34" charset="0"/>
              <a:cs typeface="Calibri" panose="020F0502020204030204" pitchFamily="34" charset="0"/>
            </a:endParaRPr>
          </a:p>
          <a:p>
            <a:pPr marL="971550" lvl="1" indent="-285750">
              <a:buFont typeface="Courier New,monospace"/>
              <a:buChar char="o"/>
            </a:pPr>
            <a:r>
              <a:rPr lang="en-GB" sz="2200">
                <a:latin typeface="Calibri" panose="020F0502020204030204" pitchFamily="34" charset="0"/>
                <a:ea typeface="Calibri" panose="020F0502020204030204" pitchFamily="34" charset="0"/>
                <a:cs typeface="Calibri" panose="020F0502020204030204" pitchFamily="34" charset="0"/>
              </a:rPr>
              <a:t>eDNA field campaigns : </a:t>
            </a:r>
          </a:p>
          <a:p>
            <a:pPr marL="1371600" lvl="2" indent="-285750">
              <a:buFont typeface="Courier New,monospace"/>
              <a:buChar char="o"/>
            </a:pPr>
            <a:r>
              <a:rPr lang="en-GB" sz="2200">
                <a:latin typeface="Calibri" panose="020F0502020204030204" pitchFamily="34" charset="0"/>
                <a:ea typeface="Calibri" panose="020F0502020204030204" pitchFamily="34" charset="0"/>
                <a:cs typeface="Calibri" panose="020F0502020204030204" pitchFamily="34" charset="0"/>
              </a:rPr>
              <a:t>eDNA, water quality analysis results, stream organic matter decomposition experiments (Cotton strips)</a:t>
            </a:r>
          </a:p>
          <a:p>
            <a:pPr marL="1371600" lvl="2" indent="-285750">
              <a:buFont typeface="Courier New,monospace"/>
              <a:buChar char="o"/>
            </a:pPr>
            <a:r>
              <a:rPr lang="en-GB" sz="2200">
                <a:latin typeface="Calibri" panose="020F0502020204030204" pitchFamily="34" charset="0"/>
                <a:ea typeface="Calibri" panose="020F0502020204030204" pitchFamily="34" charset="0"/>
                <a:cs typeface="Calibri" panose="020F0502020204030204" pitchFamily="34" charset="0"/>
              </a:rPr>
              <a:t>Three stream catchments with contrasting land use pressures and water quality</a:t>
            </a:r>
          </a:p>
          <a:p>
            <a:pPr marL="1371600" lvl="2" indent="-285750">
              <a:buFont typeface="Courier New,monospace"/>
              <a:buChar char="o"/>
            </a:pPr>
            <a:r>
              <a:rPr lang="en-GB" sz="2200">
                <a:latin typeface="Calibri" panose="020F0502020204030204" pitchFamily="34" charset="0"/>
                <a:ea typeface="Calibri" panose="020F0502020204030204" pitchFamily="34" charset="0"/>
                <a:cs typeface="Calibri" panose="020F0502020204030204" pitchFamily="34" charset="0"/>
              </a:rPr>
              <a:t>Sampling from headwater tributaries and mainstems </a:t>
            </a:r>
          </a:p>
          <a:p>
            <a:pPr marL="1371600" lvl="2" indent="-285750">
              <a:buFont typeface="Courier New,monospace"/>
              <a:buChar char="o"/>
            </a:pPr>
            <a:r>
              <a:rPr lang="en-GB" sz="2200">
                <a:latin typeface="Calibri" panose="020F0502020204030204" pitchFamily="34" charset="0"/>
                <a:ea typeface="Calibri" panose="020F0502020204030204" pitchFamily="34" charset="0"/>
                <a:cs typeface="Calibri" panose="020F0502020204030204" pitchFamily="34" charset="0"/>
              </a:rPr>
              <a:t>Examination of biodiversity patterns (eDNA) and ecosystem functioning (Cotton strip decomposition) within stream networks and across the catchments</a:t>
            </a:r>
          </a:p>
          <a:p>
            <a:endParaRPr lang="en-GB" b="1">
              <a:latin typeface="Century Gothic"/>
              <a:cs typeface="Arial"/>
            </a:endParaRPr>
          </a:p>
          <a:p>
            <a:endParaRPr lang="en-GB" b="1">
              <a:latin typeface="Century Gothic"/>
              <a:cs typeface="Arial"/>
            </a:endParaRPr>
          </a:p>
          <a:p>
            <a:endParaRPr lang="en-US">
              <a:cs typeface="Arial"/>
            </a:endParaRPr>
          </a:p>
        </p:txBody>
      </p:sp>
      <p:sp>
        <p:nvSpPr>
          <p:cNvPr id="4" name="Slide Number Placeholder 3">
            <a:extLst>
              <a:ext uri="{FF2B5EF4-FFF2-40B4-BE49-F238E27FC236}">
                <a16:creationId xmlns:a16="http://schemas.microsoft.com/office/drawing/2014/main" id="{09D27672-1D60-35DB-1A3B-AA2966C3D5E5}"/>
              </a:ext>
            </a:extLst>
          </p:cNvPr>
          <p:cNvSpPr>
            <a:spLocks noGrp="1"/>
          </p:cNvSpPr>
          <p:nvPr>
            <p:ph type="sldNum" sz="quarter" idx="12"/>
          </p:nvPr>
        </p:nvSpPr>
        <p:spPr/>
        <p:txBody>
          <a:bodyPr/>
          <a:lstStyle/>
          <a:p>
            <a:fld id="{CD4805D6-057F-1048-B770-DDF440AB6921}" type="slidenum">
              <a:rPr lang="en-BG" smtClean="0"/>
              <a:t>140</a:t>
            </a:fld>
            <a:endParaRPr lang="en-BG"/>
          </a:p>
        </p:txBody>
      </p:sp>
      <p:pic>
        <p:nvPicPr>
          <p:cNvPr id="6" name="Kuva 4" descr="Kuva, joka sisältää kohteen kartta, teksti, atlas&#10;&#10;Kuvaus luotu automaattisesti">
            <a:extLst>
              <a:ext uri="{FF2B5EF4-FFF2-40B4-BE49-F238E27FC236}">
                <a16:creationId xmlns:a16="http://schemas.microsoft.com/office/drawing/2014/main" id="{230162B3-AB57-6BAB-8D02-09D364AAFBF5}"/>
              </a:ext>
            </a:extLst>
          </p:cNvPr>
          <p:cNvPicPr>
            <a:picLocks noChangeAspect="1"/>
          </p:cNvPicPr>
          <p:nvPr/>
        </p:nvPicPr>
        <p:blipFill>
          <a:blip r:embed="rId2"/>
          <a:srcRect t="59198" r="-153"/>
          <a:stretch/>
        </p:blipFill>
        <p:spPr>
          <a:xfrm>
            <a:off x="6004219" y="5315165"/>
            <a:ext cx="4515857" cy="1504898"/>
          </a:xfrm>
          <a:prstGeom prst="rect">
            <a:avLst/>
          </a:prstGeom>
        </p:spPr>
      </p:pic>
      <p:pic>
        <p:nvPicPr>
          <p:cNvPr id="8" name="Kuva 6" descr="Kuva, joka sisältää kohteen kartta, teksti, atlas&#10;&#10;Kuvaus luotu automaattisesti">
            <a:extLst>
              <a:ext uri="{FF2B5EF4-FFF2-40B4-BE49-F238E27FC236}">
                <a16:creationId xmlns:a16="http://schemas.microsoft.com/office/drawing/2014/main" id="{ECFA15B3-9913-A6B2-81A9-27792E286048}"/>
              </a:ext>
            </a:extLst>
          </p:cNvPr>
          <p:cNvPicPr>
            <a:picLocks noChangeAspect="1"/>
          </p:cNvPicPr>
          <p:nvPr/>
        </p:nvPicPr>
        <p:blipFill>
          <a:blip r:embed="rId3"/>
          <a:stretch>
            <a:fillRect/>
          </a:stretch>
        </p:blipFill>
        <p:spPr>
          <a:xfrm>
            <a:off x="1580179" y="5315310"/>
            <a:ext cx="4341675" cy="1482463"/>
          </a:xfrm>
          <a:prstGeom prst="rect">
            <a:avLst/>
          </a:prstGeom>
        </p:spPr>
      </p:pic>
      <p:pic>
        <p:nvPicPr>
          <p:cNvPr id="5" name="Kuva 4">
            <a:extLst>
              <a:ext uri="{FF2B5EF4-FFF2-40B4-BE49-F238E27FC236}">
                <a16:creationId xmlns:a16="http://schemas.microsoft.com/office/drawing/2014/main" id="{6ED9B0CC-B9FF-9AC4-4C54-A3DB3BCD49AD}"/>
              </a:ext>
            </a:extLst>
          </p:cNvPr>
          <p:cNvPicPr>
            <a:picLocks noChangeAspect="1"/>
          </p:cNvPicPr>
          <p:nvPr/>
        </p:nvPicPr>
        <p:blipFill>
          <a:blip r:embed="rId4"/>
          <a:stretch>
            <a:fillRect/>
          </a:stretch>
        </p:blipFill>
        <p:spPr>
          <a:xfrm>
            <a:off x="9383594" y="1038870"/>
            <a:ext cx="2571750" cy="3429000"/>
          </a:xfrm>
          <a:prstGeom prst="rect">
            <a:avLst/>
          </a:prstGeom>
        </p:spPr>
      </p:pic>
    </p:spTree>
    <p:extLst>
      <p:ext uri="{BB962C8B-B14F-4D97-AF65-F5344CB8AC3E}">
        <p14:creationId xmlns:p14="http://schemas.microsoft.com/office/powerpoint/2010/main" val="2776752794"/>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g33bd87dce67_0_462"/>
          <p:cNvSpPr txBox="1">
            <a:spLocks noGrp="1"/>
          </p:cNvSpPr>
          <p:nvPr>
            <p:ph type="title"/>
          </p:nvPr>
        </p:nvSpPr>
        <p:spPr>
          <a:xfrm>
            <a:off x="831850" y="2275827"/>
            <a:ext cx="10515600" cy="20073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7200"/>
              <a:buFont typeface="Poppins"/>
              <a:buNone/>
            </a:pPr>
            <a:r>
              <a:rPr lang="en-BG" sz="7200" b="1"/>
              <a:t>Thank you</a:t>
            </a:r>
            <a:endParaRPr/>
          </a:p>
        </p:txBody>
      </p:sp>
      <p:sp>
        <p:nvSpPr>
          <p:cNvPr id="462" name="Google Shape;462;g33bd87dce67_0_462"/>
          <p:cNvSpPr txBox="1">
            <a:spLocks noGrp="1"/>
          </p:cNvSpPr>
          <p:nvPr>
            <p:ph type="sldNum" idx="12"/>
          </p:nvPr>
        </p:nvSpPr>
        <p:spPr>
          <a:xfrm>
            <a:off x="11631310" y="68880"/>
            <a:ext cx="464100" cy="3651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100"/>
              <a:buNone/>
            </a:pPr>
            <a:fld id="{00000000-1234-1234-1234-123412341234}" type="slidenum">
              <a:rPr lang="en-BG"/>
              <a:t>141</a:t>
            </a:fld>
            <a:endParaRPr/>
          </a:p>
        </p:txBody>
      </p:sp>
      <p:pic>
        <p:nvPicPr>
          <p:cNvPr id="463" name="Google Shape;463;g33bd87dce67_0_462"/>
          <p:cNvPicPr preferRelativeResize="0"/>
          <p:nvPr/>
        </p:nvPicPr>
        <p:blipFill rotWithShape="1">
          <a:blip r:embed="rId3">
            <a:alphaModFix/>
          </a:blip>
          <a:srcRect/>
          <a:stretch/>
        </p:blipFill>
        <p:spPr>
          <a:xfrm>
            <a:off x="91440" y="6148433"/>
            <a:ext cx="2910838" cy="646852"/>
          </a:xfrm>
          <a:prstGeom prst="rect">
            <a:avLst/>
          </a:prstGeom>
          <a:noFill/>
          <a:ln>
            <a:noFill/>
          </a:ln>
        </p:spPr>
      </p:pic>
      <p:sp>
        <p:nvSpPr>
          <p:cNvPr id="464" name="Google Shape;464;g33bd87dce67_0_462"/>
          <p:cNvSpPr txBox="1"/>
          <p:nvPr/>
        </p:nvSpPr>
        <p:spPr>
          <a:xfrm>
            <a:off x="3108960" y="6089276"/>
            <a:ext cx="7467600" cy="738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50"/>
              <a:buFont typeface="Arial"/>
              <a:buNone/>
            </a:pPr>
            <a:r>
              <a:rPr lang="en-BG" sz="1050" b="0" i="0" u="none" strike="noStrike" cap="none">
                <a:solidFill>
                  <a:schemeClr val="lt1"/>
                </a:solidFill>
                <a:latin typeface="Poppins"/>
                <a:ea typeface="Poppins"/>
                <a:cs typeface="Poppins"/>
                <a:sym typeface="Poppins"/>
              </a:rPr>
              <a:t>OBSGESSION receives funding from the European Union's Horizon Europe research and innovation programme under grant agreement No. 101134954. Views and opinions expressed are those of the author(s) only and do not necessarily reflect those of the European Union or the European Research Executive Agency (REA). Neither the EU nor the European Research Executive Agency (REA) can be held responsible for them.</a:t>
            </a:r>
            <a:endParaRPr sz="1050" b="0" i="0" u="none" strike="noStrike" cap="none">
              <a:solidFill>
                <a:schemeClr val="lt1"/>
              </a:solidFill>
              <a:latin typeface="Poppins"/>
              <a:ea typeface="Poppins"/>
              <a:cs typeface="Poppins"/>
              <a:sym typeface="Poppins"/>
            </a:endParaRPr>
          </a:p>
        </p:txBody>
      </p:sp>
      <p:sp>
        <p:nvSpPr>
          <p:cNvPr id="465" name="Google Shape;465;g33bd87dce67_0_462"/>
          <p:cNvSpPr txBox="1"/>
          <p:nvPr/>
        </p:nvSpPr>
        <p:spPr>
          <a:xfrm>
            <a:off x="1354701" y="4590930"/>
            <a:ext cx="25434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BG" sz="2000" b="0" i="0" u="none" strike="noStrike" cap="none">
                <a:solidFill>
                  <a:schemeClr val="lt1"/>
                </a:solidFill>
                <a:latin typeface="Poppins"/>
                <a:ea typeface="Poppins"/>
                <a:cs typeface="Poppins"/>
                <a:sym typeface="Poppins"/>
              </a:rPr>
              <a:t>obsgession.eu</a:t>
            </a:r>
            <a:endParaRPr sz="2000" b="0" i="0" u="none" strike="noStrike" cap="none">
              <a:solidFill>
                <a:schemeClr val="lt1"/>
              </a:solidFill>
              <a:latin typeface="Poppins"/>
              <a:ea typeface="Poppins"/>
              <a:cs typeface="Poppins"/>
              <a:sym typeface="Poppins"/>
            </a:endParaRPr>
          </a:p>
        </p:txBody>
      </p:sp>
      <p:pic>
        <p:nvPicPr>
          <p:cNvPr id="466" name="Google Shape;466;g33bd87dce67_0_462"/>
          <p:cNvPicPr preferRelativeResize="0"/>
          <p:nvPr/>
        </p:nvPicPr>
        <p:blipFill rotWithShape="1">
          <a:blip r:embed="rId4">
            <a:alphaModFix/>
          </a:blip>
          <a:srcRect/>
          <a:stretch/>
        </p:blipFill>
        <p:spPr>
          <a:xfrm>
            <a:off x="938141" y="4590930"/>
            <a:ext cx="320813" cy="320813"/>
          </a:xfrm>
          <a:prstGeom prst="rect">
            <a:avLst/>
          </a:prstGeom>
          <a:noFill/>
          <a:ln>
            <a:noFill/>
          </a:ln>
        </p:spPr>
      </p:pic>
      <p:sp>
        <p:nvSpPr>
          <p:cNvPr id="467" name="Google Shape;467;g33bd87dce67_0_462"/>
          <p:cNvSpPr txBox="1"/>
          <p:nvPr/>
        </p:nvSpPr>
        <p:spPr>
          <a:xfrm>
            <a:off x="4436912" y="4590930"/>
            <a:ext cx="22131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BG" sz="2000" b="0" i="0" u="none" strike="noStrike" cap="none">
                <a:solidFill>
                  <a:schemeClr val="lt1"/>
                </a:solidFill>
                <a:latin typeface="Poppins"/>
                <a:ea typeface="Poppins"/>
                <a:cs typeface="Poppins"/>
                <a:sym typeface="Poppins"/>
              </a:rPr>
              <a:t>obsgession_</a:t>
            </a:r>
            <a:endParaRPr sz="2000" b="0" i="0" u="none" strike="noStrike" cap="none">
              <a:solidFill>
                <a:schemeClr val="lt1"/>
              </a:solidFill>
              <a:latin typeface="Poppins"/>
              <a:ea typeface="Poppins"/>
              <a:cs typeface="Poppins"/>
              <a:sym typeface="Poppins"/>
            </a:endParaRPr>
          </a:p>
        </p:txBody>
      </p:sp>
      <p:pic>
        <p:nvPicPr>
          <p:cNvPr id="468" name="Google Shape;468;g33bd87dce67_0_462"/>
          <p:cNvPicPr preferRelativeResize="0"/>
          <p:nvPr/>
        </p:nvPicPr>
        <p:blipFill rotWithShape="1">
          <a:blip r:embed="rId5">
            <a:alphaModFix/>
          </a:blip>
          <a:srcRect/>
          <a:stretch/>
        </p:blipFill>
        <p:spPr>
          <a:xfrm>
            <a:off x="6997148" y="4575919"/>
            <a:ext cx="344556" cy="327329"/>
          </a:xfrm>
          <a:prstGeom prst="rect">
            <a:avLst/>
          </a:prstGeom>
          <a:noFill/>
          <a:ln>
            <a:noFill/>
          </a:ln>
        </p:spPr>
      </p:pic>
      <p:sp>
        <p:nvSpPr>
          <p:cNvPr id="469" name="Google Shape;469;g33bd87dce67_0_462"/>
          <p:cNvSpPr txBox="1"/>
          <p:nvPr/>
        </p:nvSpPr>
        <p:spPr>
          <a:xfrm>
            <a:off x="7447722" y="4590930"/>
            <a:ext cx="47442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BG" sz="2000" b="0" i="0" u="none" strike="noStrike" cap="none">
                <a:solidFill>
                  <a:schemeClr val="lt1"/>
                </a:solidFill>
                <a:latin typeface="Poppins"/>
                <a:ea typeface="Poppins"/>
                <a:cs typeface="Poppins"/>
                <a:sym typeface="Poppins"/>
              </a:rPr>
              <a:t>OBSGESSION_HorizonEurope</a:t>
            </a:r>
            <a:endParaRPr sz="2000" b="0" i="0" u="none" strike="noStrike" cap="none">
              <a:solidFill>
                <a:schemeClr val="lt1"/>
              </a:solidFill>
              <a:latin typeface="Poppins"/>
              <a:ea typeface="Poppins"/>
              <a:cs typeface="Poppins"/>
              <a:sym typeface="Poppins"/>
            </a:endParaRPr>
          </a:p>
        </p:txBody>
      </p:sp>
      <p:pic>
        <p:nvPicPr>
          <p:cNvPr id="470" name="Google Shape;470;g33bd87dce67_0_462"/>
          <p:cNvPicPr preferRelativeResize="0"/>
          <p:nvPr/>
        </p:nvPicPr>
        <p:blipFill rotWithShape="1">
          <a:blip r:embed="rId6">
            <a:alphaModFix/>
          </a:blip>
          <a:srcRect/>
          <a:stretch/>
        </p:blipFill>
        <p:spPr>
          <a:xfrm>
            <a:off x="4059690" y="4620128"/>
            <a:ext cx="311473" cy="29161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BFBCC-AAB0-1B1A-9430-3CC92E07A537}"/>
              </a:ext>
            </a:extLst>
          </p:cNvPr>
          <p:cNvSpPr>
            <a:spLocks noGrp="1"/>
          </p:cNvSpPr>
          <p:nvPr>
            <p:ph type="title"/>
          </p:nvPr>
        </p:nvSpPr>
        <p:spPr/>
        <p:txBody>
          <a:bodyPr/>
          <a:lstStyle/>
          <a:p>
            <a:r>
              <a:rPr lang="en-CH"/>
              <a:t>Existing data</a:t>
            </a:r>
          </a:p>
        </p:txBody>
      </p:sp>
      <p:sp>
        <p:nvSpPr>
          <p:cNvPr id="4" name="Slide Number Placeholder 3">
            <a:extLst>
              <a:ext uri="{FF2B5EF4-FFF2-40B4-BE49-F238E27FC236}">
                <a16:creationId xmlns:a16="http://schemas.microsoft.com/office/drawing/2014/main" id="{C8848CE4-A819-4788-C119-7E1BE5E70E86}"/>
              </a:ext>
            </a:extLst>
          </p:cNvPr>
          <p:cNvSpPr>
            <a:spLocks noGrp="1"/>
          </p:cNvSpPr>
          <p:nvPr>
            <p:ph type="sldNum" sz="quarter" idx="12"/>
          </p:nvPr>
        </p:nvSpPr>
        <p:spPr/>
        <p:txBody>
          <a:bodyPr/>
          <a:lstStyle/>
          <a:p>
            <a:fld id="{CD4805D6-057F-1048-B770-DDF440AB6921}" type="slidenum">
              <a:rPr lang="en-BG" smtClean="0"/>
              <a:t>15</a:t>
            </a:fld>
            <a:endParaRPr lang="en-BG"/>
          </a:p>
        </p:txBody>
      </p:sp>
      <p:pic>
        <p:nvPicPr>
          <p:cNvPr id="7" name="Google Shape;119;p2">
            <a:extLst>
              <a:ext uri="{FF2B5EF4-FFF2-40B4-BE49-F238E27FC236}">
                <a16:creationId xmlns:a16="http://schemas.microsoft.com/office/drawing/2014/main" id="{BC93046B-F004-A2A0-995D-B8E82017F06B}"/>
              </a:ext>
            </a:extLst>
          </p:cNvPr>
          <p:cNvPicPr preferRelativeResize="0"/>
          <p:nvPr/>
        </p:nvPicPr>
        <p:blipFill>
          <a:blip r:embed="rId2">
            <a:alphaModFix/>
          </a:blip>
          <a:stretch>
            <a:fillRect/>
          </a:stretch>
        </p:blipFill>
        <p:spPr>
          <a:xfrm>
            <a:off x="0" y="1368000"/>
            <a:ext cx="4581526" cy="2061000"/>
          </a:xfrm>
          <a:prstGeom prst="rect">
            <a:avLst/>
          </a:prstGeom>
          <a:noFill/>
          <a:ln>
            <a:noFill/>
          </a:ln>
        </p:spPr>
      </p:pic>
      <p:pic>
        <p:nvPicPr>
          <p:cNvPr id="8" name="Google Shape;120;p2">
            <a:extLst>
              <a:ext uri="{FF2B5EF4-FFF2-40B4-BE49-F238E27FC236}">
                <a16:creationId xmlns:a16="http://schemas.microsoft.com/office/drawing/2014/main" id="{61CA10EA-12EA-6D6C-542B-2603F63A4164}"/>
              </a:ext>
            </a:extLst>
          </p:cNvPr>
          <p:cNvPicPr preferRelativeResize="0"/>
          <p:nvPr/>
        </p:nvPicPr>
        <p:blipFill>
          <a:blip r:embed="rId3">
            <a:alphaModFix/>
          </a:blip>
          <a:stretch>
            <a:fillRect/>
          </a:stretch>
        </p:blipFill>
        <p:spPr>
          <a:xfrm>
            <a:off x="228600" y="3411000"/>
            <a:ext cx="2683900" cy="2424650"/>
          </a:xfrm>
          <a:prstGeom prst="rect">
            <a:avLst/>
          </a:prstGeom>
          <a:noFill/>
          <a:ln>
            <a:noFill/>
          </a:ln>
        </p:spPr>
      </p:pic>
      <p:pic>
        <p:nvPicPr>
          <p:cNvPr id="9" name="Google Shape;118;p2">
            <a:extLst>
              <a:ext uri="{FF2B5EF4-FFF2-40B4-BE49-F238E27FC236}">
                <a16:creationId xmlns:a16="http://schemas.microsoft.com/office/drawing/2014/main" id="{C5A35DCD-DB04-C70C-E0AB-3D3AD03969CF}"/>
              </a:ext>
            </a:extLst>
          </p:cNvPr>
          <p:cNvPicPr preferRelativeResize="0"/>
          <p:nvPr/>
        </p:nvPicPr>
        <p:blipFill>
          <a:blip r:embed="rId4">
            <a:alphaModFix/>
          </a:blip>
          <a:stretch>
            <a:fillRect/>
          </a:stretch>
        </p:blipFill>
        <p:spPr>
          <a:xfrm>
            <a:off x="5113562" y="1867581"/>
            <a:ext cx="7061198" cy="3626300"/>
          </a:xfrm>
          <a:prstGeom prst="rect">
            <a:avLst/>
          </a:prstGeom>
          <a:noFill/>
          <a:ln>
            <a:noFill/>
          </a:ln>
        </p:spPr>
      </p:pic>
      <p:pic>
        <p:nvPicPr>
          <p:cNvPr id="10" name="Google Shape;121;p2">
            <a:extLst>
              <a:ext uri="{FF2B5EF4-FFF2-40B4-BE49-F238E27FC236}">
                <a16:creationId xmlns:a16="http://schemas.microsoft.com/office/drawing/2014/main" id="{7CE93AC1-FF6C-7692-65A5-7650CABC5F9A}"/>
              </a:ext>
            </a:extLst>
          </p:cNvPr>
          <p:cNvPicPr preferRelativeResize="0"/>
          <p:nvPr/>
        </p:nvPicPr>
        <p:blipFill>
          <a:blip r:embed="rId5">
            <a:alphaModFix/>
          </a:blip>
          <a:stretch>
            <a:fillRect/>
          </a:stretch>
        </p:blipFill>
        <p:spPr>
          <a:xfrm>
            <a:off x="2776431" y="4157052"/>
            <a:ext cx="2337130" cy="1325700"/>
          </a:xfrm>
          <a:prstGeom prst="rect">
            <a:avLst/>
          </a:prstGeom>
          <a:noFill/>
          <a:ln>
            <a:noFill/>
          </a:ln>
        </p:spPr>
      </p:pic>
    </p:spTree>
    <p:extLst>
      <p:ext uri="{BB962C8B-B14F-4D97-AF65-F5344CB8AC3E}">
        <p14:creationId xmlns:p14="http://schemas.microsoft.com/office/powerpoint/2010/main" val="33889924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7CE7233-5BF7-AA9B-C57D-6C4CD1EAFD20}"/>
              </a:ext>
            </a:extLst>
          </p:cNvPr>
          <p:cNvSpPr>
            <a:spLocks noGrp="1"/>
          </p:cNvSpPr>
          <p:nvPr>
            <p:ph type="sldNum" sz="quarter" idx="12"/>
          </p:nvPr>
        </p:nvSpPr>
        <p:spPr/>
        <p:txBody>
          <a:bodyPr/>
          <a:lstStyle/>
          <a:p>
            <a:fld id="{CD4805D6-057F-1048-B770-DDF440AB6921}" type="slidenum">
              <a:rPr lang="en-BG" smtClean="0"/>
              <a:t>16</a:t>
            </a:fld>
            <a:endParaRPr lang="en-BG"/>
          </a:p>
        </p:txBody>
      </p:sp>
      <p:sp>
        <p:nvSpPr>
          <p:cNvPr id="5" name="Title 1">
            <a:extLst>
              <a:ext uri="{FF2B5EF4-FFF2-40B4-BE49-F238E27FC236}">
                <a16:creationId xmlns:a16="http://schemas.microsoft.com/office/drawing/2014/main" id="{C033C8B4-09CC-E239-4A19-58774E855759}"/>
              </a:ext>
            </a:extLst>
          </p:cNvPr>
          <p:cNvSpPr txBox="1">
            <a:spLocks/>
          </p:cNvSpPr>
          <p:nvPr/>
        </p:nvSpPr>
        <p:spPr>
          <a:xfrm>
            <a:off x="984250" y="2428227"/>
            <a:ext cx="10515600" cy="2007415"/>
          </a:xfrm>
          <a:prstGeom prst="rect">
            <a:avLst/>
          </a:prstGeom>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6000" kern="1200">
                <a:solidFill>
                  <a:schemeClr val="bg1"/>
                </a:solidFill>
                <a:latin typeface="Poppins" pitchFamily="2" charset="77"/>
                <a:ea typeface="+mj-ea"/>
                <a:cs typeface="Poppins" pitchFamily="2" charset="77"/>
              </a:defRPr>
            </a:lvl1pPr>
          </a:lstStyle>
          <a:p>
            <a:r>
              <a:rPr lang="fi-FI"/>
              <a:t>Data </a:t>
            </a:r>
            <a:r>
              <a:rPr lang="fi-FI" err="1"/>
              <a:t>collected</a:t>
            </a:r>
            <a:r>
              <a:rPr lang="fi-FI"/>
              <a:t> 2024</a:t>
            </a:r>
            <a:endParaRPr lang="en-BG"/>
          </a:p>
        </p:txBody>
      </p:sp>
    </p:spTree>
    <p:extLst>
      <p:ext uri="{BB962C8B-B14F-4D97-AF65-F5344CB8AC3E}">
        <p14:creationId xmlns:p14="http://schemas.microsoft.com/office/powerpoint/2010/main" val="14883251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pic>
        <p:nvPicPr>
          <p:cNvPr id="133" name="Google Shape;133;p4"/>
          <p:cNvPicPr preferRelativeResize="0"/>
          <p:nvPr/>
        </p:nvPicPr>
        <p:blipFill>
          <a:blip r:embed="rId3">
            <a:alphaModFix/>
          </a:blip>
          <a:stretch>
            <a:fillRect/>
          </a:stretch>
        </p:blipFill>
        <p:spPr>
          <a:xfrm>
            <a:off x="2715571" y="1234568"/>
            <a:ext cx="8050302" cy="5624318"/>
          </a:xfrm>
          <a:prstGeom prst="rect">
            <a:avLst/>
          </a:prstGeom>
          <a:noFill/>
          <a:ln>
            <a:noFill/>
          </a:ln>
        </p:spPr>
      </p:pic>
      <p:sp>
        <p:nvSpPr>
          <p:cNvPr id="135" name="Google Shape;135;p4"/>
          <p:cNvSpPr txBox="1">
            <a:spLocks noGrp="1"/>
          </p:cNvSpPr>
          <p:nvPr>
            <p:ph type="title"/>
          </p:nvPr>
        </p:nvSpPr>
        <p:spPr>
          <a:xfrm>
            <a:off x="254510" y="26855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163A3C"/>
              </a:buClr>
              <a:buSzPts val="3600"/>
              <a:buFont typeface="Poppins"/>
              <a:buNone/>
            </a:pPr>
            <a:r>
              <a:rPr lang="de-DE"/>
              <a:t>Overflights - European Alps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C0A2D1-66BC-EEA6-3FB7-C9C29DC48536}"/>
              </a:ext>
            </a:extLst>
          </p:cNvPr>
          <p:cNvSpPr>
            <a:spLocks noGrp="1"/>
          </p:cNvSpPr>
          <p:nvPr>
            <p:ph type="title"/>
          </p:nvPr>
        </p:nvSpPr>
        <p:spPr/>
        <p:txBody>
          <a:bodyPr/>
          <a:lstStyle/>
          <a:p>
            <a:r>
              <a:rPr lang="en-CH"/>
              <a:t>A peak into the data…</a:t>
            </a:r>
          </a:p>
        </p:txBody>
      </p:sp>
      <p:sp>
        <p:nvSpPr>
          <p:cNvPr id="4" name="Slide Number Placeholder 3">
            <a:extLst>
              <a:ext uri="{FF2B5EF4-FFF2-40B4-BE49-F238E27FC236}">
                <a16:creationId xmlns:a16="http://schemas.microsoft.com/office/drawing/2014/main" id="{AF6EE279-C953-F376-EA79-4F6C7EDC258D}"/>
              </a:ext>
            </a:extLst>
          </p:cNvPr>
          <p:cNvSpPr>
            <a:spLocks noGrp="1"/>
          </p:cNvSpPr>
          <p:nvPr>
            <p:ph type="sldNum" sz="quarter" idx="12"/>
          </p:nvPr>
        </p:nvSpPr>
        <p:spPr/>
        <p:txBody>
          <a:bodyPr/>
          <a:lstStyle/>
          <a:p>
            <a:fld id="{CD4805D6-057F-1048-B770-DDF440AB6921}" type="slidenum">
              <a:rPr lang="en-BG" smtClean="0"/>
              <a:t>18</a:t>
            </a:fld>
            <a:endParaRPr lang="en-BG"/>
          </a:p>
        </p:txBody>
      </p:sp>
      <p:pic>
        <p:nvPicPr>
          <p:cNvPr id="6" name="Picture 5">
            <a:extLst>
              <a:ext uri="{FF2B5EF4-FFF2-40B4-BE49-F238E27FC236}">
                <a16:creationId xmlns:a16="http://schemas.microsoft.com/office/drawing/2014/main" id="{583780BE-EE08-B82D-55DA-92C90FC5012D}"/>
              </a:ext>
            </a:extLst>
          </p:cNvPr>
          <p:cNvPicPr>
            <a:picLocks noChangeAspect="1"/>
          </p:cNvPicPr>
          <p:nvPr/>
        </p:nvPicPr>
        <p:blipFill>
          <a:blip r:embed="rId2"/>
          <a:stretch>
            <a:fillRect/>
          </a:stretch>
        </p:blipFill>
        <p:spPr>
          <a:xfrm>
            <a:off x="5370650" y="496357"/>
            <a:ext cx="6858018" cy="6396367"/>
          </a:xfrm>
          <a:prstGeom prst="rect">
            <a:avLst/>
          </a:prstGeom>
        </p:spPr>
      </p:pic>
      <p:sp>
        <p:nvSpPr>
          <p:cNvPr id="7" name="Title 1">
            <a:extLst>
              <a:ext uri="{FF2B5EF4-FFF2-40B4-BE49-F238E27FC236}">
                <a16:creationId xmlns:a16="http://schemas.microsoft.com/office/drawing/2014/main" id="{A35115F8-D301-C7C4-6DE1-5325D23CD564}"/>
              </a:ext>
            </a:extLst>
          </p:cNvPr>
          <p:cNvSpPr txBox="1">
            <a:spLocks/>
          </p:cNvSpPr>
          <p:nvPr/>
        </p:nvSpPr>
        <p:spPr>
          <a:xfrm>
            <a:off x="5515060" y="2428227"/>
            <a:ext cx="6842898" cy="2007415"/>
          </a:xfrm>
          <a:prstGeom prst="rect">
            <a:avLst/>
          </a:prstGeom>
        </p:spPr>
        <p:txBody>
          <a:bodyPr vert="horz" lIns="91440" tIns="45720" rIns="91440" bIns="45720" rtlCol="0" anchor="ctr">
            <a:normAutofit fontScale="97500"/>
          </a:bodyPr>
          <a:lstStyle>
            <a:defPPr>
              <a:defRPr lang="en-BG"/>
            </a:defPPr>
            <a:lvl1pPr marL="0" algn="ctr" defTabSz="914400" rtl="0" eaLnBrk="1" latinLnBrk="0" hangingPunct="1">
              <a:lnSpc>
                <a:spcPct val="90000"/>
              </a:lnSpc>
              <a:spcBef>
                <a:spcPct val="0"/>
              </a:spcBef>
              <a:buNone/>
              <a:defRPr sz="6000" kern="1200">
                <a:solidFill>
                  <a:schemeClr val="bg1"/>
                </a:solidFill>
                <a:latin typeface="Poppins" pitchFamily="2" charset="77"/>
                <a:ea typeface="+mj-ea"/>
                <a:cs typeface="Poppins" pitchFamily="2" charset="77"/>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i-FI">
                <a:latin typeface="Poppins"/>
                <a:cs typeface="Poppins"/>
              </a:rPr>
              <a:t>DRAFT</a:t>
            </a:r>
            <a:endParaRPr lang="en-US"/>
          </a:p>
        </p:txBody>
      </p:sp>
    </p:spTree>
    <p:extLst>
      <p:ext uri="{BB962C8B-B14F-4D97-AF65-F5344CB8AC3E}">
        <p14:creationId xmlns:p14="http://schemas.microsoft.com/office/powerpoint/2010/main" val="10776403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C0A2D1-66BC-EEA6-3FB7-C9C29DC48536}"/>
              </a:ext>
            </a:extLst>
          </p:cNvPr>
          <p:cNvSpPr>
            <a:spLocks noGrp="1"/>
          </p:cNvSpPr>
          <p:nvPr>
            <p:ph type="title"/>
          </p:nvPr>
        </p:nvSpPr>
        <p:spPr/>
        <p:txBody>
          <a:bodyPr/>
          <a:lstStyle/>
          <a:p>
            <a:r>
              <a:rPr lang="en-CH"/>
              <a:t>A peak into the data…</a:t>
            </a:r>
          </a:p>
        </p:txBody>
      </p:sp>
      <p:sp>
        <p:nvSpPr>
          <p:cNvPr id="4" name="Slide Number Placeholder 3">
            <a:extLst>
              <a:ext uri="{FF2B5EF4-FFF2-40B4-BE49-F238E27FC236}">
                <a16:creationId xmlns:a16="http://schemas.microsoft.com/office/drawing/2014/main" id="{AF6EE279-C953-F376-EA79-4F6C7EDC258D}"/>
              </a:ext>
            </a:extLst>
          </p:cNvPr>
          <p:cNvSpPr>
            <a:spLocks noGrp="1"/>
          </p:cNvSpPr>
          <p:nvPr>
            <p:ph type="sldNum" sz="quarter" idx="12"/>
          </p:nvPr>
        </p:nvSpPr>
        <p:spPr/>
        <p:txBody>
          <a:bodyPr/>
          <a:lstStyle/>
          <a:p>
            <a:fld id="{CD4805D6-057F-1048-B770-DDF440AB6921}" type="slidenum">
              <a:rPr lang="en-BG" smtClean="0"/>
              <a:t>19</a:t>
            </a:fld>
            <a:endParaRPr lang="en-BG"/>
          </a:p>
        </p:txBody>
      </p:sp>
      <p:pic>
        <p:nvPicPr>
          <p:cNvPr id="7" name="Picture 6">
            <a:extLst>
              <a:ext uri="{FF2B5EF4-FFF2-40B4-BE49-F238E27FC236}">
                <a16:creationId xmlns:a16="http://schemas.microsoft.com/office/drawing/2014/main" id="{E82B3214-4A32-C27B-196D-5035F61B503F}"/>
              </a:ext>
            </a:extLst>
          </p:cNvPr>
          <p:cNvPicPr>
            <a:picLocks noChangeAspect="1"/>
          </p:cNvPicPr>
          <p:nvPr/>
        </p:nvPicPr>
        <p:blipFill>
          <a:blip r:embed="rId2"/>
          <a:stretch>
            <a:fillRect/>
          </a:stretch>
        </p:blipFill>
        <p:spPr>
          <a:xfrm>
            <a:off x="121590" y="3285459"/>
            <a:ext cx="5384800" cy="3556000"/>
          </a:xfrm>
          <a:prstGeom prst="rect">
            <a:avLst/>
          </a:prstGeom>
        </p:spPr>
      </p:pic>
      <p:pic>
        <p:nvPicPr>
          <p:cNvPr id="9" name="Picture 8">
            <a:extLst>
              <a:ext uri="{FF2B5EF4-FFF2-40B4-BE49-F238E27FC236}">
                <a16:creationId xmlns:a16="http://schemas.microsoft.com/office/drawing/2014/main" id="{67AF1D8A-44F7-A719-87C4-22ECE8B714CE}"/>
              </a:ext>
            </a:extLst>
          </p:cNvPr>
          <p:cNvPicPr>
            <a:picLocks noChangeAspect="1"/>
          </p:cNvPicPr>
          <p:nvPr/>
        </p:nvPicPr>
        <p:blipFill>
          <a:blip r:embed="rId3"/>
          <a:stretch>
            <a:fillRect/>
          </a:stretch>
        </p:blipFill>
        <p:spPr>
          <a:xfrm>
            <a:off x="5538664" y="3310930"/>
            <a:ext cx="5384800" cy="3556000"/>
          </a:xfrm>
          <a:prstGeom prst="rect">
            <a:avLst/>
          </a:prstGeom>
        </p:spPr>
      </p:pic>
      <p:pic>
        <p:nvPicPr>
          <p:cNvPr id="13" name="Picture 12">
            <a:extLst>
              <a:ext uri="{FF2B5EF4-FFF2-40B4-BE49-F238E27FC236}">
                <a16:creationId xmlns:a16="http://schemas.microsoft.com/office/drawing/2014/main" id="{172B4519-C53B-B728-F85B-23A2D60853EF}"/>
              </a:ext>
            </a:extLst>
          </p:cNvPr>
          <p:cNvPicPr>
            <a:picLocks noChangeAspect="1"/>
          </p:cNvPicPr>
          <p:nvPr/>
        </p:nvPicPr>
        <p:blipFill>
          <a:blip r:embed="rId4"/>
          <a:stretch>
            <a:fillRect/>
          </a:stretch>
        </p:blipFill>
        <p:spPr>
          <a:xfrm>
            <a:off x="254510" y="1531705"/>
            <a:ext cx="7772400" cy="1744824"/>
          </a:xfrm>
          <a:prstGeom prst="rect">
            <a:avLst/>
          </a:prstGeom>
        </p:spPr>
      </p:pic>
      <p:sp>
        <p:nvSpPr>
          <p:cNvPr id="5" name="Title 1">
            <a:extLst>
              <a:ext uri="{FF2B5EF4-FFF2-40B4-BE49-F238E27FC236}">
                <a16:creationId xmlns:a16="http://schemas.microsoft.com/office/drawing/2014/main" id="{764AC9B1-6FBC-CBAB-EFDF-1BC2D34B0639}"/>
              </a:ext>
            </a:extLst>
          </p:cNvPr>
          <p:cNvSpPr txBox="1">
            <a:spLocks/>
          </p:cNvSpPr>
          <p:nvPr/>
        </p:nvSpPr>
        <p:spPr>
          <a:xfrm>
            <a:off x="840087" y="1425957"/>
            <a:ext cx="6842898" cy="2007415"/>
          </a:xfrm>
          <a:prstGeom prst="rect">
            <a:avLst/>
          </a:prstGeom>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6000" kern="1200">
                <a:solidFill>
                  <a:schemeClr val="bg1"/>
                </a:solidFill>
                <a:latin typeface="Poppins" pitchFamily="2" charset="77"/>
                <a:ea typeface="+mj-ea"/>
                <a:cs typeface="Poppins" pitchFamily="2" charset="77"/>
              </a:defRPr>
            </a:lvl1pPr>
          </a:lstStyle>
          <a:p>
            <a:r>
              <a:rPr lang="fi-FI">
                <a:latin typeface="Poppins"/>
                <a:cs typeface="Poppins"/>
              </a:rPr>
              <a:t>DRAFT</a:t>
            </a:r>
            <a:endParaRPr lang="en-US"/>
          </a:p>
        </p:txBody>
      </p:sp>
    </p:spTree>
    <p:extLst>
      <p:ext uri="{BB962C8B-B14F-4D97-AF65-F5344CB8AC3E}">
        <p14:creationId xmlns:p14="http://schemas.microsoft.com/office/powerpoint/2010/main" val="8797884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30095-C09A-B977-2EB8-C2950FD753BE}"/>
              </a:ext>
            </a:extLst>
          </p:cNvPr>
          <p:cNvSpPr>
            <a:spLocks noGrp="1"/>
          </p:cNvSpPr>
          <p:nvPr>
            <p:ph type="title"/>
          </p:nvPr>
        </p:nvSpPr>
        <p:spPr>
          <a:xfrm>
            <a:off x="804332" y="428976"/>
            <a:ext cx="9965777" cy="1325563"/>
          </a:xfrm>
        </p:spPr>
        <p:txBody>
          <a:bodyPr/>
          <a:lstStyle/>
          <a:p>
            <a:r>
              <a:rPr lang="fi-FI"/>
              <a:t>Seminar Programme  </a:t>
            </a:r>
            <a:endParaRPr lang="en-BG"/>
          </a:p>
        </p:txBody>
      </p:sp>
      <p:sp>
        <p:nvSpPr>
          <p:cNvPr id="3" name="Content Placeholder 2">
            <a:extLst>
              <a:ext uri="{FF2B5EF4-FFF2-40B4-BE49-F238E27FC236}">
                <a16:creationId xmlns:a16="http://schemas.microsoft.com/office/drawing/2014/main" id="{0F0D713D-14BA-F714-5454-A1F255273C83}"/>
              </a:ext>
            </a:extLst>
          </p:cNvPr>
          <p:cNvSpPr>
            <a:spLocks noGrp="1"/>
          </p:cNvSpPr>
          <p:nvPr>
            <p:ph idx="1"/>
          </p:nvPr>
        </p:nvSpPr>
        <p:spPr>
          <a:xfrm>
            <a:off x="804332" y="1594118"/>
            <a:ext cx="10138000" cy="4351338"/>
          </a:xfrm>
        </p:spPr>
        <p:txBody>
          <a:bodyPr vert="horz" lIns="91440" tIns="45720" rIns="91440" bIns="45720" rtlCol="0" anchor="t">
            <a:normAutofit fontScale="77500" lnSpcReduction="20000"/>
          </a:bodyPr>
          <a:lstStyle/>
          <a:p>
            <a:pPr marL="0" indent="0">
              <a:buNone/>
            </a:pPr>
            <a:endParaRPr lang="en-US"/>
          </a:p>
          <a:p>
            <a:pPr>
              <a:buNone/>
            </a:pPr>
            <a:r>
              <a:rPr lang="en-GB" sz="3200">
                <a:effectLst/>
                <a:latin typeface="Aptos" panose="020B0004020202020204" pitchFamily="34" charset="0"/>
                <a:ea typeface="Aptos" panose="020B0004020202020204" pitchFamily="34" charset="0"/>
                <a:cs typeface="Aptos" panose="020B0004020202020204" pitchFamily="34" charset="0"/>
              </a:rPr>
              <a:t>9.00 </a:t>
            </a:r>
            <a:r>
              <a:rPr lang="en-US" sz="3200">
                <a:effectLst/>
                <a:latin typeface="Aptos" panose="020B0004020202020204" pitchFamily="34" charset="0"/>
                <a:ea typeface="Aptos" panose="020B0004020202020204" pitchFamily="34" charset="0"/>
                <a:cs typeface="Aptos" panose="020B0004020202020204" pitchFamily="34" charset="0"/>
              </a:rPr>
              <a:t>– 9.05: Introduction to the seminar</a:t>
            </a:r>
            <a:endParaRPr lang="en-NL" sz="3200">
              <a:effectLst/>
              <a:latin typeface="Aptos" panose="020B0004020202020204" pitchFamily="34" charset="0"/>
              <a:ea typeface="Aptos" panose="020B0004020202020204" pitchFamily="34" charset="0"/>
              <a:cs typeface="Aptos" panose="020B0004020202020204" pitchFamily="34" charset="0"/>
            </a:endParaRPr>
          </a:p>
          <a:p>
            <a:pPr>
              <a:buNone/>
            </a:pPr>
            <a:r>
              <a:rPr lang="en-US" sz="3200">
                <a:effectLst/>
                <a:latin typeface="Aptos" panose="020B0004020202020204" pitchFamily="34" charset="0"/>
                <a:ea typeface="Aptos" panose="020B0004020202020204" pitchFamily="34" charset="0"/>
                <a:cs typeface="Aptos" panose="020B0004020202020204" pitchFamily="34" charset="0"/>
              </a:rPr>
              <a:t>9.05 – 9.25: Pilot 1: Multiscale</a:t>
            </a:r>
            <a:endParaRPr lang="en-NL" sz="3200">
              <a:effectLst/>
              <a:latin typeface="Aptos" panose="020B0004020202020204" pitchFamily="34" charset="0"/>
              <a:ea typeface="Aptos" panose="020B0004020202020204" pitchFamily="34" charset="0"/>
              <a:cs typeface="Aptos" panose="020B0004020202020204" pitchFamily="34" charset="0"/>
            </a:endParaRPr>
          </a:p>
          <a:p>
            <a:pPr>
              <a:buNone/>
            </a:pPr>
            <a:r>
              <a:rPr lang="en-US" sz="3200">
                <a:effectLst/>
                <a:latin typeface="Aptos" panose="020B0004020202020204" pitchFamily="34" charset="0"/>
                <a:ea typeface="Aptos" panose="020B0004020202020204" pitchFamily="34" charset="0"/>
                <a:cs typeface="Aptos" panose="020B0004020202020204" pitchFamily="34" charset="0"/>
              </a:rPr>
              <a:t>9.25 – 9.45: Pilot 2: Policy obligations</a:t>
            </a:r>
            <a:endParaRPr lang="en-NL" sz="3200">
              <a:effectLst/>
              <a:latin typeface="Aptos" panose="020B0004020202020204" pitchFamily="34" charset="0"/>
              <a:ea typeface="Aptos" panose="020B0004020202020204" pitchFamily="34" charset="0"/>
              <a:cs typeface="Aptos" panose="020B0004020202020204" pitchFamily="34" charset="0"/>
            </a:endParaRPr>
          </a:p>
          <a:p>
            <a:pPr>
              <a:buNone/>
            </a:pPr>
            <a:r>
              <a:rPr lang="en-US" sz="3200">
                <a:effectLst/>
                <a:latin typeface="Aptos" panose="020B0004020202020204" pitchFamily="34" charset="0"/>
                <a:ea typeface="Aptos" panose="020B0004020202020204" pitchFamily="34" charset="0"/>
                <a:cs typeface="Aptos" panose="020B0004020202020204" pitchFamily="34" charset="0"/>
              </a:rPr>
              <a:t>9.45 – 10.05: Pilot 3:  Forest health</a:t>
            </a:r>
            <a:endParaRPr lang="en-NL" sz="3200">
              <a:effectLst/>
              <a:latin typeface="Aptos" panose="020B0004020202020204" pitchFamily="34" charset="0"/>
              <a:ea typeface="Aptos" panose="020B0004020202020204" pitchFamily="34" charset="0"/>
              <a:cs typeface="Aptos" panose="020B0004020202020204" pitchFamily="34" charset="0"/>
            </a:endParaRPr>
          </a:p>
          <a:p>
            <a:pPr>
              <a:buNone/>
            </a:pPr>
            <a:r>
              <a:rPr lang="en-US" sz="3200">
                <a:effectLst/>
                <a:latin typeface="Aptos" panose="020B0004020202020204" pitchFamily="34" charset="0"/>
                <a:ea typeface="Aptos" panose="020B0004020202020204" pitchFamily="34" charset="0"/>
                <a:cs typeface="Aptos" panose="020B0004020202020204" pitchFamily="34" charset="0"/>
              </a:rPr>
              <a:t>10.05 – 10.25: Questions</a:t>
            </a:r>
            <a:endParaRPr lang="en-NL" sz="3200">
              <a:effectLst/>
              <a:latin typeface="Aptos" panose="020B0004020202020204" pitchFamily="34" charset="0"/>
              <a:ea typeface="Aptos" panose="020B0004020202020204" pitchFamily="34" charset="0"/>
              <a:cs typeface="Aptos" panose="020B0004020202020204" pitchFamily="34" charset="0"/>
            </a:endParaRPr>
          </a:p>
          <a:p>
            <a:pPr>
              <a:buNone/>
            </a:pPr>
            <a:r>
              <a:rPr lang="en-US" sz="3200">
                <a:effectLst/>
                <a:latin typeface="Aptos" panose="020B0004020202020204" pitchFamily="34" charset="0"/>
                <a:ea typeface="Aptos" panose="020B0004020202020204" pitchFamily="34" charset="0"/>
                <a:cs typeface="Aptos" panose="020B0004020202020204" pitchFamily="34" charset="0"/>
              </a:rPr>
              <a:t>10.25 – 10.35: BREAK</a:t>
            </a:r>
            <a:endParaRPr lang="en-NL" sz="3200">
              <a:effectLst/>
              <a:latin typeface="Aptos" panose="020B0004020202020204" pitchFamily="34" charset="0"/>
              <a:ea typeface="Aptos" panose="020B0004020202020204" pitchFamily="34" charset="0"/>
              <a:cs typeface="Aptos" panose="020B0004020202020204" pitchFamily="34" charset="0"/>
            </a:endParaRPr>
          </a:p>
          <a:p>
            <a:pPr>
              <a:buNone/>
            </a:pPr>
            <a:r>
              <a:rPr lang="en-US" sz="3200">
                <a:effectLst/>
                <a:latin typeface="Aptos" panose="020B0004020202020204" pitchFamily="34" charset="0"/>
                <a:ea typeface="Aptos" panose="020B0004020202020204" pitchFamily="34" charset="0"/>
                <a:cs typeface="Aptos" panose="020B0004020202020204" pitchFamily="34" charset="0"/>
              </a:rPr>
              <a:t>10.35 – 10.55: Pilot 4:  Ecosystem conditions</a:t>
            </a:r>
            <a:endParaRPr lang="en-NL" sz="3200">
              <a:effectLst/>
              <a:latin typeface="Aptos" panose="020B0004020202020204" pitchFamily="34" charset="0"/>
              <a:ea typeface="Aptos" panose="020B0004020202020204" pitchFamily="34" charset="0"/>
              <a:cs typeface="Aptos" panose="020B0004020202020204" pitchFamily="34" charset="0"/>
            </a:endParaRPr>
          </a:p>
          <a:p>
            <a:pPr>
              <a:buNone/>
            </a:pPr>
            <a:r>
              <a:rPr lang="en-US" sz="3200">
                <a:effectLst/>
                <a:latin typeface="Aptos" panose="020B0004020202020204" pitchFamily="34" charset="0"/>
                <a:ea typeface="Aptos" panose="020B0004020202020204" pitchFamily="34" charset="0"/>
                <a:cs typeface="Aptos" panose="020B0004020202020204" pitchFamily="34" charset="0"/>
              </a:rPr>
              <a:t>10.55 – 11.15: Pilot 5: Fresh water</a:t>
            </a:r>
            <a:endParaRPr lang="en-NL" sz="3200">
              <a:effectLst/>
              <a:latin typeface="Aptos" panose="020B0004020202020204" pitchFamily="34" charset="0"/>
              <a:ea typeface="Aptos" panose="020B0004020202020204" pitchFamily="34" charset="0"/>
              <a:cs typeface="Aptos" panose="020B0004020202020204" pitchFamily="34" charset="0"/>
            </a:endParaRPr>
          </a:p>
          <a:p>
            <a:pPr>
              <a:buNone/>
            </a:pPr>
            <a:r>
              <a:rPr lang="en-US" sz="3200">
                <a:effectLst/>
                <a:latin typeface="Aptos" panose="020B0004020202020204" pitchFamily="34" charset="0"/>
                <a:ea typeface="Aptos" panose="020B0004020202020204" pitchFamily="34" charset="0"/>
                <a:cs typeface="Aptos" panose="020B0004020202020204" pitchFamily="34" charset="0"/>
              </a:rPr>
              <a:t>10.15 – 11.35: Pilot 6: Water quality</a:t>
            </a:r>
            <a:endParaRPr lang="en-NL" sz="3200">
              <a:effectLst/>
              <a:latin typeface="Aptos" panose="020B0004020202020204" pitchFamily="34" charset="0"/>
              <a:ea typeface="Aptos" panose="020B0004020202020204" pitchFamily="34" charset="0"/>
              <a:cs typeface="Aptos" panose="020B0004020202020204" pitchFamily="34" charset="0"/>
            </a:endParaRPr>
          </a:p>
          <a:p>
            <a:pPr marL="0" indent="0">
              <a:buNone/>
            </a:pPr>
            <a:r>
              <a:rPr lang="en-US" sz="3200">
                <a:effectLst/>
                <a:latin typeface="Aptos" panose="020B0004020202020204" pitchFamily="34" charset="0"/>
                <a:ea typeface="Aptos" panose="020B0004020202020204" pitchFamily="34" charset="0"/>
                <a:cs typeface="Aptos" panose="020B0004020202020204" pitchFamily="34" charset="0"/>
              </a:rPr>
              <a:t>11.35 – 12.00: Questions</a:t>
            </a:r>
            <a:endParaRPr lang="en-NL" sz="3200">
              <a:effectLst/>
              <a:latin typeface="Aptos" panose="020B0004020202020204" pitchFamily="34" charset="0"/>
              <a:ea typeface="Aptos" panose="020B0004020202020204" pitchFamily="34" charset="0"/>
              <a:cs typeface="Aptos" panose="020B0004020202020204" pitchFamily="34" charset="0"/>
            </a:endParaRPr>
          </a:p>
          <a:p>
            <a:pPr marL="0" indent="0">
              <a:buNone/>
            </a:pPr>
            <a:endParaRPr lang="en-US">
              <a:latin typeface="Century Gothic"/>
              <a:cs typeface="Arial"/>
            </a:endParaRPr>
          </a:p>
          <a:p>
            <a:pPr marL="0" indent="0">
              <a:buNone/>
            </a:pPr>
            <a:endParaRPr lang="en-US">
              <a:latin typeface="Century Gothic"/>
              <a:cs typeface="Arial"/>
            </a:endParaRPr>
          </a:p>
        </p:txBody>
      </p:sp>
      <p:sp>
        <p:nvSpPr>
          <p:cNvPr id="4" name="Slide Number Placeholder 3">
            <a:extLst>
              <a:ext uri="{FF2B5EF4-FFF2-40B4-BE49-F238E27FC236}">
                <a16:creationId xmlns:a16="http://schemas.microsoft.com/office/drawing/2014/main" id="{3111950A-B8A2-0E80-32C1-5E5119A29889}"/>
              </a:ext>
            </a:extLst>
          </p:cNvPr>
          <p:cNvSpPr>
            <a:spLocks noGrp="1"/>
          </p:cNvSpPr>
          <p:nvPr>
            <p:ph type="sldNum" sz="quarter" idx="12"/>
          </p:nvPr>
        </p:nvSpPr>
        <p:spPr/>
        <p:txBody>
          <a:bodyPr/>
          <a:lstStyle/>
          <a:p>
            <a:fld id="{CD4805D6-057F-1048-B770-DDF440AB6921}" type="slidenum">
              <a:rPr lang="en-BG" smtClean="0"/>
              <a:t>2</a:t>
            </a:fld>
            <a:endParaRPr lang="en-BG"/>
          </a:p>
        </p:txBody>
      </p:sp>
    </p:spTree>
    <p:extLst>
      <p:ext uri="{BB962C8B-B14F-4D97-AF65-F5344CB8AC3E}">
        <p14:creationId xmlns:p14="http://schemas.microsoft.com/office/powerpoint/2010/main" val="3218441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891D-5E21-4A79-A5DA-60C5D1DE9BEB}"/>
              </a:ext>
            </a:extLst>
          </p:cNvPr>
          <p:cNvSpPr>
            <a:spLocks noGrp="1"/>
          </p:cNvSpPr>
          <p:nvPr>
            <p:ph type="title"/>
          </p:nvPr>
        </p:nvSpPr>
        <p:spPr/>
        <p:txBody>
          <a:bodyPr/>
          <a:lstStyle/>
          <a:p>
            <a:r>
              <a:rPr lang="en-US"/>
              <a:t>Conformity testing</a:t>
            </a:r>
            <a:endParaRPr lang="de-CH"/>
          </a:p>
        </p:txBody>
      </p:sp>
      <p:sp>
        <p:nvSpPr>
          <p:cNvPr id="3" name="Content Placeholder 2">
            <a:extLst>
              <a:ext uri="{FF2B5EF4-FFF2-40B4-BE49-F238E27FC236}">
                <a16:creationId xmlns:a16="http://schemas.microsoft.com/office/drawing/2014/main" id="{1F48A108-9EF5-4AE3-A463-491407ADBF1D}"/>
              </a:ext>
            </a:extLst>
          </p:cNvPr>
          <p:cNvSpPr>
            <a:spLocks noGrp="1"/>
          </p:cNvSpPr>
          <p:nvPr>
            <p:ph idx="1"/>
          </p:nvPr>
        </p:nvSpPr>
        <p:spPr/>
        <p:txBody>
          <a:bodyPr/>
          <a:lstStyle/>
          <a:p>
            <a:endParaRPr lang="en-US"/>
          </a:p>
          <a:p>
            <a:endParaRPr lang="de-CH"/>
          </a:p>
        </p:txBody>
      </p:sp>
      <p:pic>
        <p:nvPicPr>
          <p:cNvPr id="5" name="Picture 4" descr="A person in a field with a drone&#10;&#10;Description automatically generated">
            <a:extLst>
              <a:ext uri="{FF2B5EF4-FFF2-40B4-BE49-F238E27FC236}">
                <a16:creationId xmlns:a16="http://schemas.microsoft.com/office/drawing/2014/main" id="{073E6056-9ECF-4B69-A0F1-CEF72B67E1A4}"/>
              </a:ext>
            </a:extLst>
          </p:cNvPr>
          <p:cNvPicPr>
            <a:picLocks noChangeAspect="1"/>
          </p:cNvPicPr>
          <p:nvPr/>
        </p:nvPicPr>
        <p:blipFill>
          <a:blip r:embed="rId3"/>
          <a:srcRect l="7852" t="112" r="26498" b="15912"/>
          <a:stretch/>
        </p:blipFill>
        <p:spPr>
          <a:xfrm>
            <a:off x="3885229" y="4625974"/>
            <a:ext cx="3863785" cy="2232026"/>
          </a:xfrm>
          <a:prstGeom prst="rect">
            <a:avLst/>
          </a:prstGeom>
        </p:spPr>
      </p:pic>
      <p:pic>
        <p:nvPicPr>
          <p:cNvPr id="6" name="Picture 5" descr="A person in an orange vest sitting on a grassy hill with mountains in the background&#10;&#10;Description automatically generated">
            <a:extLst>
              <a:ext uri="{FF2B5EF4-FFF2-40B4-BE49-F238E27FC236}">
                <a16:creationId xmlns:a16="http://schemas.microsoft.com/office/drawing/2014/main" id="{25F5D5AD-BF41-4CD4-BD9A-67FFECD58333}"/>
              </a:ext>
            </a:extLst>
          </p:cNvPr>
          <p:cNvPicPr>
            <a:picLocks noChangeAspect="1"/>
          </p:cNvPicPr>
          <p:nvPr/>
        </p:nvPicPr>
        <p:blipFill>
          <a:blip r:embed="rId4"/>
          <a:srcRect t="19018" b="1431"/>
          <a:stretch/>
        </p:blipFill>
        <p:spPr>
          <a:xfrm>
            <a:off x="0" y="3605131"/>
            <a:ext cx="3744466" cy="2232026"/>
          </a:xfrm>
          <a:prstGeom prst="rect">
            <a:avLst/>
          </a:prstGeom>
        </p:spPr>
      </p:pic>
      <p:pic>
        <p:nvPicPr>
          <p:cNvPr id="13" name="Picture 12">
            <a:extLst>
              <a:ext uri="{FF2B5EF4-FFF2-40B4-BE49-F238E27FC236}">
                <a16:creationId xmlns:a16="http://schemas.microsoft.com/office/drawing/2014/main" id="{E36A5BC0-5DAB-469D-A12D-EEA237E3C5F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56060" y="1348610"/>
            <a:ext cx="4860757" cy="3078844"/>
          </a:xfrm>
          <a:prstGeom prst="rect">
            <a:avLst/>
          </a:prstGeom>
        </p:spPr>
      </p:pic>
      <p:sp>
        <p:nvSpPr>
          <p:cNvPr id="14" name="Rectangle 13">
            <a:extLst>
              <a:ext uri="{FF2B5EF4-FFF2-40B4-BE49-F238E27FC236}">
                <a16:creationId xmlns:a16="http://schemas.microsoft.com/office/drawing/2014/main" id="{601956FD-A655-4A7E-8F34-3C0C7849B8DB}"/>
              </a:ext>
            </a:extLst>
          </p:cNvPr>
          <p:cNvSpPr/>
          <p:nvPr/>
        </p:nvSpPr>
        <p:spPr>
          <a:xfrm>
            <a:off x="6689388" y="848527"/>
            <a:ext cx="5421677" cy="646331"/>
          </a:xfrm>
          <a:prstGeom prst="rect">
            <a:avLst/>
          </a:prstGeom>
        </p:spPr>
        <p:txBody>
          <a:bodyPr wrap="none">
            <a:spAutoFit/>
          </a:bodyPr>
          <a:lstStyle/>
          <a:p>
            <a:pPr lvl="1"/>
            <a:r>
              <a:rPr lang="en-US">
                <a:latin typeface="Century Gothic"/>
                <a:cs typeface="Arial"/>
              </a:rPr>
              <a:t>Airborne AVIRIS 4 data</a:t>
            </a:r>
          </a:p>
          <a:p>
            <a:pPr lvl="1"/>
            <a:r>
              <a:rPr lang="en-US">
                <a:latin typeface="Century Gothic"/>
                <a:cs typeface="Arial"/>
              </a:rPr>
              <a:t>Collection of in-situ spectral and trait data </a:t>
            </a:r>
            <a:endParaRPr lang="en-US"/>
          </a:p>
        </p:txBody>
      </p:sp>
      <p:sp>
        <p:nvSpPr>
          <p:cNvPr id="8" name="TextBox 7">
            <a:extLst>
              <a:ext uri="{FF2B5EF4-FFF2-40B4-BE49-F238E27FC236}">
                <a16:creationId xmlns:a16="http://schemas.microsoft.com/office/drawing/2014/main" id="{8213BC84-E9B6-38C4-525C-F3B726CBA0AB}"/>
              </a:ext>
            </a:extLst>
          </p:cNvPr>
          <p:cNvSpPr txBox="1"/>
          <p:nvPr/>
        </p:nvSpPr>
        <p:spPr>
          <a:xfrm>
            <a:off x="640885" y="6316322"/>
            <a:ext cx="6207162" cy="369332"/>
          </a:xfrm>
          <a:prstGeom prst="rect">
            <a:avLst/>
          </a:prstGeom>
          <a:noFill/>
        </p:spPr>
        <p:txBody>
          <a:bodyPr wrap="square">
            <a:spAutoFit/>
          </a:bodyPr>
          <a:lstStyle/>
          <a:p>
            <a:r>
              <a:rPr lang="en-US" sz="1800"/>
              <a:t>[Koch et al. in prep]</a:t>
            </a:r>
            <a:endParaRPr lang="en-CH"/>
          </a:p>
        </p:txBody>
      </p:sp>
    </p:spTree>
    <p:extLst>
      <p:ext uri="{BB962C8B-B14F-4D97-AF65-F5344CB8AC3E}">
        <p14:creationId xmlns:p14="http://schemas.microsoft.com/office/powerpoint/2010/main" val="21179927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5"/>
          <p:cNvSpPr txBox="1">
            <a:spLocks noGrp="1"/>
          </p:cNvSpPr>
          <p:nvPr>
            <p:ph type="title"/>
          </p:nvPr>
        </p:nvSpPr>
        <p:spPr>
          <a:xfrm>
            <a:off x="254510" y="26855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163A3C"/>
              </a:buClr>
              <a:buSzPts val="3600"/>
              <a:buFont typeface="Poppins"/>
              <a:buNone/>
            </a:pPr>
            <a:r>
              <a:rPr lang="de-DE"/>
              <a:t>Available data – CH fieldwork summer 2024</a:t>
            </a:r>
            <a:endParaRPr/>
          </a:p>
        </p:txBody>
      </p:sp>
      <p:sp>
        <p:nvSpPr>
          <p:cNvPr id="142" name="Google Shape;142;p5"/>
          <p:cNvSpPr txBox="1">
            <a:spLocks noGrp="1"/>
          </p:cNvSpPr>
          <p:nvPr>
            <p:ph type="body" idx="1"/>
          </p:nvPr>
        </p:nvSpPr>
        <p:spPr>
          <a:xfrm>
            <a:off x="254510" y="1792638"/>
            <a:ext cx="11682979" cy="4351338"/>
          </a:xfrm>
          <a:prstGeom prst="rect">
            <a:avLst/>
          </a:prstGeom>
          <a:noFill/>
          <a:ln>
            <a:noFill/>
          </a:ln>
        </p:spPr>
        <p:txBody>
          <a:bodyPr spcFirstLastPara="1" wrap="square" lIns="91425" tIns="45700" rIns="91425" bIns="45700" anchor="t" anchorCtr="0">
            <a:normAutofit/>
          </a:bodyPr>
          <a:lstStyle/>
          <a:p>
            <a:pPr marL="457200" lvl="1" indent="0" algn="l" rtl="0">
              <a:lnSpc>
                <a:spcPct val="90000"/>
              </a:lnSpc>
              <a:spcBef>
                <a:spcPts val="0"/>
              </a:spcBef>
              <a:spcAft>
                <a:spcPts val="0"/>
              </a:spcAft>
              <a:buClr>
                <a:schemeClr val="dk1"/>
              </a:buClr>
              <a:buSzPts val="2000"/>
              <a:buNone/>
            </a:pPr>
            <a:r>
              <a:rPr lang="de-DE" sz="2000" b="1">
                <a:latin typeface="Century Gothic"/>
                <a:ea typeface="Century Gothic"/>
                <a:cs typeface="Century Gothic"/>
                <a:sym typeface="Century Gothic"/>
              </a:rPr>
              <a:t>Collection of in-situ spectral and trait data to calibrate and validate biodiversity products</a:t>
            </a:r>
            <a:endParaRPr/>
          </a:p>
          <a:p>
            <a:pPr marL="685800" lvl="1" indent="-228600" algn="l" rtl="0">
              <a:lnSpc>
                <a:spcPct val="90000"/>
              </a:lnSpc>
              <a:spcBef>
                <a:spcPts val="500"/>
              </a:spcBef>
              <a:spcAft>
                <a:spcPts val="0"/>
              </a:spcAft>
              <a:buClr>
                <a:schemeClr val="dk1"/>
              </a:buClr>
              <a:buSzPts val="1800"/>
              <a:buFont typeface="Courier New"/>
              <a:buChar char="o"/>
            </a:pPr>
            <a:r>
              <a:rPr lang="de-DE">
                <a:latin typeface="Century Gothic"/>
                <a:ea typeface="Century Gothic"/>
                <a:cs typeface="Century Gothic"/>
                <a:sym typeface="Century Gothic"/>
              </a:rPr>
              <a:t>Forest:</a:t>
            </a:r>
            <a:endParaRPr/>
          </a:p>
          <a:p>
            <a:pPr marL="1143000" lvl="2" indent="-228600" algn="l" rtl="0">
              <a:lnSpc>
                <a:spcPct val="90000"/>
              </a:lnSpc>
              <a:spcBef>
                <a:spcPts val="500"/>
              </a:spcBef>
              <a:spcAft>
                <a:spcPts val="0"/>
              </a:spcAft>
              <a:buClr>
                <a:schemeClr val="dk1"/>
              </a:buClr>
              <a:buSzPts val="1600"/>
              <a:buFont typeface="Noto Sans Symbols"/>
              <a:buChar char="§"/>
            </a:pPr>
            <a:r>
              <a:rPr lang="de-DE">
                <a:latin typeface="Century Gothic"/>
                <a:ea typeface="Century Gothic"/>
                <a:cs typeface="Century Gothic"/>
                <a:sym typeface="Century Gothic"/>
              </a:rPr>
              <a:t>Leaf optical properties of 180 leaves from 18 beech trees across structurally diverse forests stands</a:t>
            </a:r>
            <a:endParaRPr/>
          </a:p>
          <a:p>
            <a:pPr marL="1143000" lvl="2" indent="-228600" algn="l" rtl="0">
              <a:lnSpc>
                <a:spcPct val="90000"/>
              </a:lnSpc>
              <a:spcBef>
                <a:spcPts val="500"/>
              </a:spcBef>
              <a:spcAft>
                <a:spcPts val="0"/>
              </a:spcAft>
              <a:buClr>
                <a:schemeClr val="dk1"/>
              </a:buClr>
              <a:buSzPts val="1600"/>
              <a:buFont typeface="Noto Sans Symbols"/>
              <a:buChar char="§"/>
            </a:pPr>
            <a:r>
              <a:rPr lang="de-DE">
                <a:latin typeface="Century Gothic"/>
                <a:ea typeface="Century Gothic"/>
                <a:cs typeface="Century Gothic"/>
                <a:sym typeface="Century Gothic"/>
              </a:rPr>
              <a:t>Trait retrieval (leaf area &amp; mass, lab analyses...)</a:t>
            </a:r>
            <a:endParaRPr/>
          </a:p>
          <a:p>
            <a:pPr marL="685800" lvl="1" indent="-228600" algn="l" rtl="0">
              <a:lnSpc>
                <a:spcPct val="90000"/>
              </a:lnSpc>
              <a:spcBef>
                <a:spcPts val="500"/>
              </a:spcBef>
              <a:spcAft>
                <a:spcPts val="0"/>
              </a:spcAft>
              <a:buClr>
                <a:schemeClr val="dk1"/>
              </a:buClr>
              <a:buSzPts val="1800"/>
              <a:buFont typeface="Courier New"/>
              <a:buChar char="o"/>
            </a:pPr>
            <a:r>
              <a:rPr lang="de-DE">
                <a:latin typeface="Century Gothic"/>
                <a:ea typeface="Century Gothic"/>
                <a:cs typeface="Century Gothic"/>
                <a:sym typeface="Century Gothic"/>
              </a:rPr>
              <a:t>Grassland:</a:t>
            </a:r>
            <a:endParaRPr/>
          </a:p>
          <a:p>
            <a:pPr marL="1143000" lvl="2" indent="-228600" algn="l" rtl="0">
              <a:lnSpc>
                <a:spcPct val="90000"/>
              </a:lnSpc>
              <a:spcBef>
                <a:spcPts val="500"/>
              </a:spcBef>
              <a:spcAft>
                <a:spcPts val="0"/>
              </a:spcAft>
              <a:buClr>
                <a:schemeClr val="dk1"/>
              </a:buClr>
              <a:buSzPts val="1600"/>
              <a:buFont typeface="Noto Sans Symbols"/>
              <a:buChar char="§"/>
            </a:pPr>
            <a:r>
              <a:rPr lang="de-DE">
                <a:latin typeface="Century Gothic"/>
                <a:ea typeface="Century Gothic"/>
                <a:cs typeface="Century Gothic"/>
                <a:sym typeface="Century Gothic"/>
              </a:rPr>
              <a:t>Species-specific leaf spectra of most abundant species (97 species, 486 samples)</a:t>
            </a:r>
            <a:endParaRPr/>
          </a:p>
          <a:p>
            <a:pPr marL="1143000" lvl="2" indent="-228600" algn="l" rtl="0">
              <a:lnSpc>
                <a:spcPct val="90000"/>
              </a:lnSpc>
              <a:spcBef>
                <a:spcPts val="500"/>
              </a:spcBef>
              <a:spcAft>
                <a:spcPts val="0"/>
              </a:spcAft>
              <a:buClr>
                <a:schemeClr val="dk1"/>
              </a:buClr>
              <a:buSzPts val="1600"/>
              <a:buFont typeface="Noto Sans Symbols"/>
              <a:buChar char="§"/>
            </a:pPr>
            <a:r>
              <a:rPr lang="de-DE">
                <a:latin typeface="Century Gothic"/>
                <a:ea typeface="Century Gothic"/>
                <a:cs typeface="Century Gothic"/>
                <a:sym typeface="Century Gothic"/>
              </a:rPr>
              <a:t>Biomass collection (24 plots with 4 each)</a:t>
            </a:r>
            <a:endParaRPr/>
          </a:p>
          <a:p>
            <a:pPr marL="1143000" lvl="2" indent="-228600" algn="l" rtl="0">
              <a:lnSpc>
                <a:spcPct val="90000"/>
              </a:lnSpc>
              <a:spcBef>
                <a:spcPts val="500"/>
              </a:spcBef>
              <a:spcAft>
                <a:spcPts val="0"/>
              </a:spcAft>
              <a:buClr>
                <a:schemeClr val="dk1"/>
              </a:buClr>
              <a:buSzPts val="1600"/>
              <a:buFont typeface="Noto Sans Symbols"/>
              <a:buChar char="§"/>
            </a:pPr>
            <a:r>
              <a:rPr lang="de-DE"/>
              <a:t>In-situ spectra of plots (19 plots with 5 each)</a:t>
            </a:r>
            <a:endParaRPr/>
          </a:p>
          <a:p>
            <a:pPr marL="228600" lvl="0" indent="-101600" algn="l" rtl="0">
              <a:lnSpc>
                <a:spcPct val="90000"/>
              </a:lnSpc>
              <a:spcBef>
                <a:spcPts val="1000"/>
              </a:spcBef>
              <a:spcAft>
                <a:spcPts val="0"/>
              </a:spcAft>
              <a:buSzPts val="2000"/>
              <a:buNone/>
            </a:pPr>
            <a:endParaRPr/>
          </a:p>
          <a:p>
            <a:pPr marL="228600" lvl="0" indent="-101600" algn="l" rtl="0">
              <a:lnSpc>
                <a:spcPct val="90000"/>
              </a:lnSpc>
              <a:spcBef>
                <a:spcPts val="1000"/>
              </a:spcBef>
              <a:spcAft>
                <a:spcPts val="0"/>
              </a:spcAft>
              <a:buSzPts val="2000"/>
              <a:buNone/>
            </a:pPr>
            <a:endParaRPr/>
          </a:p>
        </p:txBody>
      </p:sp>
      <p:pic>
        <p:nvPicPr>
          <p:cNvPr id="143" name="Google Shape;143;p5" descr="A person in a field with a drone&#10;&#10;Description automatically generated"/>
          <p:cNvPicPr preferRelativeResize="0"/>
          <p:nvPr/>
        </p:nvPicPr>
        <p:blipFill rotWithShape="1">
          <a:blip r:embed="rId3">
            <a:alphaModFix/>
          </a:blip>
          <a:srcRect l="7852" t="112" r="26497" b="15911"/>
          <a:stretch/>
        </p:blipFill>
        <p:spPr>
          <a:xfrm>
            <a:off x="8403911" y="4693757"/>
            <a:ext cx="3634225" cy="2099414"/>
          </a:xfrm>
          <a:prstGeom prst="rect">
            <a:avLst/>
          </a:prstGeom>
          <a:noFill/>
          <a:ln>
            <a:noFill/>
          </a:ln>
        </p:spPr>
      </p:pic>
      <p:pic>
        <p:nvPicPr>
          <p:cNvPr id="144" name="Google Shape;144;p5" descr="A person in an orange vest sitting on a grassy hill with mountains in the background&#10;&#10;Description automatically generated"/>
          <p:cNvPicPr preferRelativeResize="0"/>
          <p:nvPr/>
        </p:nvPicPr>
        <p:blipFill rotWithShape="1">
          <a:blip r:embed="rId4">
            <a:alphaModFix/>
          </a:blip>
          <a:srcRect t="19018" b="1431"/>
          <a:stretch/>
        </p:blipFill>
        <p:spPr>
          <a:xfrm>
            <a:off x="4644986" y="4693757"/>
            <a:ext cx="3568700" cy="2127254"/>
          </a:xfrm>
          <a:prstGeom prst="rect">
            <a:avLst/>
          </a:prstGeom>
          <a:noFill/>
          <a:ln>
            <a:noFill/>
          </a:ln>
        </p:spPr>
      </p:pic>
      <p:pic>
        <p:nvPicPr>
          <p:cNvPr id="145" name="Google Shape;145;p5" descr="A plastic bag on the grass&#10;&#10;Description automatically generated"/>
          <p:cNvPicPr preferRelativeResize="0"/>
          <p:nvPr/>
        </p:nvPicPr>
        <p:blipFill rotWithShape="1">
          <a:blip r:embed="rId5">
            <a:alphaModFix/>
          </a:blip>
          <a:srcRect/>
          <a:stretch/>
        </p:blipFill>
        <p:spPr>
          <a:xfrm>
            <a:off x="444736" y="4693757"/>
            <a:ext cx="4010025" cy="128587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g31983e58b31_0_0"/>
          <p:cNvSpPr txBox="1">
            <a:spLocks noGrp="1"/>
          </p:cNvSpPr>
          <p:nvPr>
            <p:ph type="title"/>
          </p:nvPr>
        </p:nvSpPr>
        <p:spPr>
          <a:xfrm>
            <a:off x="571275" y="325949"/>
            <a:ext cx="4711800" cy="2118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163A3C"/>
              </a:buClr>
              <a:buSzPts val="3200"/>
              <a:buFont typeface="Poppins"/>
              <a:buNone/>
            </a:pPr>
            <a:r>
              <a:rPr lang="de-DE"/>
              <a:t>Orchamp:</a:t>
            </a:r>
            <a:endParaRPr/>
          </a:p>
          <a:p>
            <a:pPr marL="0" lvl="0" indent="0" algn="l" rtl="0">
              <a:lnSpc>
                <a:spcPct val="90000"/>
              </a:lnSpc>
              <a:spcBef>
                <a:spcPts val="0"/>
              </a:spcBef>
              <a:spcAft>
                <a:spcPts val="0"/>
              </a:spcAft>
              <a:buClr>
                <a:srgbClr val="163A3C"/>
              </a:buClr>
              <a:buSzPts val="3200"/>
              <a:buFont typeface="Poppins"/>
              <a:buNone/>
            </a:pPr>
            <a:r>
              <a:rPr lang="de-DE"/>
              <a:t>Spatial Representation</a:t>
            </a:r>
            <a:endParaRPr/>
          </a:p>
        </p:txBody>
      </p:sp>
      <p:pic>
        <p:nvPicPr>
          <p:cNvPr id="151" name="Google Shape;151;g31983e58b31_0_0"/>
          <p:cNvPicPr preferRelativeResize="0">
            <a:picLocks noGrp="1"/>
          </p:cNvPicPr>
          <p:nvPr>
            <p:ph type="pic" idx="2"/>
          </p:nvPr>
        </p:nvPicPr>
        <p:blipFill rotWithShape="1">
          <a:blip r:embed="rId3">
            <a:alphaModFix/>
          </a:blip>
          <a:srcRect t="485" b="485"/>
          <a:stretch/>
        </p:blipFill>
        <p:spPr>
          <a:xfrm>
            <a:off x="4857900" y="0"/>
            <a:ext cx="7352576" cy="6858000"/>
          </a:xfrm>
          <a:prstGeom prst="rect">
            <a:avLst/>
          </a:prstGeom>
          <a:noFill/>
          <a:ln>
            <a:noFill/>
          </a:ln>
        </p:spPr>
      </p:pic>
      <p:sp>
        <p:nvSpPr>
          <p:cNvPr id="152" name="Google Shape;152;g31983e58b31_0_0"/>
          <p:cNvSpPr txBox="1">
            <a:spLocks noGrp="1"/>
          </p:cNvSpPr>
          <p:nvPr>
            <p:ph type="body" idx="1"/>
          </p:nvPr>
        </p:nvSpPr>
        <p:spPr>
          <a:xfrm>
            <a:off x="571265" y="2693129"/>
            <a:ext cx="4724100" cy="3303000"/>
          </a:xfrm>
          <a:prstGeom prst="rect">
            <a:avLst/>
          </a:prstGeom>
          <a:noFill/>
          <a:ln>
            <a:noFill/>
          </a:ln>
        </p:spPr>
        <p:txBody>
          <a:bodyPr spcFirstLastPara="1" wrap="square" lIns="91425" tIns="45700" rIns="91425" bIns="45700" anchor="t" anchorCtr="0">
            <a:normAutofit/>
          </a:bodyPr>
          <a:lstStyle/>
          <a:p>
            <a:pPr marL="457200" lvl="0" indent="-330200" algn="l" rtl="0">
              <a:lnSpc>
                <a:spcPct val="90000"/>
              </a:lnSpc>
              <a:spcBef>
                <a:spcPts val="0"/>
              </a:spcBef>
              <a:spcAft>
                <a:spcPts val="0"/>
              </a:spcAft>
              <a:buSzPts val="1600"/>
              <a:buChar char="-"/>
            </a:pPr>
            <a:r>
              <a:rPr lang="de-DE"/>
              <a:t># permanent gradients: 37 [2023]</a:t>
            </a:r>
            <a:endParaRPr/>
          </a:p>
          <a:p>
            <a:pPr marL="457200" lvl="0" indent="0" algn="l" rtl="0">
              <a:lnSpc>
                <a:spcPct val="90000"/>
              </a:lnSpc>
              <a:spcBef>
                <a:spcPts val="0"/>
              </a:spcBef>
              <a:spcAft>
                <a:spcPts val="0"/>
              </a:spcAft>
              <a:buNone/>
            </a:pPr>
            <a:endParaRPr/>
          </a:p>
          <a:p>
            <a:pPr marL="457200" lvl="0" indent="-330200" algn="l" rtl="0">
              <a:lnSpc>
                <a:spcPct val="90000"/>
              </a:lnSpc>
              <a:spcBef>
                <a:spcPts val="0"/>
              </a:spcBef>
              <a:spcAft>
                <a:spcPts val="0"/>
              </a:spcAft>
              <a:buSzPts val="1600"/>
              <a:buChar char="-"/>
            </a:pPr>
            <a:r>
              <a:rPr lang="de-DE"/>
              <a:t>4 to 9 permanent plots per gradient</a:t>
            </a:r>
            <a:endParaRPr/>
          </a:p>
          <a:p>
            <a:pPr marL="457200" lvl="0" indent="0" algn="l" rtl="0">
              <a:lnSpc>
                <a:spcPct val="90000"/>
              </a:lnSpc>
              <a:spcBef>
                <a:spcPts val="0"/>
              </a:spcBef>
              <a:spcAft>
                <a:spcPts val="0"/>
              </a:spcAft>
              <a:buNone/>
            </a:pPr>
            <a:endParaRPr/>
          </a:p>
          <a:p>
            <a:pPr marL="457200" lvl="0" indent="-330200" algn="l" rtl="0">
              <a:lnSpc>
                <a:spcPct val="90000"/>
              </a:lnSpc>
              <a:spcBef>
                <a:spcPts val="0"/>
              </a:spcBef>
              <a:spcAft>
                <a:spcPts val="0"/>
              </a:spcAft>
              <a:buSzPts val="1600"/>
              <a:buChar char="-"/>
            </a:pPr>
            <a:r>
              <a:rPr lang="de-DE"/>
              <a:t>30 x 30 m permanent plots</a:t>
            </a:r>
            <a:endParaRPr/>
          </a:p>
          <a:p>
            <a:pPr marL="457200" lvl="0" indent="0" algn="l" rtl="0">
              <a:lnSpc>
                <a:spcPct val="90000"/>
              </a:lnSpc>
              <a:spcBef>
                <a:spcPts val="0"/>
              </a:spcBef>
              <a:spcAft>
                <a:spcPts val="0"/>
              </a:spcAft>
              <a:buNone/>
            </a:pPr>
            <a:endParaRPr/>
          </a:p>
          <a:p>
            <a:pPr marL="457200" lvl="0" indent="-330200" algn="l" rtl="0">
              <a:lnSpc>
                <a:spcPct val="90000"/>
              </a:lnSpc>
              <a:spcBef>
                <a:spcPts val="0"/>
              </a:spcBef>
              <a:spcAft>
                <a:spcPts val="0"/>
              </a:spcAft>
              <a:buSzPts val="1600"/>
              <a:buChar char="-"/>
            </a:pPr>
            <a:r>
              <a:rPr lang="de-DE"/>
              <a:t>~ 200 m of altitude apart of each other</a:t>
            </a:r>
            <a:endParaRPr/>
          </a:p>
        </p:txBody>
      </p:sp>
      <p:sp>
        <p:nvSpPr>
          <p:cNvPr id="153" name="Google Shape;153;g31983e58b31_0_0"/>
          <p:cNvSpPr txBox="1">
            <a:spLocks noGrp="1"/>
          </p:cNvSpPr>
          <p:nvPr>
            <p:ph type="sldNum" idx="12"/>
          </p:nvPr>
        </p:nvSpPr>
        <p:spPr>
          <a:xfrm>
            <a:off x="11631310" y="68880"/>
            <a:ext cx="464100" cy="3651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rgbClr val="000000"/>
              </a:buClr>
              <a:buFont typeface="Arial"/>
              <a:buNone/>
            </a:pPr>
            <a:fld id="{00000000-1234-1234-1234-123412341234}" type="slidenum">
              <a:rPr lang="de-DE"/>
              <a:t>22</a:t>
            </a:fld>
            <a:endParaRPr/>
          </a:p>
        </p:txBody>
      </p:sp>
      <p:sp>
        <p:nvSpPr>
          <p:cNvPr id="154" name="Google Shape;154;g31983e58b31_0_0"/>
          <p:cNvSpPr/>
          <p:nvPr/>
        </p:nvSpPr>
        <p:spPr>
          <a:xfrm>
            <a:off x="8923225" y="455075"/>
            <a:ext cx="464100" cy="232800"/>
          </a:xfrm>
          <a:prstGeom prst="rect">
            <a:avLst/>
          </a:prstGeom>
          <a:no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entury Gothic"/>
              <a:ea typeface="Century Gothic"/>
              <a:cs typeface="Century Gothic"/>
              <a:sym typeface="Century Gothic"/>
            </a:endParaRPr>
          </a:p>
        </p:txBody>
      </p:sp>
      <p:sp>
        <p:nvSpPr>
          <p:cNvPr id="155" name="Google Shape;155;g31983e58b31_0_0"/>
          <p:cNvSpPr/>
          <p:nvPr/>
        </p:nvSpPr>
        <p:spPr>
          <a:xfrm>
            <a:off x="8789875" y="1009650"/>
            <a:ext cx="464100" cy="232800"/>
          </a:xfrm>
          <a:prstGeom prst="rect">
            <a:avLst/>
          </a:prstGeom>
          <a:no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entury Gothic"/>
              <a:ea typeface="Century Gothic"/>
              <a:cs typeface="Century Gothic"/>
              <a:sym typeface="Century Gothic"/>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7CE7233-5BF7-AA9B-C57D-6C4CD1EAFD20}"/>
              </a:ext>
            </a:extLst>
          </p:cNvPr>
          <p:cNvSpPr>
            <a:spLocks noGrp="1"/>
          </p:cNvSpPr>
          <p:nvPr>
            <p:ph type="sldNum" sz="quarter" idx="12"/>
          </p:nvPr>
        </p:nvSpPr>
        <p:spPr/>
        <p:txBody>
          <a:bodyPr/>
          <a:lstStyle/>
          <a:p>
            <a:fld id="{CD4805D6-057F-1048-B770-DDF440AB6921}" type="slidenum">
              <a:rPr lang="en-BG" smtClean="0"/>
              <a:t>23</a:t>
            </a:fld>
            <a:endParaRPr lang="en-BG"/>
          </a:p>
        </p:txBody>
      </p:sp>
      <p:sp>
        <p:nvSpPr>
          <p:cNvPr id="5" name="Title 1">
            <a:extLst>
              <a:ext uri="{FF2B5EF4-FFF2-40B4-BE49-F238E27FC236}">
                <a16:creationId xmlns:a16="http://schemas.microsoft.com/office/drawing/2014/main" id="{C033C8B4-09CC-E239-4A19-58774E855759}"/>
              </a:ext>
            </a:extLst>
          </p:cNvPr>
          <p:cNvSpPr txBox="1">
            <a:spLocks/>
          </p:cNvSpPr>
          <p:nvPr/>
        </p:nvSpPr>
        <p:spPr>
          <a:xfrm>
            <a:off x="984250" y="2428227"/>
            <a:ext cx="10515600" cy="2007415"/>
          </a:xfrm>
          <a:prstGeom prst="rect">
            <a:avLst/>
          </a:prstGeom>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6000" kern="1200">
                <a:solidFill>
                  <a:schemeClr val="bg1"/>
                </a:solidFill>
                <a:latin typeface="Poppins" pitchFamily="2" charset="77"/>
                <a:ea typeface="+mj-ea"/>
                <a:cs typeface="Poppins" pitchFamily="2" charset="77"/>
              </a:defRPr>
            </a:lvl1pPr>
          </a:lstStyle>
          <a:p>
            <a:r>
              <a:rPr lang="fi-FI"/>
              <a:t>Plan 2025</a:t>
            </a:r>
            <a:endParaRPr lang="en-BG"/>
          </a:p>
        </p:txBody>
      </p:sp>
    </p:spTree>
    <p:extLst>
      <p:ext uri="{BB962C8B-B14F-4D97-AF65-F5344CB8AC3E}">
        <p14:creationId xmlns:p14="http://schemas.microsoft.com/office/powerpoint/2010/main" val="37063858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3"/>
          <p:cNvSpPr txBox="1">
            <a:spLocks noGrp="1"/>
          </p:cNvSpPr>
          <p:nvPr>
            <p:ph type="title"/>
          </p:nvPr>
        </p:nvSpPr>
        <p:spPr>
          <a:xfrm>
            <a:off x="254510" y="26855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163A3C"/>
              </a:buClr>
              <a:buSzPts val="3600"/>
              <a:buFont typeface="Poppins"/>
              <a:buNone/>
            </a:pPr>
            <a:r>
              <a:rPr lang="de-DE"/>
              <a:t>Locations</a:t>
            </a:r>
            <a:r>
              <a:rPr lang="de-DE" b="1"/>
              <a:t> | French &amp; Swiss sites</a:t>
            </a:r>
            <a:endParaRPr b="1"/>
          </a:p>
        </p:txBody>
      </p:sp>
      <p:pic>
        <p:nvPicPr>
          <p:cNvPr id="127" name="Google Shape;127;p3" descr="A map of a large land with white text&#10;&#10;Description automatically generated"/>
          <p:cNvPicPr preferRelativeResize="0"/>
          <p:nvPr/>
        </p:nvPicPr>
        <p:blipFill rotWithShape="1">
          <a:blip r:embed="rId3">
            <a:alphaModFix/>
          </a:blip>
          <a:srcRect/>
          <a:stretch/>
        </p:blipFill>
        <p:spPr>
          <a:xfrm>
            <a:off x="5846577" y="1857676"/>
            <a:ext cx="5994660" cy="3507323"/>
          </a:xfrm>
          <a:prstGeom prst="rect">
            <a:avLst/>
          </a:prstGeom>
          <a:noFill/>
          <a:ln>
            <a:noFill/>
          </a:ln>
        </p:spPr>
      </p:pic>
      <p:pic>
        <p:nvPicPr>
          <p:cNvPr id="128" name="Google Shape;128;p3"/>
          <p:cNvPicPr preferRelativeResize="0"/>
          <p:nvPr/>
        </p:nvPicPr>
        <p:blipFill>
          <a:blip r:embed="rId4">
            <a:alphaModFix/>
          </a:blip>
          <a:stretch>
            <a:fillRect/>
          </a:stretch>
        </p:blipFill>
        <p:spPr>
          <a:xfrm>
            <a:off x="961400" y="1594118"/>
            <a:ext cx="4093596" cy="4440194"/>
          </a:xfrm>
          <a:prstGeom prst="rect">
            <a:avLst/>
          </a:prstGeom>
          <a:noFill/>
          <a:ln>
            <a:noFill/>
          </a:ln>
        </p:spPr>
      </p:pic>
    </p:spTree>
    <p:extLst>
      <p:ext uri="{BB962C8B-B14F-4D97-AF65-F5344CB8AC3E}">
        <p14:creationId xmlns:p14="http://schemas.microsoft.com/office/powerpoint/2010/main" val="14947889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g31983e58b31_0_32"/>
          <p:cNvSpPr txBox="1">
            <a:spLocks noGrp="1"/>
          </p:cNvSpPr>
          <p:nvPr>
            <p:ph type="title"/>
          </p:nvPr>
        </p:nvSpPr>
        <p:spPr>
          <a:xfrm>
            <a:off x="254501" y="268550"/>
            <a:ext cx="91782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de-DE"/>
              <a:t>Target gradients </a:t>
            </a:r>
            <a:r>
              <a:rPr lang="de-DE" b="1"/>
              <a:t>| Plan summer 2025</a:t>
            </a:r>
            <a:endParaRPr b="1"/>
          </a:p>
        </p:txBody>
      </p:sp>
      <p:cxnSp>
        <p:nvCxnSpPr>
          <p:cNvPr id="162" name="Google Shape;162;g31983e58b31_0_32"/>
          <p:cNvCxnSpPr/>
          <p:nvPr/>
        </p:nvCxnSpPr>
        <p:spPr>
          <a:xfrm rot="10800000">
            <a:off x="6096000" y="1586000"/>
            <a:ext cx="0" cy="4917900"/>
          </a:xfrm>
          <a:prstGeom prst="straightConnector1">
            <a:avLst/>
          </a:prstGeom>
          <a:noFill/>
          <a:ln w="9525" cap="flat" cmpd="sng">
            <a:solidFill>
              <a:schemeClr val="dk2"/>
            </a:solidFill>
            <a:prstDash val="solid"/>
            <a:round/>
            <a:headEnd type="none" w="med" len="med"/>
            <a:tailEnd type="none" w="med" len="med"/>
          </a:ln>
        </p:spPr>
      </p:cxnSp>
      <p:sp>
        <p:nvSpPr>
          <p:cNvPr id="163" name="Google Shape;163;g31983e58b31_0_32"/>
          <p:cNvSpPr txBox="1">
            <a:spLocks noGrp="1"/>
          </p:cNvSpPr>
          <p:nvPr>
            <p:ph type="body" idx="1"/>
          </p:nvPr>
        </p:nvSpPr>
        <p:spPr>
          <a:xfrm>
            <a:off x="571275" y="1594250"/>
            <a:ext cx="5068800" cy="2003100"/>
          </a:xfrm>
          <a:prstGeom prst="rect">
            <a:avLst/>
          </a:prstGeom>
          <a:noFill/>
          <a:ln>
            <a:noFill/>
          </a:ln>
        </p:spPr>
        <p:txBody>
          <a:bodyPr spcFirstLastPara="1" wrap="square" lIns="91425" tIns="45700" rIns="91425" bIns="45700" anchor="t" anchorCtr="0">
            <a:normAutofit fontScale="70000" lnSpcReduction="20000"/>
          </a:bodyPr>
          <a:lstStyle/>
          <a:p>
            <a:pPr marL="0" lvl="0" indent="0" algn="l" rtl="0">
              <a:lnSpc>
                <a:spcPct val="90000"/>
              </a:lnSpc>
              <a:spcBef>
                <a:spcPts val="0"/>
              </a:spcBef>
              <a:spcAft>
                <a:spcPts val="0"/>
              </a:spcAft>
              <a:buNone/>
            </a:pPr>
            <a:r>
              <a:rPr lang="de-DE"/>
              <a:t>Chamonix:				</a:t>
            </a:r>
            <a:r>
              <a:rPr lang="de-DE" sz="1300" b="1"/>
              <a:t>Abbrev.		#plots</a:t>
            </a:r>
            <a:endParaRPr sz="1300" b="1"/>
          </a:p>
          <a:p>
            <a:pPr marL="457200" lvl="0" indent="-342900" algn="l" rtl="0">
              <a:lnSpc>
                <a:spcPct val="90000"/>
              </a:lnSpc>
              <a:spcBef>
                <a:spcPts val="0"/>
              </a:spcBef>
              <a:spcAft>
                <a:spcPts val="0"/>
              </a:spcAft>
              <a:buSzPts val="1800"/>
              <a:buAutoNum type="arabicPeriod"/>
            </a:pPr>
            <a:r>
              <a:rPr lang="de-DE" u="sng">
                <a:solidFill>
                  <a:schemeClr val="hlink"/>
                </a:solidFill>
                <a:hlinkClick r:id="rId3"/>
              </a:rPr>
              <a:t>Anterne</a:t>
            </a:r>
            <a:r>
              <a:rPr lang="de-DE"/>
              <a:t>			ANT		6</a:t>
            </a:r>
            <a:endParaRPr/>
          </a:p>
          <a:p>
            <a:pPr marL="457200" lvl="0" indent="-342900" algn="l" rtl="0">
              <a:lnSpc>
                <a:spcPct val="90000"/>
              </a:lnSpc>
              <a:spcBef>
                <a:spcPts val="0"/>
              </a:spcBef>
              <a:spcAft>
                <a:spcPts val="0"/>
              </a:spcAft>
              <a:buSzPts val="1800"/>
              <a:buAutoNum type="arabicPeriod"/>
            </a:pPr>
            <a:r>
              <a:rPr lang="de-DE" u="sng">
                <a:solidFill>
                  <a:schemeClr val="hlink"/>
                </a:solidFill>
                <a:hlinkClick r:id="rId4"/>
              </a:rPr>
              <a:t>Argentière</a:t>
            </a:r>
            <a:r>
              <a:rPr lang="de-DE"/>
              <a:t>			ARG		6</a:t>
            </a:r>
            <a:endParaRPr/>
          </a:p>
          <a:p>
            <a:pPr marL="457200" lvl="0" indent="-342900" algn="l" rtl="0">
              <a:lnSpc>
                <a:spcPct val="90000"/>
              </a:lnSpc>
              <a:spcBef>
                <a:spcPts val="0"/>
              </a:spcBef>
              <a:spcAft>
                <a:spcPts val="0"/>
              </a:spcAft>
              <a:buSzPts val="1800"/>
              <a:buAutoNum type="arabicPeriod"/>
            </a:pPr>
            <a:r>
              <a:rPr lang="de-DE" u="sng">
                <a:solidFill>
                  <a:schemeClr val="hlink"/>
                </a:solidFill>
                <a:hlinkClick r:id="rId5"/>
              </a:rPr>
              <a:t>Pas de l’Aiguille</a:t>
            </a:r>
            <a:r>
              <a:rPr lang="de-DE"/>
              <a:t>	PAI			5</a:t>
            </a:r>
            <a:endParaRPr/>
          </a:p>
          <a:p>
            <a:pPr marL="457200" lvl="0" indent="-342900" algn="l" rtl="0">
              <a:lnSpc>
                <a:spcPct val="90000"/>
              </a:lnSpc>
              <a:spcBef>
                <a:spcPts val="0"/>
              </a:spcBef>
              <a:spcAft>
                <a:spcPts val="0"/>
              </a:spcAft>
              <a:buSzPts val="1800"/>
              <a:buAutoNum type="arabicPeriod"/>
            </a:pPr>
            <a:r>
              <a:rPr lang="de-DE" u="sng">
                <a:solidFill>
                  <a:schemeClr val="hlink"/>
                </a:solidFill>
                <a:hlinkClick r:id="rId6"/>
              </a:rPr>
              <a:t>Loriaz</a:t>
            </a:r>
            <a:r>
              <a:rPr lang="de-DE"/>
              <a:t>				LORI		6</a:t>
            </a:r>
            <a:endParaRPr/>
          </a:p>
          <a:p>
            <a:pPr marL="228600" lvl="0" indent="0" algn="l" rtl="0">
              <a:lnSpc>
                <a:spcPct val="90000"/>
              </a:lnSpc>
              <a:spcBef>
                <a:spcPts val="0"/>
              </a:spcBef>
              <a:spcAft>
                <a:spcPts val="0"/>
              </a:spcAft>
              <a:buNone/>
            </a:pPr>
            <a:r>
              <a:rPr lang="de-DE"/>
              <a:t>								</a:t>
            </a:r>
            <a:r>
              <a:rPr lang="de-DE" sz="1700" b="1"/>
              <a:t>tot.</a:t>
            </a:r>
            <a:r>
              <a:rPr lang="de-DE"/>
              <a:t> 23</a:t>
            </a:r>
            <a:endParaRPr/>
          </a:p>
        </p:txBody>
      </p:sp>
      <p:sp>
        <p:nvSpPr>
          <p:cNvPr id="164" name="Google Shape;164;g31983e58b31_0_32"/>
          <p:cNvSpPr txBox="1">
            <a:spLocks noGrp="1"/>
          </p:cNvSpPr>
          <p:nvPr>
            <p:ph type="body" idx="1"/>
          </p:nvPr>
        </p:nvSpPr>
        <p:spPr>
          <a:xfrm>
            <a:off x="6819675" y="1594249"/>
            <a:ext cx="4724100" cy="1631100"/>
          </a:xfrm>
          <a:prstGeom prst="rect">
            <a:avLst/>
          </a:prstGeom>
          <a:noFill/>
          <a:ln>
            <a:noFill/>
          </a:ln>
        </p:spPr>
        <p:txBody>
          <a:bodyPr spcFirstLastPara="1" wrap="square" lIns="91425" tIns="45700" rIns="91425" bIns="45700" anchor="t" anchorCtr="0">
            <a:normAutofit fontScale="70000" lnSpcReduction="20000"/>
          </a:bodyPr>
          <a:lstStyle/>
          <a:p>
            <a:pPr marL="0" lvl="0" indent="0" algn="l" rtl="0">
              <a:lnSpc>
                <a:spcPct val="90000"/>
              </a:lnSpc>
              <a:spcBef>
                <a:spcPts val="0"/>
              </a:spcBef>
              <a:spcAft>
                <a:spcPts val="0"/>
              </a:spcAft>
              <a:buNone/>
            </a:pPr>
            <a:r>
              <a:rPr lang="de-DE"/>
              <a:t>Guisane:			</a:t>
            </a:r>
            <a:r>
              <a:rPr lang="de-DE" sz="1300" b="1"/>
              <a:t>Abbrev.		#plots</a:t>
            </a:r>
            <a:endParaRPr/>
          </a:p>
          <a:p>
            <a:pPr marL="457200" lvl="0" indent="-342900" algn="l" rtl="0">
              <a:lnSpc>
                <a:spcPct val="90000"/>
              </a:lnSpc>
              <a:spcBef>
                <a:spcPts val="0"/>
              </a:spcBef>
              <a:spcAft>
                <a:spcPts val="0"/>
              </a:spcAft>
              <a:buSzPts val="1800"/>
              <a:buAutoNum type="arabicPeriod"/>
            </a:pPr>
            <a:r>
              <a:rPr lang="de-DE" u="sng">
                <a:solidFill>
                  <a:schemeClr val="hlink"/>
                </a:solidFill>
                <a:hlinkClick r:id="rId7"/>
              </a:rPr>
              <a:t>Lautaret</a:t>
            </a:r>
            <a:r>
              <a:rPr lang="de-DE"/>
              <a:t>		LAU		5</a:t>
            </a:r>
            <a:endParaRPr/>
          </a:p>
          <a:p>
            <a:pPr marL="457200" lvl="0" indent="-342900" algn="l" rtl="0">
              <a:lnSpc>
                <a:spcPct val="90000"/>
              </a:lnSpc>
              <a:spcBef>
                <a:spcPts val="0"/>
              </a:spcBef>
              <a:spcAft>
                <a:spcPts val="0"/>
              </a:spcAft>
              <a:buSzPts val="1800"/>
              <a:buAutoNum type="arabicPeriod"/>
            </a:pPr>
            <a:r>
              <a:rPr lang="de-DE" u="sng">
                <a:solidFill>
                  <a:schemeClr val="hlink"/>
                </a:solidFill>
                <a:hlinkClick r:id="rId8"/>
              </a:rPr>
              <a:t>Clarée</a:t>
            </a:r>
            <a:r>
              <a:rPr lang="de-DE"/>
              <a:t>			NEV		5</a:t>
            </a:r>
            <a:endParaRPr/>
          </a:p>
          <a:p>
            <a:pPr marL="457200" lvl="0" indent="-342900" algn="l" rtl="0">
              <a:lnSpc>
                <a:spcPct val="90000"/>
              </a:lnSpc>
              <a:spcBef>
                <a:spcPts val="0"/>
              </a:spcBef>
              <a:spcAft>
                <a:spcPts val="0"/>
              </a:spcAft>
              <a:buSzPts val="1800"/>
              <a:buAutoNum type="arabicPeriod"/>
            </a:pPr>
            <a:r>
              <a:rPr lang="de-DE" u="sng">
                <a:solidFill>
                  <a:schemeClr val="hlink"/>
                </a:solidFill>
                <a:hlinkClick r:id="rId9"/>
              </a:rPr>
              <a:t>Valloire	</a:t>
            </a:r>
            <a:r>
              <a:rPr lang="de-DE"/>
              <a:t>		VAL		5</a:t>
            </a:r>
            <a:endParaRPr/>
          </a:p>
          <a:p>
            <a:pPr marL="228600" lvl="0" indent="0" algn="l" rtl="0">
              <a:spcBef>
                <a:spcPts val="0"/>
              </a:spcBef>
              <a:spcAft>
                <a:spcPts val="0"/>
              </a:spcAft>
              <a:buNone/>
            </a:pPr>
            <a:r>
              <a:rPr lang="de-DE"/>
              <a:t>							</a:t>
            </a:r>
            <a:r>
              <a:rPr lang="de-DE" sz="1700" b="1"/>
              <a:t>tot.</a:t>
            </a:r>
            <a:r>
              <a:rPr lang="de-DE"/>
              <a:t> 15</a:t>
            </a:r>
            <a:endParaRPr/>
          </a:p>
        </p:txBody>
      </p:sp>
      <p:pic>
        <p:nvPicPr>
          <p:cNvPr id="165" name="Google Shape;165;g31983e58b31_0_32"/>
          <p:cNvPicPr preferRelativeResize="0"/>
          <p:nvPr/>
        </p:nvPicPr>
        <p:blipFill>
          <a:blip r:embed="rId10">
            <a:alphaModFix/>
          </a:blip>
          <a:stretch>
            <a:fillRect/>
          </a:stretch>
        </p:blipFill>
        <p:spPr>
          <a:xfrm>
            <a:off x="1617900" y="3176049"/>
            <a:ext cx="2479226" cy="3327850"/>
          </a:xfrm>
          <a:prstGeom prst="rect">
            <a:avLst/>
          </a:prstGeom>
          <a:noFill/>
          <a:ln>
            <a:noFill/>
          </a:ln>
        </p:spPr>
      </p:pic>
      <p:pic>
        <p:nvPicPr>
          <p:cNvPr id="166" name="Google Shape;166;g31983e58b31_0_32"/>
          <p:cNvPicPr preferRelativeResize="0"/>
          <p:nvPr/>
        </p:nvPicPr>
        <p:blipFill>
          <a:blip r:embed="rId11">
            <a:alphaModFix/>
          </a:blip>
          <a:stretch>
            <a:fillRect/>
          </a:stretch>
        </p:blipFill>
        <p:spPr>
          <a:xfrm>
            <a:off x="7237450" y="3176049"/>
            <a:ext cx="4015781" cy="3327853"/>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g343ad5d7e04_12_8"/>
          <p:cNvSpPr txBox="1">
            <a:spLocks noGrp="1"/>
          </p:cNvSpPr>
          <p:nvPr>
            <p:ph type="title"/>
          </p:nvPr>
        </p:nvSpPr>
        <p:spPr>
          <a:xfrm>
            <a:off x="254501" y="268550"/>
            <a:ext cx="91782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de-DE"/>
              <a:t>Target gradients </a:t>
            </a:r>
            <a:r>
              <a:rPr lang="de-DE" b="1"/>
              <a:t>| Plan summer 2025</a:t>
            </a:r>
            <a:endParaRPr b="1"/>
          </a:p>
        </p:txBody>
      </p:sp>
      <p:sp>
        <p:nvSpPr>
          <p:cNvPr id="173" name="Google Shape;173;g343ad5d7e04_12_8"/>
          <p:cNvSpPr txBox="1">
            <a:spLocks noGrp="1"/>
          </p:cNvSpPr>
          <p:nvPr>
            <p:ph type="body" idx="1"/>
          </p:nvPr>
        </p:nvSpPr>
        <p:spPr>
          <a:xfrm>
            <a:off x="254510" y="1792638"/>
            <a:ext cx="11682900" cy="4351200"/>
          </a:xfrm>
          <a:prstGeom prst="rect">
            <a:avLst/>
          </a:prstGeom>
          <a:noFill/>
          <a:ln>
            <a:noFill/>
          </a:ln>
        </p:spPr>
        <p:txBody>
          <a:bodyPr spcFirstLastPara="1" wrap="square" lIns="91425" tIns="45700" rIns="91425" bIns="45700" anchor="t" anchorCtr="0">
            <a:normAutofit/>
          </a:bodyPr>
          <a:lstStyle/>
          <a:p>
            <a:pPr marL="0" lvl="1" indent="0" algn="l" rtl="0">
              <a:lnSpc>
                <a:spcPct val="90000"/>
              </a:lnSpc>
              <a:spcBef>
                <a:spcPts val="0"/>
              </a:spcBef>
              <a:spcAft>
                <a:spcPts val="0"/>
              </a:spcAft>
              <a:buClr>
                <a:schemeClr val="dk1"/>
              </a:buClr>
              <a:buSzPts val="2000"/>
              <a:buNone/>
            </a:pPr>
            <a:r>
              <a:rPr lang="de-DE" sz="2000" b="1">
                <a:latin typeface="Century Gothic"/>
                <a:ea typeface="Century Gothic"/>
                <a:cs typeface="Century Gothic"/>
                <a:sym typeface="Century Gothic"/>
              </a:rPr>
              <a:t>Collection of in-situ spectral and trait data to calibrate and validate biodiversity products</a:t>
            </a:r>
            <a:endParaRPr/>
          </a:p>
          <a:p>
            <a:pPr marL="685800" lvl="1" indent="-228600" algn="l" rtl="0">
              <a:lnSpc>
                <a:spcPct val="90000"/>
              </a:lnSpc>
              <a:spcBef>
                <a:spcPts val="500"/>
              </a:spcBef>
              <a:spcAft>
                <a:spcPts val="0"/>
              </a:spcAft>
              <a:buClr>
                <a:schemeClr val="dk1"/>
              </a:buClr>
              <a:buSzPts val="1800"/>
              <a:buFont typeface="Courier New"/>
              <a:buChar char="o"/>
            </a:pPr>
            <a:r>
              <a:rPr lang="de-DE">
                <a:latin typeface="Century Gothic"/>
                <a:ea typeface="Century Gothic"/>
                <a:cs typeface="Century Gothic"/>
                <a:sym typeface="Century Gothic"/>
              </a:rPr>
              <a:t>Forest:</a:t>
            </a:r>
            <a:endParaRPr/>
          </a:p>
          <a:p>
            <a:pPr marL="1143000" lvl="2" indent="-228600" algn="l" rtl="0">
              <a:lnSpc>
                <a:spcPct val="90000"/>
              </a:lnSpc>
              <a:spcBef>
                <a:spcPts val="500"/>
              </a:spcBef>
              <a:spcAft>
                <a:spcPts val="0"/>
              </a:spcAft>
              <a:buClr>
                <a:schemeClr val="dk1"/>
              </a:buClr>
              <a:buSzPts val="1600"/>
              <a:buFont typeface="Noto Sans Symbols"/>
              <a:buChar char="§"/>
            </a:pPr>
            <a:r>
              <a:rPr lang="de-DE">
                <a:latin typeface="Century Gothic"/>
                <a:ea typeface="Century Gothic"/>
                <a:cs typeface="Century Gothic"/>
                <a:sym typeface="Century Gothic"/>
              </a:rPr>
              <a:t>Leaf optical properties of 180 leaves from 18 beech trees across structurally diverse forests stands</a:t>
            </a:r>
            <a:endParaRPr/>
          </a:p>
          <a:p>
            <a:pPr marL="1143000" lvl="2" indent="-228600" algn="l" rtl="0">
              <a:lnSpc>
                <a:spcPct val="90000"/>
              </a:lnSpc>
              <a:spcBef>
                <a:spcPts val="500"/>
              </a:spcBef>
              <a:spcAft>
                <a:spcPts val="0"/>
              </a:spcAft>
              <a:buClr>
                <a:schemeClr val="dk1"/>
              </a:buClr>
              <a:buSzPts val="1600"/>
              <a:buFont typeface="Noto Sans Symbols"/>
              <a:buChar char="§"/>
            </a:pPr>
            <a:r>
              <a:rPr lang="de-DE">
                <a:latin typeface="Century Gothic"/>
                <a:ea typeface="Century Gothic"/>
                <a:cs typeface="Century Gothic"/>
                <a:sym typeface="Century Gothic"/>
              </a:rPr>
              <a:t>Trait retrieval (leaf area &amp; mass, lab analyses...)</a:t>
            </a:r>
            <a:endParaRPr/>
          </a:p>
          <a:p>
            <a:pPr marL="685800" lvl="1" indent="-228600" algn="l" rtl="0">
              <a:lnSpc>
                <a:spcPct val="90000"/>
              </a:lnSpc>
              <a:spcBef>
                <a:spcPts val="500"/>
              </a:spcBef>
              <a:spcAft>
                <a:spcPts val="0"/>
              </a:spcAft>
              <a:buClr>
                <a:schemeClr val="dk1"/>
              </a:buClr>
              <a:buSzPts val="1800"/>
              <a:buFont typeface="Courier New"/>
              <a:buChar char="o"/>
            </a:pPr>
            <a:r>
              <a:rPr lang="de-DE">
                <a:latin typeface="Century Gothic"/>
                <a:ea typeface="Century Gothic"/>
                <a:cs typeface="Century Gothic"/>
                <a:sym typeface="Century Gothic"/>
              </a:rPr>
              <a:t>Grassland:</a:t>
            </a:r>
            <a:endParaRPr/>
          </a:p>
          <a:p>
            <a:pPr marL="1143000" lvl="2" indent="-228600" algn="l" rtl="0">
              <a:lnSpc>
                <a:spcPct val="90000"/>
              </a:lnSpc>
              <a:spcBef>
                <a:spcPts val="500"/>
              </a:spcBef>
              <a:spcAft>
                <a:spcPts val="0"/>
              </a:spcAft>
              <a:buClr>
                <a:schemeClr val="dk1"/>
              </a:buClr>
              <a:buSzPts val="1600"/>
              <a:buFont typeface="Noto Sans Symbols"/>
              <a:buChar char="§"/>
            </a:pPr>
            <a:r>
              <a:rPr lang="de-DE">
                <a:latin typeface="Century Gothic"/>
                <a:ea typeface="Century Gothic"/>
                <a:cs typeface="Century Gothic"/>
                <a:sym typeface="Century Gothic"/>
              </a:rPr>
              <a:t>Species-specific leaf spectra of most abundant species (</a:t>
            </a:r>
            <a:r>
              <a:rPr lang="de-DE"/>
              <a:t>~ 100 </a:t>
            </a:r>
            <a:r>
              <a:rPr lang="de-DE">
                <a:latin typeface="Century Gothic"/>
                <a:ea typeface="Century Gothic"/>
                <a:cs typeface="Century Gothic"/>
                <a:sym typeface="Century Gothic"/>
              </a:rPr>
              <a:t>species, </a:t>
            </a:r>
            <a:r>
              <a:rPr lang="de-DE"/>
              <a:t>500</a:t>
            </a:r>
            <a:r>
              <a:rPr lang="de-DE">
                <a:latin typeface="Century Gothic"/>
                <a:ea typeface="Century Gothic"/>
                <a:cs typeface="Century Gothic"/>
                <a:sym typeface="Century Gothic"/>
              </a:rPr>
              <a:t> samples)</a:t>
            </a:r>
            <a:endParaRPr/>
          </a:p>
          <a:p>
            <a:pPr marL="1143000" lvl="2" indent="-228600" algn="l" rtl="0">
              <a:lnSpc>
                <a:spcPct val="90000"/>
              </a:lnSpc>
              <a:spcBef>
                <a:spcPts val="500"/>
              </a:spcBef>
              <a:spcAft>
                <a:spcPts val="0"/>
              </a:spcAft>
              <a:buClr>
                <a:schemeClr val="dk1"/>
              </a:buClr>
              <a:buSzPts val="1600"/>
              <a:buFont typeface="Noto Sans Symbols"/>
              <a:buChar char="§"/>
            </a:pPr>
            <a:r>
              <a:rPr lang="de-DE">
                <a:latin typeface="Century Gothic"/>
                <a:ea typeface="Century Gothic"/>
                <a:cs typeface="Century Gothic"/>
                <a:sym typeface="Century Gothic"/>
              </a:rPr>
              <a:t>Biomass collection</a:t>
            </a:r>
            <a:endParaRPr/>
          </a:p>
          <a:p>
            <a:pPr marL="1143000" lvl="2" indent="-228600" algn="l" rtl="0">
              <a:lnSpc>
                <a:spcPct val="90000"/>
              </a:lnSpc>
              <a:spcBef>
                <a:spcPts val="500"/>
              </a:spcBef>
              <a:spcAft>
                <a:spcPts val="0"/>
              </a:spcAft>
              <a:buClr>
                <a:schemeClr val="dk1"/>
              </a:buClr>
              <a:buSzPts val="1600"/>
              <a:buFont typeface="Noto Sans Symbols"/>
              <a:buChar char="§"/>
            </a:pPr>
            <a:r>
              <a:rPr lang="de-DE"/>
              <a:t>In-situ spectra of plots </a:t>
            </a:r>
            <a:endParaRPr/>
          </a:p>
          <a:p>
            <a:pPr marL="0" lvl="0" indent="0" algn="l" rtl="0">
              <a:lnSpc>
                <a:spcPct val="90000"/>
              </a:lnSpc>
              <a:spcBef>
                <a:spcPts val="500"/>
              </a:spcBef>
              <a:spcAft>
                <a:spcPts val="0"/>
              </a:spcAft>
              <a:buNone/>
            </a:pPr>
            <a:endParaRPr/>
          </a:p>
          <a:p>
            <a:pPr marL="0" lvl="0" indent="0" algn="l" rtl="0">
              <a:lnSpc>
                <a:spcPct val="90000"/>
              </a:lnSpc>
              <a:spcBef>
                <a:spcPts val="500"/>
              </a:spcBef>
              <a:spcAft>
                <a:spcPts val="0"/>
              </a:spcAft>
              <a:buNone/>
            </a:pPr>
            <a:r>
              <a:rPr lang="de-DE" b="1"/>
              <a:t>Collection of in-situ biodiversity data</a:t>
            </a:r>
            <a:endParaRPr b="1"/>
          </a:p>
          <a:p>
            <a:pPr marL="457200" lvl="0" indent="-342900" algn="l" rtl="0">
              <a:lnSpc>
                <a:spcPct val="90000"/>
              </a:lnSpc>
              <a:spcBef>
                <a:spcPts val="1000"/>
              </a:spcBef>
              <a:spcAft>
                <a:spcPts val="0"/>
              </a:spcAft>
              <a:buSzPts val="1800"/>
              <a:buChar char="-"/>
            </a:pPr>
            <a:r>
              <a:rPr lang="de-DE"/>
              <a:t>Soil eDNA (bacteria, fungi, eukaryotes, insects, collembola, earthworms)</a:t>
            </a:r>
            <a:endParaRPr/>
          </a:p>
          <a:p>
            <a:pPr marL="457200" lvl="0" indent="-342900" algn="l" rtl="0">
              <a:lnSpc>
                <a:spcPct val="90000"/>
              </a:lnSpc>
              <a:spcBef>
                <a:spcPts val="0"/>
              </a:spcBef>
              <a:spcAft>
                <a:spcPts val="0"/>
              </a:spcAft>
              <a:buSzPts val="1800"/>
              <a:buChar char="-"/>
            </a:pPr>
            <a:r>
              <a:rPr lang="de-DE"/>
              <a:t>Sounds</a:t>
            </a:r>
            <a:endParaRPr/>
          </a:p>
          <a:p>
            <a:pPr marL="457200" lvl="0" indent="-342900" algn="l" rtl="0">
              <a:lnSpc>
                <a:spcPct val="90000"/>
              </a:lnSpc>
              <a:spcBef>
                <a:spcPts val="0"/>
              </a:spcBef>
              <a:spcAft>
                <a:spcPts val="0"/>
              </a:spcAft>
              <a:buSzPts val="1800"/>
              <a:buChar char="-"/>
            </a:pPr>
            <a:r>
              <a:rPr lang="de-DE"/>
              <a:t>Camera-traps</a:t>
            </a:r>
            <a:endParaRPr/>
          </a:p>
          <a:p>
            <a:pPr marL="457200" lvl="0" indent="-342900" algn="l" rtl="0">
              <a:lnSpc>
                <a:spcPct val="90000"/>
              </a:lnSpc>
              <a:spcBef>
                <a:spcPts val="0"/>
              </a:spcBef>
              <a:spcAft>
                <a:spcPts val="0"/>
              </a:spcAft>
              <a:buSzPts val="1800"/>
              <a:buChar char="-"/>
            </a:pPr>
            <a:r>
              <a:rPr lang="de-DE"/>
              <a:t>Plants</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Oval 17">
            <a:extLst>
              <a:ext uri="{FF2B5EF4-FFF2-40B4-BE49-F238E27FC236}">
                <a16:creationId xmlns:a16="http://schemas.microsoft.com/office/drawing/2014/main" id="{15D61DA0-D608-8ED2-F9D3-21EF42311A95}"/>
              </a:ext>
            </a:extLst>
          </p:cNvPr>
          <p:cNvSpPr>
            <a:spLocks/>
          </p:cNvSpPr>
          <p:nvPr/>
        </p:nvSpPr>
        <p:spPr>
          <a:xfrm>
            <a:off x="371476" y="1778663"/>
            <a:ext cx="3517772" cy="3517772"/>
          </a:xfrm>
          <a:prstGeom prst="ellipse">
            <a:avLst/>
          </a:prstGeom>
          <a:blipFill>
            <a:blip r:embed="rId2"/>
            <a:srcRect/>
            <a:stretch>
              <a:fillRect l="-16132" t="10" r="-33856" b="-1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p>
        </p:txBody>
      </p:sp>
      <p:sp>
        <p:nvSpPr>
          <p:cNvPr id="19" name="Oval 18">
            <a:extLst>
              <a:ext uri="{FF2B5EF4-FFF2-40B4-BE49-F238E27FC236}">
                <a16:creationId xmlns:a16="http://schemas.microsoft.com/office/drawing/2014/main" id="{109E2097-2C2C-10D3-11BC-A83261E365BE}"/>
              </a:ext>
            </a:extLst>
          </p:cNvPr>
          <p:cNvSpPr>
            <a:spLocks/>
          </p:cNvSpPr>
          <p:nvPr/>
        </p:nvSpPr>
        <p:spPr>
          <a:xfrm>
            <a:off x="4331363" y="1778663"/>
            <a:ext cx="3517772" cy="3517772"/>
          </a:xfrm>
          <a:prstGeom prst="ellipse">
            <a:avLst/>
          </a:prstGeom>
          <a:blipFill>
            <a:blip r:embed="rId3"/>
            <a:srcRect/>
            <a:stretch>
              <a:fillRect l="-46922" t="10" r="-3066" b="-1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p>
        </p:txBody>
      </p:sp>
      <p:sp>
        <p:nvSpPr>
          <p:cNvPr id="20" name="Oval 19">
            <a:extLst>
              <a:ext uri="{FF2B5EF4-FFF2-40B4-BE49-F238E27FC236}">
                <a16:creationId xmlns:a16="http://schemas.microsoft.com/office/drawing/2014/main" id="{D13665EB-2699-3423-F476-ABE726832A1B}"/>
              </a:ext>
            </a:extLst>
          </p:cNvPr>
          <p:cNvSpPr>
            <a:spLocks/>
          </p:cNvSpPr>
          <p:nvPr/>
        </p:nvSpPr>
        <p:spPr>
          <a:xfrm>
            <a:off x="8326233" y="1778663"/>
            <a:ext cx="3517772" cy="3517772"/>
          </a:xfrm>
          <a:prstGeom prst="ellipse">
            <a:avLst/>
          </a:prstGeom>
          <a:blipFill>
            <a:blip r:embed="rId4"/>
            <a:srcRect/>
            <a:stretch>
              <a:fillRect l="-16132" t="10" r="-33856" b="-1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p>
        </p:txBody>
      </p:sp>
      <p:sp>
        <p:nvSpPr>
          <p:cNvPr id="2" name="Title 1">
            <a:extLst>
              <a:ext uri="{FF2B5EF4-FFF2-40B4-BE49-F238E27FC236}">
                <a16:creationId xmlns:a16="http://schemas.microsoft.com/office/drawing/2014/main" id="{6885DD15-5665-C5B9-005E-680A5D5BB235}"/>
              </a:ext>
            </a:extLst>
          </p:cNvPr>
          <p:cNvSpPr>
            <a:spLocks noGrp="1"/>
          </p:cNvSpPr>
          <p:nvPr>
            <p:ph type="title"/>
          </p:nvPr>
        </p:nvSpPr>
        <p:spPr>
          <a:xfrm>
            <a:off x="270995" y="0"/>
            <a:ext cx="10515600" cy="1325563"/>
          </a:xfrm>
        </p:spPr>
        <p:txBody>
          <a:bodyPr/>
          <a:lstStyle/>
          <a:p>
            <a:r>
              <a:rPr lang="en-US"/>
              <a:t>Link to OBSGESSION goals</a:t>
            </a:r>
          </a:p>
        </p:txBody>
      </p:sp>
      <p:sp>
        <p:nvSpPr>
          <p:cNvPr id="8" name="Rectangle: Rounded Corners 7">
            <a:extLst>
              <a:ext uri="{FF2B5EF4-FFF2-40B4-BE49-F238E27FC236}">
                <a16:creationId xmlns:a16="http://schemas.microsoft.com/office/drawing/2014/main" id="{CEF1C157-F70C-93C0-2219-29BA3D9403ED}"/>
              </a:ext>
            </a:extLst>
          </p:cNvPr>
          <p:cNvSpPr/>
          <p:nvPr/>
        </p:nvSpPr>
        <p:spPr>
          <a:xfrm>
            <a:off x="7833369" y="-3624905"/>
            <a:ext cx="3326951" cy="3411625"/>
          </a:xfrm>
          <a:prstGeom prst="roundRect">
            <a:avLst>
              <a:gd name="adj" fmla="val 50000"/>
            </a:avLst>
          </a:prstGeom>
          <a:solidFill>
            <a:srgbClr val="163A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bg-BG" sz="2400">
              <a:latin typeface="Century Gothic" panose="020B0502020202020204" pitchFamily="34" charset="0"/>
            </a:endParaRPr>
          </a:p>
          <a:p>
            <a:pPr algn="ctr"/>
            <a:endParaRPr lang="bg-BG" sz="2400">
              <a:latin typeface="Century Gothic" panose="020B0502020202020204" pitchFamily="34" charset="0"/>
            </a:endParaRPr>
          </a:p>
          <a:p>
            <a:pPr algn="ctr"/>
            <a:endParaRPr lang="bg-BG" sz="2400">
              <a:latin typeface="Century Gothic" panose="020B0502020202020204" pitchFamily="34" charset="0"/>
            </a:endParaRPr>
          </a:p>
          <a:p>
            <a:pPr algn="ctr"/>
            <a:r>
              <a:rPr lang="en-US" sz="2000">
                <a:latin typeface="Century Gothic" panose="020B0502020202020204" pitchFamily="34" charset="0"/>
              </a:rPr>
              <a:t>Knowledge </a:t>
            </a:r>
            <a:endParaRPr lang="bg-BG" sz="2000">
              <a:latin typeface="Century Gothic" panose="020B0502020202020204" pitchFamily="34" charset="0"/>
            </a:endParaRPr>
          </a:p>
          <a:p>
            <a:pPr algn="ctr"/>
            <a:r>
              <a:rPr lang="en-US" sz="2000">
                <a:latin typeface="Century Gothic" panose="020B0502020202020204" pitchFamily="34" charset="0"/>
              </a:rPr>
              <a:t>on Drivers of Ecosystem Change</a:t>
            </a:r>
          </a:p>
        </p:txBody>
      </p:sp>
      <p:sp>
        <p:nvSpPr>
          <p:cNvPr id="21" name="Rectangle: Rounded Corners 5">
            <a:extLst>
              <a:ext uri="{FF2B5EF4-FFF2-40B4-BE49-F238E27FC236}">
                <a16:creationId xmlns:a16="http://schemas.microsoft.com/office/drawing/2014/main" id="{1BA290BA-CA9A-272F-4683-689CE6048F44}"/>
              </a:ext>
            </a:extLst>
          </p:cNvPr>
          <p:cNvSpPr/>
          <p:nvPr/>
        </p:nvSpPr>
        <p:spPr>
          <a:xfrm>
            <a:off x="4994201" y="3877045"/>
            <a:ext cx="2235129" cy="2221838"/>
          </a:xfrm>
          <a:prstGeom prst="roundRect">
            <a:avLst>
              <a:gd name="adj" fmla="val 50000"/>
            </a:avLst>
          </a:prstGeom>
          <a:solidFill>
            <a:srgbClr val="163A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atin typeface="Century Gothic" panose="020B0502020202020204" pitchFamily="34" charset="0"/>
              </a:rPr>
              <a:t>Improved </a:t>
            </a:r>
            <a:br>
              <a:rPr lang="bg-BG">
                <a:latin typeface="Century Gothic" panose="020B0502020202020204" pitchFamily="34" charset="0"/>
              </a:rPr>
            </a:br>
            <a:r>
              <a:rPr lang="en-US">
                <a:latin typeface="Century Gothic" panose="020B0502020202020204" pitchFamily="34" charset="0"/>
              </a:rPr>
              <a:t>use of Earth Observation </a:t>
            </a:r>
            <a:br>
              <a:rPr lang="bg-BG">
                <a:latin typeface="Century Gothic" panose="020B0502020202020204" pitchFamily="34" charset="0"/>
              </a:rPr>
            </a:br>
            <a:r>
              <a:rPr lang="en-US">
                <a:latin typeface="Century Gothic" panose="020B0502020202020204" pitchFamily="34" charset="0"/>
              </a:rPr>
              <a:t>(EO) data</a:t>
            </a:r>
          </a:p>
        </p:txBody>
      </p:sp>
      <p:sp>
        <p:nvSpPr>
          <p:cNvPr id="24" name="Rectangle: Rounded Corners 5">
            <a:extLst>
              <a:ext uri="{FF2B5EF4-FFF2-40B4-BE49-F238E27FC236}">
                <a16:creationId xmlns:a16="http://schemas.microsoft.com/office/drawing/2014/main" id="{7DCEF68C-3FB9-725A-E428-F3E2CE23C8A6}"/>
              </a:ext>
            </a:extLst>
          </p:cNvPr>
          <p:cNvSpPr/>
          <p:nvPr/>
        </p:nvSpPr>
        <p:spPr>
          <a:xfrm>
            <a:off x="1065341" y="3877045"/>
            <a:ext cx="2235129" cy="2221838"/>
          </a:xfrm>
          <a:prstGeom prst="roundRect">
            <a:avLst>
              <a:gd name="adj" fmla="val 50000"/>
            </a:avLst>
          </a:prstGeom>
          <a:solidFill>
            <a:srgbClr val="163A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atin typeface="Century Gothic" panose="020B0502020202020204" pitchFamily="34" charset="0"/>
              </a:rPr>
              <a:t>Harmonised Biodiversity Monitoring</a:t>
            </a:r>
          </a:p>
        </p:txBody>
      </p:sp>
      <p:sp>
        <p:nvSpPr>
          <p:cNvPr id="25" name="Rectangle: Rounded Corners 5">
            <a:extLst>
              <a:ext uri="{FF2B5EF4-FFF2-40B4-BE49-F238E27FC236}">
                <a16:creationId xmlns:a16="http://schemas.microsoft.com/office/drawing/2014/main" id="{CA67824F-7816-8DEB-B18D-0C9B54C6DCB6}"/>
              </a:ext>
            </a:extLst>
          </p:cNvPr>
          <p:cNvSpPr/>
          <p:nvPr/>
        </p:nvSpPr>
        <p:spPr>
          <a:xfrm>
            <a:off x="8967555" y="3877045"/>
            <a:ext cx="2235129" cy="2221838"/>
          </a:xfrm>
          <a:prstGeom prst="roundRect">
            <a:avLst>
              <a:gd name="adj" fmla="val 50000"/>
            </a:avLst>
          </a:prstGeom>
          <a:solidFill>
            <a:srgbClr val="163A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atin typeface="Century Gothic" panose="020B0502020202020204" pitchFamily="34" charset="0"/>
              </a:rPr>
              <a:t>Knowledge </a:t>
            </a:r>
            <a:endParaRPr lang="bg-BG">
              <a:latin typeface="Century Gothic" panose="020B0502020202020204" pitchFamily="34" charset="0"/>
            </a:endParaRPr>
          </a:p>
          <a:p>
            <a:pPr algn="ctr"/>
            <a:r>
              <a:rPr lang="en-US">
                <a:latin typeface="Century Gothic" panose="020B0502020202020204" pitchFamily="34" charset="0"/>
              </a:rPr>
              <a:t>on Drivers of Ecosystem Change</a:t>
            </a:r>
          </a:p>
        </p:txBody>
      </p:sp>
      <p:sp>
        <p:nvSpPr>
          <p:cNvPr id="26" name="Rectangle: Rounded Corners 5">
            <a:extLst>
              <a:ext uri="{FF2B5EF4-FFF2-40B4-BE49-F238E27FC236}">
                <a16:creationId xmlns:a16="http://schemas.microsoft.com/office/drawing/2014/main" id="{6CB4BC56-C533-1DBA-3065-298E525F2061}"/>
              </a:ext>
            </a:extLst>
          </p:cNvPr>
          <p:cNvSpPr/>
          <p:nvPr/>
        </p:nvSpPr>
        <p:spPr>
          <a:xfrm>
            <a:off x="1691830" y="1363391"/>
            <a:ext cx="982149" cy="976309"/>
          </a:xfrm>
          <a:prstGeom prst="roundRect">
            <a:avLst>
              <a:gd name="adj" fmla="val 50000"/>
            </a:avLst>
          </a:prstGeom>
          <a:solidFill>
            <a:srgbClr val="163A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entury Gothic" panose="020B0502020202020204" pitchFamily="34" charset="0"/>
            </a:endParaRPr>
          </a:p>
        </p:txBody>
      </p:sp>
      <p:pic>
        <p:nvPicPr>
          <p:cNvPr id="5" name="Graphic 4">
            <a:extLst>
              <a:ext uri="{FF2B5EF4-FFF2-40B4-BE49-F238E27FC236}">
                <a16:creationId xmlns:a16="http://schemas.microsoft.com/office/drawing/2014/main" id="{74D3FB6F-206C-9369-4F0A-C2DE1B6D2D1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83933" y="1534402"/>
            <a:ext cx="601360" cy="601360"/>
          </a:xfrm>
          <a:prstGeom prst="rect">
            <a:avLst/>
          </a:prstGeom>
        </p:spPr>
      </p:pic>
      <p:sp>
        <p:nvSpPr>
          <p:cNvPr id="27" name="Rectangle: Rounded Corners 5">
            <a:extLst>
              <a:ext uri="{FF2B5EF4-FFF2-40B4-BE49-F238E27FC236}">
                <a16:creationId xmlns:a16="http://schemas.microsoft.com/office/drawing/2014/main" id="{3ECED2A6-B7C8-0A1C-52AA-761267F9DEC4}"/>
              </a:ext>
            </a:extLst>
          </p:cNvPr>
          <p:cNvSpPr/>
          <p:nvPr/>
        </p:nvSpPr>
        <p:spPr>
          <a:xfrm>
            <a:off x="5623104" y="1363391"/>
            <a:ext cx="982149" cy="976309"/>
          </a:xfrm>
          <a:prstGeom prst="roundRect">
            <a:avLst>
              <a:gd name="adj" fmla="val 50000"/>
            </a:avLst>
          </a:prstGeom>
          <a:solidFill>
            <a:srgbClr val="163A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entury Gothic" panose="020B0502020202020204" pitchFamily="34" charset="0"/>
            </a:endParaRPr>
          </a:p>
        </p:txBody>
      </p:sp>
      <p:sp>
        <p:nvSpPr>
          <p:cNvPr id="28" name="Rectangle: Rounded Corners 5">
            <a:extLst>
              <a:ext uri="{FF2B5EF4-FFF2-40B4-BE49-F238E27FC236}">
                <a16:creationId xmlns:a16="http://schemas.microsoft.com/office/drawing/2014/main" id="{76C5BC40-E0AC-5EF3-0926-F8550960D33B}"/>
              </a:ext>
            </a:extLst>
          </p:cNvPr>
          <p:cNvSpPr/>
          <p:nvPr/>
        </p:nvSpPr>
        <p:spPr>
          <a:xfrm>
            <a:off x="9600250" y="1363391"/>
            <a:ext cx="982149" cy="976309"/>
          </a:xfrm>
          <a:prstGeom prst="roundRect">
            <a:avLst>
              <a:gd name="adj" fmla="val 50000"/>
            </a:avLst>
          </a:prstGeom>
          <a:solidFill>
            <a:srgbClr val="163A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entury Gothic" panose="020B0502020202020204" pitchFamily="34" charset="0"/>
            </a:endParaRPr>
          </a:p>
        </p:txBody>
      </p:sp>
      <p:pic>
        <p:nvPicPr>
          <p:cNvPr id="15" name="Graphic 14">
            <a:extLst>
              <a:ext uri="{FF2B5EF4-FFF2-40B4-BE49-F238E27FC236}">
                <a16:creationId xmlns:a16="http://schemas.microsoft.com/office/drawing/2014/main" id="{DF291F84-1ECC-BEF7-F0D8-31FAECBB11E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871824" y="1611604"/>
            <a:ext cx="479881" cy="479881"/>
          </a:xfrm>
          <a:prstGeom prst="rect">
            <a:avLst/>
          </a:prstGeom>
        </p:spPr>
      </p:pic>
      <p:pic>
        <p:nvPicPr>
          <p:cNvPr id="17" name="Graphic 16">
            <a:extLst>
              <a:ext uri="{FF2B5EF4-FFF2-40B4-BE49-F238E27FC236}">
                <a16:creationId xmlns:a16="http://schemas.microsoft.com/office/drawing/2014/main" id="{3952233D-32AA-B5F5-7AEC-C5E2E279074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792746" y="1561565"/>
            <a:ext cx="584746" cy="584746"/>
          </a:xfrm>
          <a:prstGeom prst="rect">
            <a:avLst/>
          </a:prstGeom>
        </p:spPr>
      </p:pic>
    </p:spTree>
    <p:extLst>
      <p:ext uri="{BB962C8B-B14F-4D97-AF65-F5344CB8AC3E}">
        <p14:creationId xmlns:p14="http://schemas.microsoft.com/office/powerpoint/2010/main" val="660824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0258F-41A9-AED4-3F53-6C3DCE2F9869}"/>
              </a:ext>
            </a:extLst>
          </p:cNvPr>
          <p:cNvSpPr>
            <a:spLocks noGrp="1"/>
          </p:cNvSpPr>
          <p:nvPr>
            <p:ph type="title"/>
          </p:nvPr>
        </p:nvSpPr>
        <p:spPr>
          <a:xfrm>
            <a:off x="831850" y="1333980"/>
            <a:ext cx="10515600" cy="2007415"/>
          </a:xfrm>
        </p:spPr>
        <p:txBody>
          <a:bodyPr>
            <a:normAutofit/>
          </a:bodyPr>
          <a:lstStyle/>
          <a:p>
            <a:r>
              <a:rPr lang="en-US" b="1"/>
              <a:t>Thank you for your attention!</a:t>
            </a:r>
            <a:endParaRPr lang="en-BG" b="1"/>
          </a:p>
        </p:txBody>
      </p:sp>
      <p:sp>
        <p:nvSpPr>
          <p:cNvPr id="4" name="Slide Number Placeholder 3">
            <a:extLst>
              <a:ext uri="{FF2B5EF4-FFF2-40B4-BE49-F238E27FC236}">
                <a16:creationId xmlns:a16="http://schemas.microsoft.com/office/drawing/2014/main" id="{613E0BD8-BE28-CD54-A6DE-9B186FBC7583}"/>
              </a:ext>
            </a:extLst>
          </p:cNvPr>
          <p:cNvSpPr>
            <a:spLocks noGrp="1"/>
          </p:cNvSpPr>
          <p:nvPr>
            <p:ph type="sldNum" sz="quarter" idx="12"/>
          </p:nvPr>
        </p:nvSpPr>
        <p:spPr/>
        <p:txBody>
          <a:bodyPr/>
          <a:lstStyle/>
          <a:p>
            <a:fld id="{CD4805D6-057F-1048-B770-DDF440AB6921}" type="slidenum">
              <a:rPr lang="en-BG" smtClean="0">
                <a:solidFill>
                  <a:schemeClr val="bg1"/>
                </a:solidFill>
              </a:rPr>
              <a:pPr/>
              <a:t>28</a:t>
            </a:fld>
            <a:endParaRPr lang="en-BG">
              <a:solidFill>
                <a:schemeClr val="bg1"/>
              </a:solidFill>
            </a:endParaRPr>
          </a:p>
        </p:txBody>
      </p:sp>
      <p:pic>
        <p:nvPicPr>
          <p:cNvPr id="6" name="Picture 5">
            <a:extLst>
              <a:ext uri="{FF2B5EF4-FFF2-40B4-BE49-F238E27FC236}">
                <a16:creationId xmlns:a16="http://schemas.microsoft.com/office/drawing/2014/main" id="{677B03E0-4EB2-28F3-C81C-E9A751715541}"/>
              </a:ext>
            </a:extLst>
          </p:cNvPr>
          <p:cNvPicPr>
            <a:picLocks noChangeAspect="1"/>
          </p:cNvPicPr>
          <p:nvPr/>
        </p:nvPicPr>
        <p:blipFill>
          <a:blip r:embed="rId2"/>
          <a:stretch>
            <a:fillRect/>
          </a:stretch>
        </p:blipFill>
        <p:spPr>
          <a:xfrm>
            <a:off x="243840" y="5909366"/>
            <a:ext cx="2910840" cy="646853"/>
          </a:xfrm>
          <a:prstGeom prst="rect">
            <a:avLst/>
          </a:prstGeom>
        </p:spPr>
      </p:pic>
      <p:sp>
        <p:nvSpPr>
          <p:cNvPr id="8" name="TextBox 7">
            <a:extLst>
              <a:ext uri="{FF2B5EF4-FFF2-40B4-BE49-F238E27FC236}">
                <a16:creationId xmlns:a16="http://schemas.microsoft.com/office/drawing/2014/main" id="{89CC9123-0A60-D5BE-A5EA-74CAA6FAB896}"/>
              </a:ext>
            </a:extLst>
          </p:cNvPr>
          <p:cNvSpPr txBox="1"/>
          <p:nvPr/>
        </p:nvSpPr>
        <p:spPr>
          <a:xfrm>
            <a:off x="3261360" y="5850209"/>
            <a:ext cx="7467600" cy="738664"/>
          </a:xfrm>
          <a:prstGeom prst="rect">
            <a:avLst/>
          </a:prstGeom>
          <a:noFill/>
        </p:spPr>
        <p:txBody>
          <a:bodyPr wrap="square">
            <a:spAutoFit/>
          </a:bodyPr>
          <a:lstStyle/>
          <a:p>
            <a:r>
              <a:rPr lang="en-GB" sz="1050" b="0" i="0" u="none" strike="noStrike">
                <a:solidFill>
                  <a:schemeClr val="bg1"/>
                </a:solidFill>
                <a:effectLst/>
                <a:latin typeface="Poppins" pitchFamily="2" charset="77"/>
                <a:cs typeface="Poppins" pitchFamily="2" charset="77"/>
              </a:rPr>
              <a:t>OBSGESSION receives funding from the European Union's Horizon Europe research and innovation programme under grant agreement No. 101134954. Views and opinions expressed are those of the author(s) only and do not necessarily reflect those of the European Union or the European Research Executive Agency (REA). Neither the EU nor the European Research Executive Agency (REA) can be held responsible for them.</a:t>
            </a:r>
            <a:endParaRPr lang="en-BG" sz="1050">
              <a:solidFill>
                <a:schemeClr val="bg1"/>
              </a:solidFill>
              <a:latin typeface="Poppins" pitchFamily="2" charset="77"/>
              <a:cs typeface="Poppins" pitchFamily="2" charset="77"/>
            </a:endParaRPr>
          </a:p>
        </p:txBody>
      </p:sp>
      <p:sp>
        <p:nvSpPr>
          <p:cNvPr id="9" name="TextBox 8">
            <a:extLst>
              <a:ext uri="{FF2B5EF4-FFF2-40B4-BE49-F238E27FC236}">
                <a16:creationId xmlns:a16="http://schemas.microsoft.com/office/drawing/2014/main" id="{7101DEB5-B092-1096-C1FA-BB3D51592136}"/>
              </a:ext>
            </a:extLst>
          </p:cNvPr>
          <p:cNvSpPr txBox="1"/>
          <p:nvPr/>
        </p:nvSpPr>
        <p:spPr>
          <a:xfrm>
            <a:off x="1354701" y="4590930"/>
            <a:ext cx="2543395" cy="400110"/>
          </a:xfrm>
          <a:prstGeom prst="rect">
            <a:avLst/>
          </a:prstGeom>
          <a:noFill/>
        </p:spPr>
        <p:txBody>
          <a:bodyPr wrap="square">
            <a:spAutoFit/>
          </a:bodyPr>
          <a:lstStyle/>
          <a:p>
            <a:r>
              <a:rPr lang="en-GB" sz="2000" b="0" i="0" u="none" strike="noStrike">
                <a:solidFill>
                  <a:schemeClr val="bg1"/>
                </a:solidFill>
                <a:effectLst/>
                <a:latin typeface="Poppins" pitchFamily="2" charset="77"/>
                <a:cs typeface="Poppins" pitchFamily="2" charset="77"/>
              </a:rPr>
              <a:t>obsgession.eu</a:t>
            </a:r>
            <a:endParaRPr lang="en-BG" sz="2000">
              <a:solidFill>
                <a:schemeClr val="bg1"/>
              </a:solidFill>
              <a:latin typeface="Poppins" pitchFamily="2" charset="77"/>
              <a:cs typeface="Poppins" pitchFamily="2" charset="77"/>
            </a:endParaRPr>
          </a:p>
        </p:txBody>
      </p:sp>
      <p:pic>
        <p:nvPicPr>
          <p:cNvPr id="10" name="Picture 9">
            <a:extLst>
              <a:ext uri="{FF2B5EF4-FFF2-40B4-BE49-F238E27FC236}">
                <a16:creationId xmlns:a16="http://schemas.microsoft.com/office/drawing/2014/main" id="{AE7C3AE5-6FAF-C3F5-5EAA-D4BB8797AB36}"/>
              </a:ext>
            </a:extLst>
          </p:cNvPr>
          <p:cNvPicPr>
            <a:picLocks noChangeAspect="1"/>
          </p:cNvPicPr>
          <p:nvPr/>
        </p:nvPicPr>
        <p:blipFill>
          <a:blip r:embed="rId3"/>
          <a:stretch>
            <a:fillRect/>
          </a:stretch>
        </p:blipFill>
        <p:spPr>
          <a:xfrm>
            <a:off x="938141" y="4590930"/>
            <a:ext cx="320813" cy="320813"/>
          </a:xfrm>
          <a:prstGeom prst="rect">
            <a:avLst/>
          </a:prstGeom>
        </p:spPr>
      </p:pic>
      <p:sp>
        <p:nvSpPr>
          <p:cNvPr id="12" name="TextBox 11">
            <a:extLst>
              <a:ext uri="{FF2B5EF4-FFF2-40B4-BE49-F238E27FC236}">
                <a16:creationId xmlns:a16="http://schemas.microsoft.com/office/drawing/2014/main" id="{DD7270B1-0238-67BC-CC95-BBD9C1BA740A}"/>
              </a:ext>
            </a:extLst>
          </p:cNvPr>
          <p:cNvSpPr txBox="1"/>
          <p:nvPr/>
        </p:nvSpPr>
        <p:spPr>
          <a:xfrm>
            <a:off x="4436912" y="4590930"/>
            <a:ext cx="2213113" cy="400110"/>
          </a:xfrm>
          <a:prstGeom prst="rect">
            <a:avLst/>
          </a:prstGeom>
          <a:noFill/>
        </p:spPr>
        <p:txBody>
          <a:bodyPr wrap="square">
            <a:spAutoFit/>
          </a:bodyPr>
          <a:lstStyle/>
          <a:p>
            <a:r>
              <a:rPr lang="en-GB" sz="2000" err="1">
                <a:solidFill>
                  <a:schemeClr val="bg1"/>
                </a:solidFill>
                <a:latin typeface="Poppins" pitchFamily="2" charset="77"/>
                <a:cs typeface="Poppins" pitchFamily="2" charset="77"/>
              </a:rPr>
              <a:t>o</a:t>
            </a:r>
            <a:r>
              <a:rPr lang="en-GB" sz="2000" b="0" i="0" u="none" strike="noStrike" err="1">
                <a:solidFill>
                  <a:schemeClr val="bg1"/>
                </a:solidFill>
                <a:effectLst/>
                <a:latin typeface="Poppins" pitchFamily="2" charset="77"/>
                <a:cs typeface="Poppins" pitchFamily="2" charset="77"/>
              </a:rPr>
              <a:t>bsgession</a:t>
            </a:r>
            <a:r>
              <a:rPr lang="en-GB" sz="2000">
                <a:solidFill>
                  <a:schemeClr val="bg1"/>
                </a:solidFill>
                <a:latin typeface="Poppins" pitchFamily="2" charset="77"/>
                <a:cs typeface="Poppins" pitchFamily="2" charset="77"/>
              </a:rPr>
              <a:t>_</a:t>
            </a:r>
            <a:endParaRPr lang="en-BG" sz="2000">
              <a:solidFill>
                <a:schemeClr val="bg1"/>
              </a:solidFill>
              <a:latin typeface="Poppins" pitchFamily="2" charset="77"/>
              <a:cs typeface="Poppins" pitchFamily="2" charset="77"/>
            </a:endParaRPr>
          </a:p>
        </p:txBody>
      </p:sp>
      <p:pic>
        <p:nvPicPr>
          <p:cNvPr id="13" name="Picture 12">
            <a:extLst>
              <a:ext uri="{FF2B5EF4-FFF2-40B4-BE49-F238E27FC236}">
                <a16:creationId xmlns:a16="http://schemas.microsoft.com/office/drawing/2014/main" id="{577F8C97-DFAC-5EAB-16F2-EDE0A0A6434F}"/>
              </a:ext>
            </a:extLst>
          </p:cNvPr>
          <p:cNvPicPr>
            <a:picLocks noChangeAspect="1"/>
          </p:cNvPicPr>
          <p:nvPr/>
        </p:nvPicPr>
        <p:blipFill>
          <a:blip r:embed="rId4"/>
          <a:stretch>
            <a:fillRect/>
          </a:stretch>
        </p:blipFill>
        <p:spPr>
          <a:xfrm>
            <a:off x="6997148" y="4575919"/>
            <a:ext cx="344557" cy="327329"/>
          </a:xfrm>
          <a:prstGeom prst="rect">
            <a:avLst/>
          </a:prstGeom>
        </p:spPr>
      </p:pic>
      <p:sp>
        <p:nvSpPr>
          <p:cNvPr id="15" name="TextBox 14">
            <a:extLst>
              <a:ext uri="{FF2B5EF4-FFF2-40B4-BE49-F238E27FC236}">
                <a16:creationId xmlns:a16="http://schemas.microsoft.com/office/drawing/2014/main" id="{E4144447-5A82-96ED-8337-BED946A46F1E}"/>
              </a:ext>
            </a:extLst>
          </p:cNvPr>
          <p:cNvSpPr txBox="1"/>
          <p:nvPr/>
        </p:nvSpPr>
        <p:spPr>
          <a:xfrm>
            <a:off x="7447722" y="4590930"/>
            <a:ext cx="4744278" cy="400110"/>
          </a:xfrm>
          <a:prstGeom prst="rect">
            <a:avLst/>
          </a:prstGeom>
          <a:noFill/>
        </p:spPr>
        <p:txBody>
          <a:bodyPr wrap="square">
            <a:spAutoFit/>
          </a:bodyPr>
          <a:lstStyle/>
          <a:p>
            <a:r>
              <a:rPr lang="en-GB" sz="2000" err="1">
                <a:solidFill>
                  <a:schemeClr val="bg1"/>
                </a:solidFill>
                <a:latin typeface="Poppins" pitchFamily="2" charset="77"/>
                <a:cs typeface="Poppins" pitchFamily="2" charset="77"/>
              </a:rPr>
              <a:t>OBSGESSION_HorizonEurope</a:t>
            </a:r>
            <a:endParaRPr lang="en-BG" sz="2000">
              <a:solidFill>
                <a:schemeClr val="bg1"/>
              </a:solidFill>
              <a:latin typeface="Poppins" pitchFamily="2" charset="77"/>
              <a:cs typeface="Poppins" pitchFamily="2" charset="77"/>
            </a:endParaRPr>
          </a:p>
        </p:txBody>
      </p:sp>
      <p:pic>
        <p:nvPicPr>
          <p:cNvPr id="16" name="Picture 15">
            <a:extLst>
              <a:ext uri="{FF2B5EF4-FFF2-40B4-BE49-F238E27FC236}">
                <a16:creationId xmlns:a16="http://schemas.microsoft.com/office/drawing/2014/main" id="{2C517D8A-4548-E551-F8A2-7D74E4474577}"/>
              </a:ext>
            </a:extLst>
          </p:cNvPr>
          <p:cNvPicPr>
            <a:picLocks noChangeAspect="1"/>
          </p:cNvPicPr>
          <p:nvPr/>
        </p:nvPicPr>
        <p:blipFill>
          <a:blip r:embed="rId5"/>
          <a:stretch>
            <a:fillRect/>
          </a:stretch>
        </p:blipFill>
        <p:spPr>
          <a:xfrm>
            <a:off x="4059690" y="4620128"/>
            <a:ext cx="311474" cy="291615"/>
          </a:xfrm>
          <a:prstGeom prst="rect">
            <a:avLst/>
          </a:prstGeom>
        </p:spPr>
      </p:pic>
    </p:spTree>
    <p:extLst>
      <p:ext uri="{BB962C8B-B14F-4D97-AF65-F5344CB8AC3E}">
        <p14:creationId xmlns:p14="http://schemas.microsoft.com/office/powerpoint/2010/main" val="114423640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5990A-A0C1-F91B-15ED-6CCC5C6CCCB2}"/>
              </a:ext>
            </a:extLst>
          </p:cNvPr>
          <p:cNvSpPr>
            <a:spLocks noGrp="1"/>
          </p:cNvSpPr>
          <p:nvPr>
            <p:ph type="ctrTitle"/>
          </p:nvPr>
        </p:nvSpPr>
        <p:spPr>
          <a:xfrm>
            <a:off x="266904" y="1842946"/>
            <a:ext cx="7779816" cy="2261313"/>
          </a:xfrm>
        </p:spPr>
        <p:txBody>
          <a:bodyPr anchor="t">
            <a:noAutofit/>
          </a:bodyPr>
          <a:lstStyle/>
          <a:p>
            <a:r>
              <a:rPr lang="de-DE" sz="4800"/>
              <a:t>Pilot 5.2 </a:t>
            </a:r>
            <a:r>
              <a:rPr lang="en-US" sz="4500"/>
              <a:t>Mapping &amp; Monitoring of European habitats  </a:t>
            </a:r>
            <a:endParaRPr lang="en-BG" sz="4500"/>
          </a:p>
        </p:txBody>
      </p:sp>
      <p:sp>
        <p:nvSpPr>
          <p:cNvPr id="3" name="Subtitle 2">
            <a:extLst>
              <a:ext uri="{FF2B5EF4-FFF2-40B4-BE49-F238E27FC236}">
                <a16:creationId xmlns:a16="http://schemas.microsoft.com/office/drawing/2014/main" id="{0E0EAB8E-31DB-4930-6F34-7699F66B4FEB}"/>
              </a:ext>
            </a:extLst>
          </p:cNvPr>
          <p:cNvSpPr>
            <a:spLocks noGrp="1"/>
          </p:cNvSpPr>
          <p:nvPr>
            <p:ph type="subTitle" idx="1"/>
          </p:nvPr>
        </p:nvSpPr>
        <p:spPr>
          <a:xfrm>
            <a:off x="266904" y="4280432"/>
            <a:ext cx="6387412" cy="563331"/>
          </a:xfrm>
        </p:spPr>
        <p:txBody>
          <a:bodyPr vert="horz" lIns="91440" tIns="45720" rIns="91440" bIns="45720" rtlCol="0" anchor="t">
            <a:normAutofit/>
          </a:bodyPr>
          <a:lstStyle/>
          <a:p>
            <a:r>
              <a:rPr lang="en-US">
                <a:solidFill>
                  <a:srgbClr val="4AC5D3"/>
                </a:solidFill>
                <a:latin typeface="Century Gothic"/>
                <a:cs typeface="Arial"/>
              </a:rPr>
              <a:t>WR, CNRS, VITO, SYKE</a:t>
            </a:r>
            <a:endParaRPr lang="en-BG" b="0">
              <a:solidFill>
                <a:schemeClr val="bg1">
                  <a:lumMod val="50000"/>
                </a:schemeClr>
              </a:solidFill>
            </a:endParaRPr>
          </a:p>
        </p:txBody>
      </p:sp>
      <p:sp>
        <p:nvSpPr>
          <p:cNvPr id="6" name="Subtitle 2">
            <a:extLst>
              <a:ext uri="{FF2B5EF4-FFF2-40B4-BE49-F238E27FC236}">
                <a16:creationId xmlns:a16="http://schemas.microsoft.com/office/drawing/2014/main" id="{8AAA1658-346E-4574-9E72-A7F8DF50A33F}"/>
              </a:ext>
            </a:extLst>
          </p:cNvPr>
          <p:cNvSpPr txBox="1">
            <a:spLocks/>
          </p:cNvSpPr>
          <p:nvPr/>
        </p:nvSpPr>
        <p:spPr>
          <a:xfrm>
            <a:off x="266904" y="5249083"/>
            <a:ext cx="6387412" cy="51211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rgbClr val="B4D785"/>
                </a:solidFill>
                <a:latin typeface="Century Gothic" panose="020B0502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Century Gothic" panose="020B0502020202020204" pitchFamily="34" charset="0"/>
                <a:ea typeface="+mn-ea"/>
                <a:cs typeface="Arial" panose="020B0604020202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Century Gothic" panose="020B0502020202020204" pitchFamily="34" charset="0"/>
                <a:ea typeface="+mn-ea"/>
                <a:cs typeface="Arial" panose="020B0604020202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Century Gothic" panose="020B0502020202020204" pitchFamily="34" charset="0"/>
                <a:ea typeface="+mn-ea"/>
                <a:cs typeface="Arial" panose="020B0604020202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Century Gothic" panose="020B0502020202020204" pitchFamily="34" charset="0"/>
                <a:ea typeface="+mn-ea"/>
                <a:cs typeface="Arial" panose="020B0604020202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a:solidFill>
                  <a:srgbClr val="163A3C"/>
                </a:solidFill>
                <a:latin typeface="Century Gothic"/>
                <a:cs typeface="Arial"/>
              </a:rPr>
              <a:t>26.03.2025 / WP5 meeting OBSGESSION</a:t>
            </a:r>
          </a:p>
        </p:txBody>
      </p:sp>
      <p:sp>
        <p:nvSpPr>
          <p:cNvPr id="13" name="TextBox 12">
            <a:extLst>
              <a:ext uri="{FF2B5EF4-FFF2-40B4-BE49-F238E27FC236}">
                <a16:creationId xmlns:a16="http://schemas.microsoft.com/office/drawing/2014/main" id="{C4CE6AB1-07F6-D1EE-9E1A-A7D8621D273A}"/>
              </a:ext>
            </a:extLst>
          </p:cNvPr>
          <p:cNvSpPr txBox="1"/>
          <p:nvPr/>
        </p:nvSpPr>
        <p:spPr>
          <a:xfrm>
            <a:off x="914400" y="5568043"/>
            <a:ext cx="184731" cy="369332"/>
          </a:xfrm>
          <a:prstGeom prst="rect">
            <a:avLst/>
          </a:prstGeom>
          <a:noFill/>
        </p:spPr>
        <p:txBody>
          <a:bodyPr wrap="none" rtlCol="0">
            <a:spAutoFit/>
          </a:bodyPr>
          <a:lstStyle/>
          <a:p>
            <a:endParaRPr lang="en-BG"/>
          </a:p>
        </p:txBody>
      </p:sp>
      <p:sp>
        <p:nvSpPr>
          <p:cNvPr id="16" name="TextBox 15">
            <a:extLst>
              <a:ext uri="{FF2B5EF4-FFF2-40B4-BE49-F238E27FC236}">
                <a16:creationId xmlns:a16="http://schemas.microsoft.com/office/drawing/2014/main" id="{0B83EDF3-4D3D-66EB-EF21-D2E424C7A898}"/>
              </a:ext>
            </a:extLst>
          </p:cNvPr>
          <p:cNvSpPr txBox="1"/>
          <p:nvPr/>
        </p:nvSpPr>
        <p:spPr>
          <a:xfrm>
            <a:off x="8134217" y="6295605"/>
            <a:ext cx="6109252" cy="307777"/>
          </a:xfrm>
          <a:prstGeom prst="rect">
            <a:avLst/>
          </a:prstGeom>
          <a:noFill/>
        </p:spPr>
        <p:txBody>
          <a:bodyPr wrap="square">
            <a:spAutoFit/>
          </a:bodyPr>
          <a:lstStyle/>
          <a:p>
            <a:pPr algn="ctr"/>
            <a:r>
              <a:rPr lang="en-GB" sz="1400" b="0" i="0" u="none" strike="noStrike">
                <a:solidFill>
                  <a:schemeClr val="bg1"/>
                </a:solidFill>
                <a:effectLst/>
                <a:latin typeface="Poppins" pitchFamily="2" charset="77"/>
                <a:cs typeface="Poppins" pitchFamily="2" charset="77"/>
              </a:rPr>
              <a:t>obsgession.eu</a:t>
            </a:r>
            <a:endParaRPr lang="en-BG" sz="1400">
              <a:solidFill>
                <a:schemeClr val="bg1"/>
              </a:solidFill>
              <a:latin typeface="Poppins" pitchFamily="2" charset="77"/>
              <a:cs typeface="Poppins" pitchFamily="2" charset="77"/>
            </a:endParaRPr>
          </a:p>
        </p:txBody>
      </p:sp>
      <p:pic>
        <p:nvPicPr>
          <p:cNvPr id="17" name="Picture 16">
            <a:extLst>
              <a:ext uri="{FF2B5EF4-FFF2-40B4-BE49-F238E27FC236}">
                <a16:creationId xmlns:a16="http://schemas.microsoft.com/office/drawing/2014/main" id="{56B539A9-1D52-A06C-3DAD-3B9745050D72}"/>
              </a:ext>
            </a:extLst>
          </p:cNvPr>
          <p:cNvPicPr>
            <a:picLocks noChangeAspect="1"/>
          </p:cNvPicPr>
          <p:nvPr/>
        </p:nvPicPr>
        <p:blipFill>
          <a:blip r:embed="rId2"/>
          <a:stretch>
            <a:fillRect/>
          </a:stretch>
        </p:blipFill>
        <p:spPr>
          <a:xfrm>
            <a:off x="10254422" y="6335099"/>
            <a:ext cx="188292" cy="188292"/>
          </a:xfrm>
          <a:prstGeom prst="rect">
            <a:avLst/>
          </a:prstGeom>
        </p:spPr>
      </p:pic>
      <p:grpSp>
        <p:nvGrpSpPr>
          <p:cNvPr id="4" name="Group 3">
            <a:extLst>
              <a:ext uri="{FF2B5EF4-FFF2-40B4-BE49-F238E27FC236}">
                <a16:creationId xmlns:a16="http://schemas.microsoft.com/office/drawing/2014/main" id="{7407EDC0-1F7A-BD52-E800-E5D9DD1C7383}"/>
              </a:ext>
            </a:extLst>
          </p:cNvPr>
          <p:cNvGrpSpPr/>
          <p:nvPr/>
        </p:nvGrpSpPr>
        <p:grpSpPr>
          <a:xfrm>
            <a:off x="2147138" y="4755218"/>
            <a:ext cx="317691" cy="317691"/>
            <a:chOff x="371959" y="3642019"/>
            <a:chExt cx="317691" cy="317691"/>
          </a:xfrm>
        </p:grpSpPr>
        <p:sp>
          <p:nvSpPr>
            <p:cNvPr id="5" name="Oval 4">
              <a:extLst>
                <a:ext uri="{FF2B5EF4-FFF2-40B4-BE49-F238E27FC236}">
                  <a16:creationId xmlns:a16="http://schemas.microsoft.com/office/drawing/2014/main" id="{54C38769-6E20-7B7E-1B20-6AC3CB54B0A4}"/>
                </a:ext>
              </a:extLst>
            </p:cNvPr>
            <p:cNvSpPr/>
            <p:nvPr/>
          </p:nvSpPr>
          <p:spPr>
            <a:xfrm>
              <a:off x="371959" y="3642019"/>
              <a:ext cx="317691" cy="317691"/>
            </a:xfrm>
            <a:prstGeom prst="ellipse">
              <a:avLst/>
            </a:prstGeom>
            <a:solidFill>
              <a:srgbClr val="163A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p>
          </p:txBody>
        </p:sp>
        <p:pic>
          <p:nvPicPr>
            <p:cNvPr id="7" name="Picture 18" descr="Printable Country Flag of Belgium - Circle | Vector Country Flags of the  World">
              <a:extLst>
                <a:ext uri="{FF2B5EF4-FFF2-40B4-BE49-F238E27FC236}">
                  <a16:creationId xmlns:a16="http://schemas.microsoft.com/office/drawing/2014/main" id="{D339E629-EDC4-77A1-2745-53C0140AFA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V="1">
              <a:off x="428356" y="3701317"/>
              <a:ext cx="202097" cy="20209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8" name="Group 7">
            <a:extLst>
              <a:ext uri="{FF2B5EF4-FFF2-40B4-BE49-F238E27FC236}">
                <a16:creationId xmlns:a16="http://schemas.microsoft.com/office/drawing/2014/main" id="{3A08A9A6-0E11-8F88-201F-8F874B51B98B}"/>
              </a:ext>
            </a:extLst>
          </p:cNvPr>
          <p:cNvGrpSpPr/>
          <p:nvPr/>
        </p:nvGrpSpPr>
        <p:grpSpPr>
          <a:xfrm>
            <a:off x="1181241" y="4764569"/>
            <a:ext cx="317691" cy="317691"/>
            <a:chOff x="371959" y="4593895"/>
            <a:chExt cx="317691" cy="317691"/>
          </a:xfrm>
        </p:grpSpPr>
        <p:sp>
          <p:nvSpPr>
            <p:cNvPr id="9" name="Oval 8">
              <a:extLst>
                <a:ext uri="{FF2B5EF4-FFF2-40B4-BE49-F238E27FC236}">
                  <a16:creationId xmlns:a16="http://schemas.microsoft.com/office/drawing/2014/main" id="{74570E0B-9B02-6949-D1BC-93E0C942D6C4}"/>
                </a:ext>
              </a:extLst>
            </p:cNvPr>
            <p:cNvSpPr/>
            <p:nvPr/>
          </p:nvSpPr>
          <p:spPr>
            <a:xfrm>
              <a:off x="371959" y="4593895"/>
              <a:ext cx="317691" cy="317691"/>
            </a:xfrm>
            <a:prstGeom prst="ellipse">
              <a:avLst/>
            </a:prstGeom>
            <a:solidFill>
              <a:srgbClr val="163A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p>
          </p:txBody>
        </p:sp>
        <p:pic>
          <p:nvPicPr>
            <p:cNvPr id="10" name="Picture 20" descr="France flag icon - Country flags">
              <a:extLst>
                <a:ext uri="{FF2B5EF4-FFF2-40B4-BE49-F238E27FC236}">
                  <a16:creationId xmlns:a16="http://schemas.microsoft.com/office/drawing/2014/main" id="{FB9FE8E2-4A13-0672-EF43-9BD7C0CBD3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V="1">
              <a:off x="430178" y="4652538"/>
              <a:ext cx="202097" cy="20209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1" name="Group 10">
            <a:extLst>
              <a:ext uri="{FF2B5EF4-FFF2-40B4-BE49-F238E27FC236}">
                <a16:creationId xmlns:a16="http://schemas.microsoft.com/office/drawing/2014/main" id="{6049396B-A9E0-0A44-CEED-BE2CC0AF27AC}"/>
              </a:ext>
            </a:extLst>
          </p:cNvPr>
          <p:cNvGrpSpPr/>
          <p:nvPr/>
        </p:nvGrpSpPr>
        <p:grpSpPr>
          <a:xfrm rot="10800000">
            <a:off x="437592" y="4755219"/>
            <a:ext cx="317691" cy="317691"/>
            <a:chOff x="371959" y="4114210"/>
            <a:chExt cx="317691" cy="317691"/>
          </a:xfrm>
        </p:grpSpPr>
        <p:sp>
          <p:nvSpPr>
            <p:cNvPr id="12" name="Oval 11">
              <a:extLst>
                <a:ext uri="{FF2B5EF4-FFF2-40B4-BE49-F238E27FC236}">
                  <a16:creationId xmlns:a16="http://schemas.microsoft.com/office/drawing/2014/main" id="{49634237-F236-D7F0-DE3E-255A540374E8}"/>
                </a:ext>
              </a:extLst>
            </p:cNvPr>
            <p:cNvSpPr/>
            <p:nvPr/>
          </p:nvSpPr>
          <p:spPr>
            <a:xfrm>
              <a:off x="371959" y="4114210"/>
              <a:ext cx="317691" cy="317691"/>
            </a:xfrm>
            <a:prstGeom prst="ellipse">
              <a:avLst/>
            </a:prstGeom>
            <a:solidFill>
              <a:srgbClr val="163A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p>
          </p:txBody>
        </p:sp>
        <p:pic>
          <p:nvPicPr>
            <p:cNvPr id="14" name="Picture 28" descr="Printable Country Flag of the Netherlands - Circle | Vector Country Flags  of the World">
              <a:extLst>
                <a:ext uri="{FF2B5EF4-FFF2-40B4-BE49-F238E27FC236}">
                  <a16:creationId xmlns:a16="http://schemas.microsoft.com/office/drawing/2014/main" id="{B2B7CC7E-AC85-05DA-40E0-630C386F111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V="1">
              <a:off x="430178" y="4169432"/>
              <a:ext cx="202097" cy="20209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5" name="Group 14">
            <a:extLst>
              <a:ext uri="{FF2B5EF4-FFF2-40B4-BE49-F238E27FC236}">
                <a16:creationId xmlns:a16="http://schemas.microsoft.com/office/drawing/2014/main" id="{A683A9BB-0C5D-98D6-D610-565D34E34973}"/>
              </a:ext>
            </a:extLst>
          </p:cNvPr>
          <p:cNvGrpSpPr/>
          <p:nvPr/>
        </p:nvGrpSpPr>
        <p:grpSpPr>
          <a:xfrm>
            <a:off x="2954189" y="4728731"/>
            <a:ext cx="317691" cy="317691"/>
            <a:chOff x="371475" y="1326983"/>
            <a:chExt cx="317691" cy="317691"/>
          </a:xfrm>
        </p:grpSpPr>
        <p:sp>
          <p:nvSpPr>
            <p:cNvPr id="18" name="Oval 17">
              <a:extLst>
                <a:ext uri="{FF2B5EF4-FFF2-40B4-BE49-F238E27FC236}">
                  <a16:creationId xmlns:a16="http://schemas.microsoft.com/office/drawing/2014/main" id="{E02CFDF3-F2F5-9A31-8132-8E80EBF69FCA}"/>
                </a:ext>
              </a:extLst>
            </p:cNvPr>
            <p:cNvSpPr/>
            <p:nvPr/>
          </p:nvSpPr>
          <p:spPr>
            <a:xfrm>
              <a:off x="371475" y="1326983"/>
              <a:ext cx="317691" cy="317691"/>
            </a:xfrm>
            <a:prstGeom prst="ellipse">
              <a:avLst/>
            </a:prstGeom>
            <a:solidFill>
              <a:srgbClr val="163A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p>
          </p:txBody>
        </p:sp>
        <p:pic>
          <p:nvPicPr>
            <p:cNvPr id="19" name="Picture 26" descr="Printable Country Flag of Finland - Circle | Vector Country Flags of the  World">
              <a:extLst>
                <a:ext uri="{FF2B5EF4-FFF2-40B4-BE49-F238E27FC236}">
                  <a16:creationId xmlns:a16="http://schemas.microsoft.com/office/drawing/2014/main" id="{B382ECAE-0582-0F4A-7DF6-D3ADEB880DC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V="1">
              <a:off x="429491" y="1384513"/>
              <a:ext cx="202629" cy="20262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5990889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93B143-1316-28B4-C59C-E9334A472EFA}"/>
              </a:ext>
            </a:extLst>
          </p:cNvPr>
          <p:cNvSpPr>
            <a:spLocks noGrp="1"/>
          </p:cNvSpPr>
          <p:nvPr>
            <p:ph type="title"/>
          </p:nvPr>
        </p:nvSpPr>
        <p:spPr/>
        <p:txBody>
          <a:bodyPr>
            <a:normAutofit/>
          </a:bodyPr>
          <a:lstStyle/>
          <a:p>
            <a:r>
              <a:rPr lang="fi-FI">
                <a:latin typeface="Poppins"/>
                <a:cs typeface="Poppins"/>
              </a:rPr>
              <a:t>Introduction to the seminar</a:t>
            </a:r>
            <a:endParaRPr lang="en-BG">
              <a:latin typeface="Poppins"/>
              <a:cs typeface="Poppins"/>
            </a:endParaRPr>
          </a:p>
        </p:txBody>
      </p:sp>
      <p:sp>
        <p:nvSpPr>
          <p:cNvPr id="4" name="Slide Number Placeholder 3">
            <a:extLst>
              <a:ext uri="{FF2B5EF4-FFF2-40B4-BE49-F238E27FC236}">
                <a16:creationId xmlns:a16="http://schemas.microsoft.com/office/drawing/2014/main" id="{37CE7233-5BF7-AA9B-C57D-6C4CD1EAFD20}"/>
              </a:ext>
            </a:extLst>
          </p:cNvPr>
          <p:cNvSpPr>
            <a:spLocks noGrp="1"/>
          </p:cNvSpPr>
          <p:nvPr>
            <p:ph type="sldNum" sz="quarter" idx="12"/>
          </p:nvPr>
        </p:nvSpPr>
        <p:spPr/>
        <p:txBody>
          <a:bodyPr/>
          <a:lstStyle/>
          <a:p>
            <a:fld id="{CD4805D6-057F-1048-B770-DDF440AB6921}" type="slidenum">
              <a:rPr lang="en-BG" smtClean="0"/>
              <a:t>3</a:t>
            </a:fld>
            <a:endParaRPr lang="en-BG"/>
          </a:p>
        </p:txBody>
      </p:sp>
    </p:spTree>
    <p:extLst>
      <p:ext uri="{BB962C8B-B14F-4D97-AF65-F5344CB8AC3E}">
        <p14:creationId xmlns:p14="http://schemas.microsoft.com/office/powerpoint/2010/main" val="7468794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D8FA49-2F40-232A-50DE-B30906D9BD3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079569C-1B6D-BF10-36C7-36FAFC8D6ACD}"/>
              </a:ext>
            </a:extLst>
          </p:cNvPr>
          <p:cNvSpPr>
            <a:spLocks noGrp="1"/>
          </p:cNvSpPr>
          <p:nvPr>
            <p:ph type="sldNum" sz="quarter" idx="12"/>
          </p:nvPr>
        </p:nvSpPr>
        <p:spPr/>
        <p:txBody>
          <a:bodyPr/>
          <a:lstStyle/>
          <a:p>
            <a:fld id="{CD4805D6-057F-1048-B770-DDF440AB6921}" type="slidenum">
              <a:rPr lang="en-BG" smtClean="0"/>
              <a:t>30</a:t>
            </a:fld>
            <a:endParaRPr lang="en-BG"/>
          </a:p>
        </p:txBody>
      </p:sp>
      <p:sp>
        <p:nvSpPr>
          <p:cNvPr id="6" name="Content Placeholder 5">
            <a:extLst>
              <a:ext uri="{FF2B5EF4-FFF2-40B4-BE49-F238E27FC236}">
                <a16:creationId xmlns:a16="http://schemas.microsoft.com/office/drawing/2014/main" id="{2E14E83D-2690-A07D-ABA4-FE6538C4B030}"/>
              </a:ext>
            </a:extLst>
          </p:cNvPr>
          <p:cNvSpPr>
            <a:spLocks noGrp="1"/>
          </p:cNvSpPr>
          <p:nvPr>
            <p:ph idx="1"/>
          </p:nvPr>
        </p:nvSpPr>
        <p:spPr/>
        <p:txBody>
          <a:bodyPr/>
          <a:lstStyle/>
          <a:p>
            <a:endParaRPr lang="en-NL"/>
          </a:p>
        </p:txBody>
      </p:sp>
      <p:pic>
        <p:nvPicPr>
          <p:cNvPr id="12" name="Picture 11">
            <a:extLst>
              <a:ext uri="{FF2B5EF4-FFF2-40B4-BE49-F238E27FC236}">
                <a16:creationId xmlns:a16="http://schemas.microsoft.com/office/drawing/2014/main" id="{D4A0FCC1-DABB-EDEE-65BB-95B99A4DF9DE}"/>
              </a:ext>
            </a:extLst>
          </p:cNvPr>
          <p:cNvPicPr>
            <a:picLocks noChangeAspect="1"/>
          </p:cNvPicPr>
          <p:nvPr/>
        </p:nvPicPr>
        <p:blipFill>
          <a:blip r:embed="rId2"/>
          <a:srcRect l="7402" t="17653" r="3150" b="15052"/>
          <a:stretch/>
        </p:blipFill>
        <p:spPr>
          <a:xfrm>
            <a:off x="37708" y="443061"/>
            <a:ext cx="12108847" cy="5693790"/>
          </a:xfrm>
          <a:prstGeom prst="rect">
            <a:avLst/>
          </a:prstGeom>
        </p:spPr>
      </p:pic>
    </p:spTree>
    <p:extLst>
      <p:ext uri="{BB962C8B-B14F-4D97-AF65-F5344CB8AC3E}">
        <p14:creationId xmlns:p14="http://schemas.microsoft.com/office/powerpoint/2010/main" val="14509828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CEEF2-D5CE-84AD-8859-ED36C67D3BC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A36559F-6FAB-2AA6-DE19-ABB7547F1C7F}"/>
              </a:ext>
            </a:extLst>
          </p:cNvPr>
          <p:cNvSpPr>
            <a:spLocks noGrp="1"/>
          </p:cNvSpPr>
          <p:nvPr>
            <p:ph type="sldNum" sz="quarter" idx="12"/>
          </p:nvPr>
        </p:nvSpPr>
        <p:spPr/>
        <p:txBody>
          <a:bodyPr/>
          <a:lstStyle/>
          <a:p>
            <a:fld id="{CD4805D6-057F-1048-B770-DDF440AB6921}" type="slidenum">
              <a:rPr lang="en-BG" smtClean="0"/>
              <a:t>31</a:t>
            </a:fld>
            <a:endParaRPr lang="en-BG"/>
          </a:p>
        </p:txBody>
      </p:sp>
      <p:pic>
        <p:nvPicPr>
          <p:cNvPr id="3" name="Content Placeholder 2">
            <a:extLst>
              <a:ext uri="{FF2B5EF4-FFF2-40B4-BE49-F238E27FC236}">
                <a16:creationId xmlns:a16="http://schemas.microsoft.com/office/drawing/2014/main" id="{862AAE20-9C67-E3C2-7511-FC2F7CD67E7B}"/>
              </a:ext>
            </a:extLst>
          </p:cNvPr>
          <p:cNvPicPr>
            <a:picLocks noGrp="1" noChangeAspect="1"/>
          </p:cNvPicPr>
          <p:nvPr>
            <p:ph idx="1"/>
          </p:nvPr>
        </p:nvPicPr>
        <p:blipFill>
          <a:blip r:embed="rId2"/>
          <a:srcRect l="12132" t="14277" r="3242" b="8604"/>
          <a:stretch/>
        </p:blipFill>
        <p:spPr>
          <a:xfrm>
            <a:off x="895547" y="367645"/>
            <a:ext cx="11246286" cy="6242324"/>
          </a:xfrm>
        </p:spPr>
      </p:pic>
    </p:spTree>
    <p:extLst>
      <p:ext uri="{BB962C8B-B14F-4D97-AF65-F5344CB8AC3E}">
        <p14:creationId xmlns:p14="http://schemas.microsoft.com/office/powerpoint/2010/main" val="23327312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05C9BA-9124-47A7-C4D5-A0118415F85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C3E5727-AAE5-9BF2-24C6-479B0D453712}"/>
              </a:ext>
            </a:extLst>
          </p:cNvPr>
          <p:cNvSpPr>
            <a:spLocks noGrp="1"/>
          </p:cNvSpPr>
          <p:nvPr>
            <p:ph type="sldNum" sz="quarter" idx="12"/>
          </p:nvPr>
        </p:nvSpPr>
        <p:spPr/>
        <p:txBody>
          <a:bodyPr/>
          <a:lstStyle/>
          <a:p>
            <a:fld id="{CD4805D6-057F-1048-B770-DDF440AB6921}" type="slidenum">
              <a:rPr lang="en-BG" smtClean="0"/>
              <a:t>32</a:t>
            </a:fld>
            <a:endParaRPr lang="en-BG"/>
          </a:p>
        </p:txBody>
      </p:sp>
      <p:pic>
        <p:nvPicPr>
          <p:cNvPr id="3" name="Picture 2">
            <a:extLst>
              <a:ext uri="{FF2B5EF4-FFF2-40B4-BE49-F238E27FC236}">
                <a16:creationId xmlns:a16="http://schemas.microsoft.com/office/drawing/2014/main" id="{D7F0A423-CFF5-FCF3-8225-1C86356EB51F}"/>
              </a:ext>
            </a:extLst>
          </p:cNvPr>
          <p:cNvPicPr>
            <a:picLocks noChangeAspect="1"/>
          </p:cNvPicPr>
          <p:nvPr/>
        </p:nvPicPr>
        <p:blipFill>
          <a:blip r:embed="rId2"/>
          <a:srcRect l="7403" t="16082" r="3838" b="18900"/>
          <a:stretch/>
        </p:blipFill>
        <p:spPr>
          <a:xfrm>
            <a:off x="290519" y="704653"/>
            <a:ext cx="11901481" cy="5448693"/>
          </a:xfrm>
          <a:prstGeom prst="rect">
            <a:avLst/>
          </a:prstGeom>
        </p:spPr>
      </p:pic>
    </p:spTree>
    <p:extLst>
      <p:ext uri="{BB962C8B-B14F-4D97-AF65-F5344CB8AC3E}">
        <p14:creationId xmlns:p14="http://schemas.microsoft.com/office/powerpoint/2010/main" val="39075785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32C3DF-9C52-3989-F136-C36685AD2D0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DC587E7-C24A-B4C5-C261-DBA8B1179AE7}"/>
              </a:ext>
            </a:extLst>
          </p:cNvPr>
          <p:cNvSpPr>
            <a:spLocks noGrp="1"/>
          </p:cNvSpPr>
          <p:nvPr>
            <p:ph type="sldNum" sz="quarter" idx="12"/>
          </p:nvPr>
        </p:nvSpPr>
        <p:spPr/>
        <p:txBody>
          <a:bodyPr/>
          <a:lstStyle/>
          <a:p>
            <a:fld id="{CD4805D6-057F-1048-B770-DDF440AB6921}" type="slidenum">
              <a:rPr lang="en-BG" smtClean="0"/>
              <a:t>33</a:t>
            </a:fld>
            <a:endParaRPr lang="en-BG"/>
          </a:p>
        </p:txBody>
      </p:sp>
      <p:sp>
        <p:nvSpPr>
          <p:cNvPr id="6" name="Content Placeholder 5">
            <a:extLst>
              <a:ext uri="{FF2B5EF4-FFF2-40B4-BE49-F238E27FC236}">
                <a16:creationId xmlns:a16="http://schemas.microsoft.com/office/drawing/2014/main" id="{3FB48788-8C98-24E0-3948-3B2AD2711293}"/>
              </a:ext>
            </a:extLst>
          </p:cNvPr>
          <p:cNvSpPr>
            <a:spLocks noGrp="1"/>
          </p:cNvSpPr>
          <p:nvPr>
            <p:ph idx="1"/>
          </p:nvPr>
        </p:nvSpPr>
        <p:spPr/>
        <p:txBody>
          <a:bodyPr/>
          <a:lstStyle/>
          <a:p>
            <a:endParaRPr lang="en-NL"/>
          </a:p>
        </p:txBody>
      </p:sp>
      <p:pic>
        <p:nvPicPr>
          <p:cNvPr id="3" name="Picture 2">
            <a:extLst>
              <a:ext uri="{FF2B5EF4-FFF2-40B4-BE49-F238E27FC236}">
                <a16:creationId xmlns:a16="http://schemas.microsoft.com/office/drawing/2014/main" id="{3764A997-BF3B-29E9-9C65-0C3463EF9A88}"/>
              </a:ext>
            </a:extLst>
          </p:cNvPr>
          <p:cNvPicPr>
            <a:picLocks noChangeAspect="1"/>
          </p:cNvPicPr>
          <p:nvPr/>
        </p:nvPicPr>
        <p:blipFill>
          <a:blip r:embed="rId2"/>
          <a:srcRect l="6392" t="15582" r="2443" b="10412"/>
          <a:stretch/>
        </p:blipFill>
        <p:spPr>
          <a:xfrm>
            <a:off x="52083" y="508133"/>
            <a:ext cx="11986053" cy="5738431"/>
          </a:xfrm>
          <a:prstGeom prst="rect">
            <a:avLst/>
          </a:prstGeom>
        </p:spPr>
      </p:pic>
      <p:sp>
        <p:nvSpPr>
          <p:cNvPr id="5" name="Rectangle 4">
            <a:extLst>
              <a:ext uri="{FF2B5EF4-FFF2-40B4-BE49-F238E27FC236}">
                <a16:creationId xmlns:a16="http://schemas.microsoft.com/office/drawing/2014/main" id="{9EE0B752-007D-89E8-9D26-B6AAD17B9A8D}"/>
              </a:ext>
            </a:extLst>
          </p:cNvPr>
          <p:cNvSpPr/>
          <p:nvPr/>
        </p:nvSpPr>
        <p:spPr>
          <a:xfrm>
            <a:off x="11600761" y="508133"/>
            <a:ext cx="437375" cy="43931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Tree>
    <p:extLst>
      <p:ext uri="{BB962C8B-B14F-4D97-AF65-F5344CB8AC3E}">
        <p14:creationId xmlns:p14="http://schemas.microsoft.com/office/powerpoint/2010/main" val="38851416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CF5C0-F29C-5B9A-1913-3A32908A0DE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97A8691-D127-9DDE-2092-03F0002157BC}"/>
              </a:ext>
            </a:extLst>
          </p:cNvPr>
          <p:cNvSpPr>
            <a:spLocks noGrp="1"/>
          </p:cNvSpPr>
          <p:nvPr>
            <p:ph type="sldNum" sz="quarter" idx="12"/>
          </p:nvPr>
        </p:nvSpPr>
        <p:spPr/>
        <p:txBody>
          <a:bodyPr/>
          <a:lstStyle/>
          <a:p>
            <a:fld id="{CD4805D6-057F-1048-B770-DDF440AB6921}" type="slidenum">
              <a:rPr lang="en-BG" smtClean="0"/>
              <a:t>34</a:t>
            </a:fld>
            <a:endParaRPr lang="en-BG"/>
          </a:p>
        </p:txBody>
      </p:sp>
      <p:pic>
        <p:nvPicPr>
          <p:cNvPr id="5" name="Picture 4">
            <a:extLst>
              <a:ext uri="{FF2B5EF4-FFF2-40B4-BE49-F238E27FC236}">
                <a16:creationId xmlns:a16="http://schemas.microsoft.com/office/drawing/2014/main" id="{976A64DF-2E62-3B36-09BC-A42BCDE748E9}"/>
              </a:ext>
            </a:extLst>
          </p:cNvPr>
          <p:cNvPicPr>
            <a:picLocks noChangeAspect="1"/>
          </p:cNvPicPr>
          <p:nvPr/>
        </p:nvPicPr>
        <p:blipFill>
          <a:blip r:embed="rId2"/>
          <a:srcRect l="7403" t="12531" r="2544" b="7566"/>
          <a:stretch/>
        </p:blipFill>
        <p:spPr>
          <a:xfrm>
            <a:off x="153864" y="440675"/>
            <a:ext cx="11937490" cy="5703301"/>
          </a:xfrm>
          <a:prstGeom prst="rect">
            <a:avLst/>
          </a:prstGeom>
        </p:spPr>
      </p:pic>
    </p:spTree>
    <p:extLst>
      <p:ext uri="{BB962C8B-B14F-4D97-AF65-F5344CB8AC3E}">
        <p14:creationId xmlns:p14="http://schemas.microsoft.com/office/powerpoint/2010/main" val="5440240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A2C0B9-2BF8-86B1-43FE-8C355511771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A198418-88C9-FD9E-38C4-CD8D76477D12}"/>
              </a:ext>
            </a:extLst>
          </p:cNvPr>
          <p:cNvSpPr>
            <a:spLocks noGrp="1"/>
          </p:cNvSpPr>
          <p:nvPr>
            <p:ph type="sldNum" sz="quarter" idx="12"/>
          </p:nvPr>
        </p:nvSpPr>
        <p:spPr/>
        <p:txBody>
          <a:bodyPr/>
          <a:lstStyle/>
          <a:p>
            <a:fld id="{CD4805D6-057F-1048-B770-DDF440AB6921}" type="slidenum">
              <a:rPr lang="en-BG" smtClean="0"/>
              <a:t>35</a:t>
            </a:fld>
            <a:endParaRPr lang="en-BG"/>
          </a:p>
        </p:txBody>
      </p:sp>
      <p:pic>
        <p:nvPicPr>
          <p:cNvPr id="3" name="Picture 2">
            <a:extLst>
              <a:ext uri="{FF2B5EF4-FFF2-40B4-BE49-F238E27FC236}">
                <a16:creationId xmlns:a16="http://schemas.microsoft.com/office/drawing/2014/main" id="{3EF8EDC8-7DB2-833C-010D-8F16BA308EA7}"/>
              </a:ext>
            </a:extLst>
          </p:cNvPr>
          <p:cNvPicPr>
            <a:picLocks noChangeAspect="1"/>
          </p:cNvPicPr>
          <p:nvPr/>
        </p:nvPicPr>
        <p:blipFill>
          <a:blip r:embed="rId2"/>
          <a:srcRect l="7403" t="16225" r="5701" b="13252"/>
          <a:stretch/>
        </p:blipFill>
        <p:spPr>
          <a:xfrm>
            <a:off x="149593" y="491290"/>
            <a:ext cx="11583372" cy="5567988"/>
          </a:xfrm>
          <a:prstGeom prst="rect">
            <a:avLst/>
          </a:prstGeom>
        </p:spPr>
      </p:pic>
    </p:spTree>
    <p:extLst>
      <p:ext uri="{BB962C8B-B14F-4D97-AF65-F5344CB8AC3E}">
        <p14:creationId xmlns:p14="http://schemas.microsoft.com/office/powerpoint/2010/main" val="34973714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71AF6-C0F8-FA74-E8F1-08185831F70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CBEFEA1-E0DE-D8DC-5630-5E8A575F0C7B}"/>
              </a:ext>
            </a:extLst>
          </p:cNvPr>
          <p:cNvSpPr>
            <a:spLocks noGrp="1"/>
          </p:cNvSpPr>
          <p:nvPr>
            <p:ph type="sldNum" sz="quarter" idx="12"/>
          </p:nvPr>
        </p:nvSpPr>
        <p:spPr/>
        <p:txBody>
          <a:bodyPr/>
          <a:lstStyle/>
          <a:p>
            <a:fld id="{CD4805D6-057F-1048-B770-DDF440AB6921}" type="slidenum">
              <a:rPr lang="en-BG" smtClean="0"/>
              <a:t>36</a:t>
            </a:fld>
            <a:endParaRPr lang="en-BG"/>
          </a:p>
        </p:txBody>
      </p:sp>
      <p:pic>
        <p:nvPicPr>
          <p:cNvPr id="3" name="Picture 2">
            <a:extLst>
              <a:ext uri="{FF2B5EF4-FFF2-40B4-BE49-F238E27FC236}">
                <a16:creationId xmlns:a16="http://schemas.microsoft.com/office/drawing/2014/main" id="{054D1B07-F710-C154-4B37-4C994AFE060A}"/>
              </a:ext>
            </a:extLst>
          </p:cNvPr>
          <p:cNvPicPr>
            <a:picLocks noChangeAspect="1"/>
          </p:cNvPicPr>
          <p:nvPr/>
        </p:nvPicPr>
        <p:blipFill>
          <a:blip r:embed="rId2"/>
          <a:srcRect l="6291" t="13815" r="2444" b="9237"/>
          <a:stretch/>
        </p:blipFill>
        <p:spPr>
          <a:xfrm>
            <a:off x="309595" y="380033"/>
            <a:ext cx="11783625" cy="5763944"/>
          </a:xfrm>
          <a:prstGeom prst="rect">
            <a:avLst/>
          </a:prstGeom>
        </p:spPr>
      </p:pic>
      <p:sp>
        <p:nvSpPr>
          <p:cNvPr id="5" name="Rectangle 4">
            <a:extLst>
              <a:ext uri="{FF2B5EF4-FFF2-40B4-BE49-F238E27FC236}">
                <a16:creationId xmlns:a16="http://schemas.microsoft.com/office/drawing/2014/main" id="{4DA450E3-BD14-09CA-3817-C16360CF28A1}"/>
              </a:ext>
            </a:extLst>
          </p:cNvPr>
          <p:cNvSpPr/>
          <p:nvPr/>
        </p:nvSpPr>
        <p:spPr>
          <a:xfrm>
            <a:off x="353293" y="5420412"/>
            <a:ext cx="682293" cy="72356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Tree>
    <p:extLst>
      <p:ext uri="{BB962C8B-B14F-4D97-AF65-F5344CB8AC3E}">
        <p14:creationId xmlns:p14="http://schemas.microsoft.com/office/powerpoint/2010/main" val="35007823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66CC5-08ED-0386-201D-D9DC038725E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EE98F19-8F2B-9820-CF97-636F9E8CDAA6}"/>
              </a:ext>
            </a:extLst>
          </p:cNvPr>
          <p:cNvSpPr>
            <a:spLocks noGrp="1"/>
          </p:cNvSpPr>
          <p:nvPr>
            <p:ph type="sldNum" sz="quarter" idx="12"/>
          </p:nvPr>
        </p:nvSpPr>
        <p:spPr/>
        <p:txBody>
          <a:bodyPr/>
          <a:lstStyle/>
          <a:p>
            <a:fld id="{CD4805D6-057F-1048-B770-DDF440AB6921}" type="slidenum">
              <a:rPr lang="en-BG" smtClean="0"/>
              <a:t>37</a:t>
            </a:fld>
            <a:endParaRPr lang="en-BG"/>
          </a:p>
        </p:txBody>
      </p:sp>
      <p:pic>
        <p:nvPicPr>
          <p:cNvPr id="3" name="Picture 2">
            <a:extLst>
              <a:ext uri="{FF2B5EF4-FFF2-40B4-BE49-F238E27FC236}">
                <a16:creationId xmlns:a16="http://schemas.microsoft.com/office/drawing/2014/main" id="{99A4C684-393C-A765-9CCD-CAB95305CD19}"/>
              </a:ext>
            </a:extLst>
          </p:cNvPr>
          <p:cNvPicPr>
            <a:picLocks noChangeAspect="1"/>
          </p:cNvPicPr>
          <p:nvPr/>
        </p:nvPicPr>
        <p:blipFill>
          <a:blip r:embed="rId2"/>
          <a:srcRect l="11813" t="13493" r="2243" b="7568"/>
          <a:stretch/>
        </p:blipFill>
        <p:spPr>
          <a:xfrm>
            <a:off x="738130" y="268555"/>
            <a:ext cx="10874545" cy="6333874"/>
          </a:xfrm>
          <a:prstGeom prst="rect">
            <a:avLst/>
          </a:prstGeom>
        </p:spPr>
      </p:pic>
    </p:spTree>
    <p:extLst>
      <p:ext uri="{BB962C8B-B14F-4D97-AF65-F5344CB8AC3E}">
        <p14:creationId xmlns:p14="http://schemas.microsoft.com/office/powerpoint/2010/main" val="36864608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AAD3EB-366D-DC19-2C77-76AA6E13DB2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9BC69B9-112B-3990-75EE-3F979C4EE4B8}"/>
              </a:ext>
            </a:extLst>
          </p:cNvPr>
          <p:cNvSpPr>
            <a:spLocks noGrp="1"/>
          </p:cNvSpPr>
          <p:nvPr>
            <p:ph type="sldNum" sz="quarter" idx="12"/>
          </p:nvPr>
        </p:nvSpPr>
        <p:spPr/>
        <p:txBody>
          <a:bodyPr/>
          <a:lstStyle/>
          <a:p>
            <a:fld id="{CD4805D6-057F-1048-B770-DDF440AB6921}" type="slidenum">
              <a:rPr lang="en-BG" smtClean="0"/>
              <a:t>38</a:t>
            </a:fld>
            <a:endParaRPr lang="en-BG"/>
          </a:p>
        </p:txBody>
      </p:sp>
      <p:pic>
        <p:nvPicPr>
          <p:cNvPr id="3" name="Picture 2">
            <a:extLst>
              <a:ext uri="{FF2B5EF4-FFF2-40B4-BE49-F238E27FC236}">
                <a16:creationId xmlns:a16="http://schemas.microsoft.com/office/drawing/2014/main" id="{79E5FFA0-3CEE-7170-7480-0110E2D490C5}"/>
              </a:ext>
            </a:extLst>
          </p:cNvPr>
          <p:cNvPicPr>
            <a:picLocks noChangeAspect="1"/>
          </p:cNvPicPr>
          <p:nvPr/>
        </p:nvPicPr>
        <p:blipFill>
          <a:blip r:embed="rId2"/>
          <a:srcRect l="8018" t="14296" r="3026" b="7566"/>
          <a:stretch/>
        </p:blipFill>
        <p:spPr>
          <a:xfrm>
            <a:off x="628415" y="514687"/>
            <a:ext cx="10757802" cy="5824425"/>
          </a:xfrm>
          <a:prstGeom prst="rect">
            <a:avLst/>
          </a:prstGeom>
        </p:spPr>
      </p:pic>
      <p:sp>
        <p:nvSpPr>
          <p:cNvPr id="5" name="Rectangle 4">
            <a:extLst>
              <a:ext uri="{FF2B5EF4-FFF2-40B4-BE49-F238E27FC236}">
                <a16:creationId xmlns:a16="http://schemas.microsoft.com/office/drawing/2014/main" id="{46B14220-084C-78E1-E96B-FE640ED9C394}"/>
              </a:ext>
            </a:extLst>
          </p:cNvPr>
          <p:cNvSpPr/>
          <p:nvPr/>
        </p:nvSpPr>
        <p:spPr>
          <a:xfrm>
            <a:off x="628415" y="5486400"/>
            <a:ext cx="501441" cy="85271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7" name="Rectangle 6">
            <a:extLst>
              <a:ext uri="{FF2B5EF4-FFF2-40B4-BE49-F238E27FC236}">
                <a16:creationId xmlns:a16="http://schemas.microsoft.com/office/drawing/2014/main" id="{02E5BCF3-951B-9C07-1D87-3B6616C79DE5}"/>
              </a:ext>
            </a:extLst>
          </p:cNvPr>
          <p:cNvSpPr/>
          <p:nvPr/>
        </p:nvSpPr>
        <p:spPr>
          <a:xfrm>
            <a:off x="10703924" y="405352"/>
            <a:ext cx="682293" cy="72356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Tree>
    <p:extLst>
      <p:ext uri="{BB962C8B-B14F-4D97-AF65-F5344CB8AC3E}">
        <p14:creationId xmlns:p14="http://schemas.microsoft.com/office/powerpoint/2010/main" val="21586279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DB89B2-09DB-8767-8060-AF0F1E7A081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60E47B0-4463-D08B-267F-D947FE08E251}"/>
              </a:ext>
            </a:extLst>
          </p:cNvPr>
          <p:cNvSpPr>
            <a:spLocks noGrp="1"/>
          </p:cNvSpPr>
          <p:nvPr>
            <p:ph type="sldNum" sz="quarter" idx="12"/>
          </p:nvPr>
        </p:nvSpPr>
        <p:spPr/>
        <p:txBody>
          <a:bodyPr/>
          <a:lstStyle/>
          <a:p>
            <a:fld id="{CD4805D6-057F-1048-B770-DDF440AB6921}" type="slidenum">
              <a:rPr lang="en-BG" smtClean="0"/>
              <a:t>39</a:t>
            </a:fld>
            <a:endParaRPr lang="en-BG"/>
          </a:p>
        </p:txBody>
      </p:sp>
      <p:pic>
        <p:nvPicPr>
          <p:cNvPr id="3" name="Picture 2">
            <a:extLst>
              <a:ext uri="{FF2B5EF4-FFF2-40B4-BE49-F238E27FC236}">
                <a16:creationId xmlns:a16="http://schemas.microsoft.com/office/drawing/2014/main" id="{2F5D54BB-AC16-1131-2AEA-466C0D138CE4}"/>
              </a:ext>
            </a:extLst>
          </p:cNvPr>
          <p:cNvPicPr>
            <a:picLocks noChangeAspect="1"/>
          </p:cNvPicPr>
          <p:nvPr/>
        </p:nvPicPr>
        <p:blipFill>
          <a:blip r:embed="rId2"/>
          <a:srcRect l="8400" t="15743" r="3347" b="7566"/>
          <a:stretch/>
        </p:blipFill>
        <p:spPr>
          <a:xfrm>
            <a:off x="826267" y="594910"/>
            <a:ext cx="10873646" cy="5905673"/>
          </a:xfrm>
          <a:prstGeom prst="rect">
            <a:avLst/>
          </a:prstGeom>
        </p:spPr>
      </p:pic>
      <p:sp>
        <p:nvSpPr>
          <p:cNvPr id="5" name="Rectangle 4">
            <a:extLst>
              <a:ext uri="{FF2B5EF4-FFF2-40B4-BE49-F238E27FC236}">
                <a16:creationId xmlns:a16="http://schemas.microsoft.com/office/drawing/2014/main" id="{833BF912-0EAC-A4EF-C87E-66ECDFC2FA2C}"/>
              </a:ext>
            </a:extLst>
          </p:cNvPr>
          <p:cNvSpPr/>
          <p:nvPr/>
        </p:nvSpPr>
        <p:spPr>
          <a:xfrm>
            <a:off x="738585" y="5684706"/>
            <a:ext cx="501441" cy="85271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Tree>
    <p:extLst>
      <p:ext uri="{BB962C8B-B14F-4D97-AF65-F5344CB8AC3E}">
        <p14:creationId xmlns:p14="http://schemas.microsoft.com/office/powerpoint/2010/main" val="10429334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Oval 17">
            <a:extLst>
              <a:ext uri="{FF2B5EF4-FFF2-40B4-BE49-F238E27FC236}">
                <a16:creationId xmlns:a16="http://schemas.microsoft.com/office/drawing/2014/main" id="{15D61DA0-D608-8ED2-F9D3-21EF42311A95}"/>
              </a:ext>
            </a:extLst>
          </p:cNvPr>
          <p:cNvSpPr>
            <a:spLocks/>
          </p:cNvSpPr>
          <p:nvPr/>
        </p:nvSpPr>
        <p:spPr>
          <a:xfrm>
            <a:off x="371476" y="1778663"/>
            <a:ext cx="3517772" cy="3517772"/>
          </a:xfrm>
          <a:prstGeom prst="ellipse">
            <a:avLst/>
          </a:prstGeom>
          <a:blipFill>
            <a:blip r:embed="rId2"/>
            <a:srcRect/>
            <a:stretch>
              <a:fillRect l="-16132" t="10" r="-33856" b="-1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p>
        </p:txBody>
      </p:sp>
      <p:sp>
        <p:nvSpPr>
          <p:cNvPr id="19" name="Oval 18">
            <a:extLst>
              <a:ext uri="{FF2B5EF4-FFF2-40B4-BE49-F238E27FC236}">
                <a16:creationId xmlns:a16="http://schemas.microsoft.com/office/drawing/2014/main" id="{109E2097-2C2C-10D3-11BC-A83261E365BE}"/>
              </a:ext>
            </a:extLst>
          </p:cNvPr>
          <p:cNvSpPr>
            <a:spLocks/>
          </p:cNvSpPr>
          <p:nvPr/>
        </p:nvSpPr>
        <p:spPr>
          <a:xfrm>
            <a:off x="4331363" y="1778663"/>
            <a:ext cx="3517772" cy="3517772"/>
          </a:xfrm>
          <a:prstGeom prst="ellipse">
            <a:avLst/>
          </a:prstGeom>
          <a:blipFill>
            <a:blip r:embed="rId3"/>
            <a:srcRect/>
            <a:stretch>
              <a:fillRect l="-46922" t="10" r="-3066" b="-1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p>
        </p:txBody>
      </p:sp>
      <p:sp>
        <p:nvSpPr>
          <p:cNvPr id="20" name="Oval 19">
            <a:extLst>
              <a:ext uri="{FF2B5EF4-FFF2-40B4-BE49-F238E27FC236}">
                <a16:creationId xmlns:a16="http://schemas.microsoft.com/office/drawing/2014/main" id="{D13665EB-2699-3423-F476-ABE726832A1B}"/>
              </a:ext>
            </a:extLst>
          </p:cNvPr>
          <p:cNvSpPr>
            <a:spLocks/>
          </p:cNvSpPr>
          <p:nvPr/>
        </p:nvSpPr>
        <p:spPr>
          <a:xfrm>
            <a:off x="8326233" y="1778663"/>
            <a:ext cx="3517772" cy="3517772"/>
          </a:xfrm>
          <a:prstGeom prst="ellipse">
            <a:avLst/>
          </a:prstGeom>
          <a:blipFill>
            <a:blip r:embed="rId4"/>
            <a:srcRect/>
            <a:stretch>
              <a:fillRect l="-16132" t="10" r="-33856" b="-10"/>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BG"/>
          </a:p>
        </p:txBody>
      </p:sp>
      <p:sp>
        <p:nvSpPr>
          <p:cNvPr id="2" name="Title 1">
            <a:extLst>
              <a:ext uri="{FF2B5EF4-FFF2-40B4-BE49-F238E27FC236}">
                <a16:creationId xmlns:a16="http://schemas.microsoft.com/office/drawing/2014/main" id="{6885DD15-5665-C5B9-005E-680A5D5BB235}"/>
              </a:ext>
            </a:extLst>
          </p:cNvPr>
          <p:cNvSpPr>
            <a:spLocks noGrp="1"/>
          </p:cNvSpPr>
          <p:nvPr>
            <p:ph type="title"/>
          </p:nvPr>
        </p:nvSpPr>
        <p:spPr>
          <a:xfrm>
            <a:off x="270995" y="0"/>
            <a:ext cx="10515600" cy="1325563"/>
          </a:xfrm>
        </p:spPr>
        <p:txBody>
          <a:bodyPr/>
          <a:lstStyle/>
          <a:p>
            <a:r>
              <a:rPr lang="en-US"/>
              <a:t>Specific Needs</a:t>
            </a:r>
          </a:p>
        </p:txBody>
      </p:sp>
      <p:sp>
        <p:nvSpPr>
          <p:cNvPr id="8" name="Rectangle: Rounded Corners 7">
            <a:extLst>
              <a:ext uri="{FF2B5EF4-FFF2-40B4-BE49-F238E27FC236}">
                <a16:creationId xmlns:a16="http://schemas.microsoft.com/office/drawing/2014/main" id="{CEF1C157-F70C-93C0-2219-29BA3D9403ED}"/>
              </a:ext>
            </a:extLst>
          </p:cNvPr>
          <p:cNvSpPr/>
          <p:nvPr/>
        </p:nvSpPr>
        <p:spPr>
          <a:xfrm>
            <a:off x="7833369" y="-3624905"/>
            <a:ext cx="3326951" cy="3411625"/>
          </a:xfrm>
          <a:prstGeom prst="roundRect">
            <a:avLst>
              <a:gd name="adj" fmla="val 50000"/>
            </a:avLst>
          </a:prstGeom>
          <a:solidFill>
            <a:srgbClr val="163A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bg-BG" sz="2400">
              <a:latin typeface="Century Gothic" panose="020B0502020202020204" pitchFamily="34" charset="0"/>
            </a:endParaRPr>
          </a:p>
          <a:p>
            <a:pPr algn="ctr"/>
            <a:endParaRPr lang="bg-BG" sz="2400">
              <a:latin typeface="Century Gothic" panose="020B0502020202020204" pitchFamily="34" charset="0"/>
            </a:endParaRPr>
          </a:p>
          <a:p>
            <a:pPr algn="ctr"/>
            <a:endParaRPr lang="bg-BG" sz="2400">
              <a:latin typeface="Century Gothic" panose="020B0502020202020204" pitchFamily="34" charset="0"/>
            </a:endParaRPr>
          </a:p>
          <a:p>
            <a:pPr algn="ctr"/>
            <a:r>
              <a:rPr lang="en-US" sz="2000">
                <a:latin typeface="Century Gothic" panose="020B0502020202020204" pitchFamily="34" charset="0"/>
              </a:rPr>
              <a:t>Knowledge </a:t>
            </a:r>
            <a:endParaRPr lang="bg-BG" sz="2000">
              <a:latin typeface="Century Gothic" panose="020B0502020202020204" pitchFamily="34" charset="0"/>
            </a:endParaRPr>
          </a:p>
          <a:p>
            <a:pPr algn="ctr"/>
            <a:r>
              <a:rPr lang="en-US" sz="2000">
                <a:latin typeface="Century Gothic" panose="020B0502020202020204" pitchFamily="34" charset="0"/>
              </a:rPr>
              <a:t>on Drivers of Ecosystem Change</a:t>
            </a:r>
          </a:p>
        </p:txBody>
      </p:sp>
      <p:sp>
        <p:nvSpPr>
          <p:cNvPr id="21" name="Rectangle: Rounded Corners 5">
            <a:extLst>
              <a:ext uri="{FF2B5EF4-FFF2-40B4-BE49-F238E27FC236}">
                <a16:creationId xmlns:a16="http://schemas.microsoft.com/office/drawing/2014/main" id="{1BA290BA-CA9A-272F-4683-689CE6048F44}"/>
              </a:ext>
            </a:extLst>
          </p:cNvPr>
          <p:cNvSpPr/>
          <p:nvPr/>
        </p:nvSpPr>
        <p:spPr>
          <a:xfrm>
            <a:off x="4994201" y="3877045"/>
            <a:ext cx="2235129" cy="2221838"/>
          </a:xfrm>
          <a:prstGeom prst="roundRect">
            <a:avLst>
              <a:gd name="adj" fmla="val 50000"/>
            </a:avLst>
          </a:prstGeom>
          <a:solidFill>
            <a:srgbClr val="163A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atin typeface="Century Gothic" panose="020B0502020202020204" pitchFamily="34" charset="0"/>
              </a:rPr>
              <a:t>Improved </a:t>
            </a:r>
            <a:br>
              <a:rPr lang="bg-BG">
                <a:latin typeface="Century Gothic" panose="020B0502020202020204" pitchFamily="34" charset="0"/>
              </a:rPr>
            </a:br>
            <a:r>
              <a:rPr lang="en-US">
                <a:latin typeface="Century Gothic" panose="020B0502020202020204" pitchFamily="34" charset="0"/>
              </a:rPr>
              <a:t>use of Earth Observation </a:t>
            </a:r>
            <a:br>
              <a:rPr lang="bg-BG">
                <a:latin typeface="Century Gothic" panose="020B0502020202020204" pitchFamily="34" charset="0"/>
              </a:rPr>
            </a:br>
            <a:r>
              <a:rPr lang="en-US">
                <a:latin typeface="Century Gothic" panose="020B0502020202020204" pitchFamily="34" charset="0"/>
              </a:rPr>
              <a:t>(EO) data</a:t>
            </a:r>
          </a:p>
        </p:txBody>
      </p:sp>
      <p:sp>
        <p:nvSpPr>
          <p:cNvPr id="24" name="Rectangle: Rounded Corners 5">
            <a:extLst>
              <a:ext uri="{FF2B5EF4-FFF2-40B4-BE49-F238E27FC236}">
                <a16:creationId xmlns:a16="http://schemas.microsoft.com/office/drawing/2014/main" id="{7DCEF68C-3FB9-725A-E428-F3E2CE23C8A6}"/>
              </a:ext>
            </a:extLst>
          </p:cNvPr>
          <p:cNvSpPr/>
          <p:nvPr/>
        </p:nvSpPr>
        <p:spPr>
          <a:xfrm>
            <a:off x="1065341" y="3877045"/>
            <a:ext cx="2235129" cy="2221838"/>
          </a:xfrm>
          <a:prstGeom prst="roundRect">
            <a:avLst>
              <a:gd name="adj" fmla="val 50000"/>
            </a:avLst>
          </a:prstGeom>
          <a:solidFill>
            <a:srgbClr val="163A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err="1">
                <a:latin typeface="Century Gothic" panose="020B0502020202020204" pitchFamily="34" charset="0"/>
              </a:rPr>
              <a:t>Harmonised</a:t>
            </a:r>
            <a:r>
              <a:rPr lang="en-US">
                <a:latin typeface="Century Gothic" panose="020B0502020202020204" pitchFamily="34" charset="0"/>
              </a:rPr>
              <a:t> Biodiversity Monitoring</a:t>
            </a:r>
          </a:p>
        </p:txBody>
      </p:sp>
      <p:sp>
        <p:nvSpPr>
          <p:cNvPr id="25" name="Rectangle: Rounded Corners 5">
            <a:extLst>
              <a:ext uri="{FF2B5EF4-FFF2-40B4-BE49-F238E27FC236}">
                <a16:creationId xmlns:a16="http://schemas.microsoft.com/office/drawing/2014/main" id="{CA67824F-7816-8DEB-B18D-0C9B54C6DCB6}"/>
              </a:ext>
            </a:extLst>
          </p:cNvPr>
          <p:cNvSpPr/>
          <p:nvPr/>
        </p:nvSpPr>
        <p:spPr>
          <a:xfrm>
            <a:off x="8967555" y="3877045"/>
            <a:ext cx="2235129" cy="2221838"/>
          </a:xfrm>
          <a:prstGeom prst="roundRect">
            <a:avLst>
              <a:gd name="adj" fmla="val 50000"/>
            </a:avLst>
          </a:prstGeom>
          <a:solidFill>
            <a:srgbClr val="163A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atin typeface="Century Gothic" panose="020B0502020202020204" pitchFamily="34" charset="0"/>
              </a:rPr>
              <a:t>Knowledge </a:t>
            </a:r>
            <a:endParaRPr lang="bg-BG">
              <a:latin typeface="Century Gothic" panose="020B0502020202020204" pitchFamily="34" charset="0"/>
            </a:endParaRPr>
          </a:p>
          <a:p>
            <a:pPr algn="ctr"/>
            <a:r>
              <a:rPr lang="en-US">
                <a:latin typeface="Century Gothic" panose="020B0502020202020204" pitchFamily="34" charset="0"/>
              </a:rPr>
              <a:t>on Drivers of Ecosystem Change</a:t>
            </a:r>
          </a:p>
        </p:txBody>
      </p:sp>
      <p:sp>
        <p:nvSpPr>
          <p:cNvPr id="26" name="Rectangle: Rounded Corners 5">
            <a:extLst>
              <a:ext uri="{FF2B5EF4-FFF2-40B4-BE49-F238E27FC236}">
                <a16:creationId xmlns:a16="http://schemas.microsoft.com/office/drawing/2014/main" id="{6CB4BC56-C533-1DBA-3065-298E525F2061}"/>
              </a:ext>
            </a:extLst>
          </p:cNvPr>
          <p:cNvSpPr/>
          <p:nvPr/>
        </p:nvSpPr>
        <p:spPr>
          <a:xfrm>
            <a:off x="1691830" y="1363391"/>
            <a:ext cx="982149" cy="976309"/>
          </a:xfrm>
          <a:prstGeom prst="roundRect">
            <a:avLst>
              <a:gd name="adj" fmla="val 50000"/>
            </a:avLst>
          </a:prstGeom>
          <a:solidFill>
            <a:srgbClr val="163A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entury Gothic" panose="020B0502020202020204" pitchFamily="34" charset="0"/>
            </a:endParaRPr>
          </a:p>
        </p:txBody>
      </p:sp>
      <p:pic>
        <p:nvPicPr>
          <p:cNvPr id="5" name="Graphic 4">
            <a:extLst>
              <a:ext uri="{FF2B5EF4-FFF2-40B4-BE49-F238E27FC236}">
                <a16:creationId xmlns:a16="http://schemas.microsoft.com/office/drawing/2014/main" id="{74D3FB6F-206C-9369-4F0A-C2DE1B6D2D1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83933" y="1534402"/>
            <a:ext cx="601360" cy="601360"/>
          </a:xfrm>
          <a:prstGeom prst="rect">
            <a:avLst/>
          </a:prstGeom>
        </p:spPr>
      </p:pic>
      <p:sp>
        <p:nvSpPr>
          <p:cNvPr id="27" name="Rectangle: Rounded Corners 5">
            <a:extLst>
              <a:ext uri="{FF2B5EF4-FFF2-40B4-BE49-F238E27FC236}">
                <a16:creationId xmlns:a16="http://schemas.microsoft.com/office/drawing/2014/main" id="{3ECED2A6-B7C8-0A1C-52AA-761267F9DEC4}"/>
              </a:ext>
            </a:extLst>
          </p:cNvPr>
          <p:cNvSpPr/>
          <p:nvPr/>
        </p:nvSpPr>
        <p:spPr>
          <a:xfrm>
            <a:off x="5623104" y="1363391"/>
            <a:ext cx="982149" cy="976309"/>
          </a:xfrm>
          <a:prstGeom prst="roundRect">
            <a:avLst>
              <a:gd name="adj" fmla="val 50000"/>
            </a:avLst>
          </a:prstGeom>
          <a:solidFill>
            <a:srgbClr val="163A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entury Gothic" panose="020B0502020202020204" pitchFamily="34" charset="0"/>
            </a:endParaRPr>
          </a:p>
        </p:txBody>
      </p:sp>
      <p:sp>
        <p:nvSpPr>
          <p:cNvPr id="28" name="Rectangle: Rounded Corners 5">
            <a:extLst>
              <a:ext uri="{FF2B5EF4-FFF2-40B4-BE49-F238E27FC236}">
                <a16:creationId xmlns:a16="http://schemas.microsoft.com/office/drawing/2014/main" id="{76C5BC40-E0AC-5EF3-0926-F8550960D33B}"/>
              </a:ext>
            </a:extLst>
          </p:cNvPr>
          <p:cNvSpPr/>
          <p:nvPr/>
        </p:nvSpPr>
        <p:spPr>
          <a:xfrm>
            <a:off x="9600250" y="1363391"/>
            <a:ext cx="982149" cy="976309"/>
          </a:xfrm>
          <a:prstGeom prst="roundRect">
            <a:avLst>
              <a:gd name="adj" fmla="val 50000"/>
            </a:avLst>
          </a:prstGeom>
          <a:solidFill>
            <a:srgbClr val="163A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Century Gothic" panose="020B0502020202020204" pitchFamily="34" charset="0"/>
            </a:endParaRPr>
          </a:p>
        </p:txBody>
      </p:sp>
      <p:pic>
        <p:nvPicPr>
          <p:cNvPr id="15" name="Graphic 14">
            <a:extLst>
              <a:ext uri="{FF2B5EF4-FFF2-40B4-BE49-F238E27FC236}">
                <a16:creationId xmlns:a16="http://schemas.microsoft.com/office/drawing/2014/main" id="{DF291F84-1ECC-BEF7-F0D8-31FAECBB11E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871824" y="1611604"/>
            <a:ext cx="479881" cy="479881"/>
          </a:xfrm>
          <a:prstGeom prst="rect">
            <a:avLst/>
          </a:prstGeom>
        </p:spPr>
      </p:pic>
      <p:pic>
        <p:nvPicPr>
          <p:cNvPr id="17" name="Graphic 16">
            <a:extLst>
              <a:ext uri="{FF2B5EF4-FFF2-40B4-BE49-F238E27FC236}">
                <a16:creationId xmlns:a16="http://schemas.microsoft.com/office/drawing/2014/main" id="{3952233D-32AA-B5F5-7AEC-C5E2E279074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792746" y="1561565"/>
            <a:ext cx="584746" cy="584746"/>
          </a:xfrm>
          <a:prstGeom prst="rect">
            <a:avLst/>
          </a:prstGeom>
        </p:spPr>
      </p:pic>
    </p:spTree>
    <p:extLst>
      <p:ext uri="{BB962C8B-B14F-4D97-AF65-F5344CB8AC3E}">
        <p14:creationId xmlns:p14="http://schemas.microsoft.com/office/powerpoint/2010/main" val="4178121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23E014-61E7-3C9B-4038-C0C5AEA6546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F211857-C43C-E980-1B72-73FA04CA03ED}"/>
              </a:ext>
            </a:extLst>
          </p:cNvPr>
          <p:cNvSpPr>
            <a:spLocks noGrp="1"/>
          </p:cNvSpPr>
          <p:nvPr>
            <p:ph type="sldNum" sz="quarter" idx="12"/>
          </p:nvPr>
        </p:nvSpPr>
        <p:spPr/>
        <p:txBody>
          <a:bodyPr/>
          <a:lstStyle/>
          <a:p>
            <a:fld id="{CD4805D6-057F-1048-B770-DDF440AB6921}" type="slidenum">
              <a:rPr lang="en-BG" smtClean="0"/>
              <a:t>40</a:t>
            </a:fld>
            <a:endParaRPr lang="en-BG"/>
          </a:p>
        </p:txBody>
      </p:sp>
      <p:pic>
        <p:nvPicPr>
          <p:cNvPr id="3" name="Picture 2">
            <a:extLst>
              <a:ext uri="{FF2B5EF4-FFF2-40B4-BE49-F238E27FC236}">
                <a16:creationId xmlns:a16="http://schemas.microsoft.com/office/drawing/2014/main" id="{F60183BE-AF41-9032-CA3E-9EE2BE35F543}"/>
              </a:ext>
            </a:extLst>
          </p:cNvPr>
          <p:cNvPicPr>
            <a:picLocks noChangeAspect="1"/>
          </p:cNvPicPr>
          <p:nvPr/>
        </p:nvPicPr>
        <p:blipFill>
          <a:blip r:embed="rId2"/>
          <a:srcRect l="11311" t="13976" r="5657" b="7566"/>
          <a:stretch/>
        </p:blipFill>
        <p:spPr>
          <a:xfrm>
            <a:off x="727568" y="324390"/>
            <a:ext cx="10906245" cy="6346796"/>
          </a:xfrm>
          <a:prstGeom prst="rect">
            <a:avLst/>
          </a:prstGeom>
        </p:spPr>
      </p:pic>
    </p:spTree>
    <p:extLst>
      <p:ext uri="{BB962C8B-B14F-4D97-AF65-F5344CB8AC3E}">
        <p14:creationId xmlns:p14="http://schemas.microsoft.com/office/powerpoint/2010/main" val="160918664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067BA0-26D5-0E42-BF4C-E6CFE1285FC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EFD187-C02F-8CD5-3615-14E11C4948A3}"/>
              </a:ext>
            </a:extLst>
          </p:cNvPr>
          <p:cNvSpPr>
            <a:spLocks noGrp="1"/>
          </p:cNvSpPr>
          <p:nvPr>
            <p:ph type="sldNum" sz="quarter" idx="12"/>
          </p:nvPr>
        </p:nvSpPr>
        <p:spPr/>
        <p:txBody>
          <a:bodyPr/>
          <a:lstStyle/>
          <a:p>
            <a:fld id="{CD4805D6-057F-1048-B770-DDF440AB6921}" type="slidenum">
              <a:rPr lang="en-BG" smtClean="0"/>
              <a:t>41</a:t>
            </a:fld>
            <a:endParaRPr lang="en-BG"/>
          </a:p>
        </p:txBody>
      </p:sp>
      <p:pic>
        <p:nvPicPr>
          <p:cNvPr id="3" name="Picture 2">
            <a:extLst>
              <a:ext uri="{FF2B5EF4-FFF2-40B4-BE49-F238E27FC236}">
                <a16:creationId xmlns:a16="http://schemas.microsoft.com/office/drawing/2014/main" id="{22382481-4EEC-48AE-3516-907564EE2FE2}"/>
              </a:ext>
            </a:extLst>
          </p:cNvPr>
          <p:cNvPicPr>
            <a:picLocks noChangeAspect="1"/>
          </p:cNvPicPr>
          <p:nvPr/>
        </p:nvPicPr>
        <p:blipFill>
          <a:blip r:embed="rId2"/>
          <a:srcRect l="7396" t="16707" r="3949" b="8755"/>
          <a:stretch/>
        </p:blipFill>
        <p:spPr>
          <a:xfrm>
            <a:off x="870786" y="619661"/>
            <a:ext cx="10884212" cy="5719451"/>
          </a:xfrm>
          <a:prstGeom prst="rect">
            <a:avLst/>
          </a:prstGeom>
        </p:spPr>
      </p:pic>
      <p:sp>
        <p:nvSpPr>
          <p:cNvPr id="5" name="Rectangle 4">
            <a:extLst>
              <a:ext uri="{FF2B5EF4-FFF2-40B4-BE49-F238E27FC236}">
                <a16:creationId xmlns:a16="http://schemas.microsoft.com/office/drawing/2014/main" id="{0787CA4E-4250-10A9-09E2-81786C309DEB}"/>
              </a:ext>
            </a:extLst>
          </p:cNvPr>
          <p:cNvSpPr/>
          <p:nvPr/>
        </p:nvSpPr>
        <p:spPr>
          <a:xfrm>
            <a:off x="870787" y="5684706"/>
            <a:ext cx="545512" cy="85271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Tree>
    <p:extLst>
      <p:ext uri="{BB962C8B-B14F-4D97-AF65-F5344CB8AC3E}">
        <p14:creationId xmlns:p14="http://schemas.microsoft.com/office/powerpoint/2010/main" val="8339258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A5156C-F849-200D-BC98-C7369AD69AF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8882E71-58AA-E8F8-CBCD-FFFF656B9549}"/>
              </a:ext>
            </a:extLst>
          </p:cNvPr>
          <p:cNvSpPr>
            <a:spLocks noGrp="1"/>
          </p:cNvSpPr>
          <p:nvPr>
            <p:ph type="sldNum" sz="quarter" idx="12"/>
          </p:nvPr>
        </p:nvSpPr>
        <p:spPr/>
        <p:txBody>
          <a:bodyPr/>
          <a:lstStyle/>
          <a:p>
            <a:fld id="{CD4805D6-057F-1048-B770-DDF440AB6921}" type="slidenum">
              <a:rPr lang="en-BG" smtClean="0"/>
              <a:t>42</a:t>
            </a:fld>
            <a:endParaRPr lang="en-BG"/>
          </a:p>
        </p:txBody>
      </p:sp>
      <p:pic>
        <p:nvPicPr>
          <p:cNvPr id="3" name="Picture 2">
            <a:extLst>
              <a:ext uri="{FF2B5EF4-FFF2-40B4-BE49-F238E27FC236}">
                <a16:creationId xmlns:a16="http://schemas.microsoft.com/office/drawing/2014/main" id="{C448EF32-A7EC-04D7-FE18-A6F1F7E7F1F1}"/>
              </a:ext>
            </a:extLst>
          </p:cNvPr>
          <p:cNvPicPr>
            <a:picLocks noChangeAspect="1"/>
          </p:cNvPicPr>
          <p:nvPr/>
        </p:nvPicPr>
        <p:blipFill>
          <a:blip r:embed="rId2"/>
          <a:srcRect l="6291" t="13654" r="2343" b="7566"/>
          <a:stretch/>
        </p:blipFill>
        <p:spPr>
          <a:xfrm>
            <a:off x="881803" y="534830"/>
            <a:ext cx="10740992" cy="5788339"/>
          </a:xfrm>
          <a:prstGeom prst="rect">
            <a:avLst/>
          </a:prstGeom>
        </p:spPr>
      </p:pic>
      <p:sp>
        <p:nvSpPr>
          <p:cNvPr id="5" name="Rectangle 4">
            <a:extLst>
              <a:ext uri="{FF2B5EF4-FFF2-40B4-BE49-F238E27FC236}">
                <a16:creationId xmlns:a16="http://schemas.microsoft.com/office/drawing/2014/main" id="{E0998C31-C149-C3B5-D2F8-50B308342234}"/>
              </a:ext>
            </a:extLst>
          </p:cNvPr>
          <p:cNvSpPr/>
          <p:nvPr/>
        </p:nvSpPr>
        <p:spPr>
          <a:xfrm>
            <a:off x="903838" y="5794876"/>
            <a:ext cx="545512" cy="85271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Tree>
    <p:extLst>
      <p:ext uri="{BB962C8B-B14F-4D97-AF65-F5344CB8AC3E}">
        <p14:creationId xmlns:p14="http://schemas.microsoft.com/office/powerpoint/2010/main" val="357237063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9E3DDB-816A-7683-1740-E9F86340143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7AB79C2-E3C2-3413-43E4-307F21B9A696}"/>
              </a:ext>
            </a:extLst>
          </p:cNvPr>
          <p:cNvSpPr>
            <a:spLocks noGrp="1"/>
          </p:cNvSpPr>
          <p:nvPr>
            <p:ph type="sldNum" sz="quarter" idx="12"/>
          </p:nvPr>
        </p:nvSpPr>
        <p:spPr/>
        <p:txBody>
          <a:bodyPr/>
          <a:lstStyle/>
          <a:p>
            <a:fld id="{CD4805D6-057F-1048-B770-DDF440AB6921}" type="slidenum">
              <a:rPr lang="en-BG" smtClean="0"/>
              <a:t>43</a:t>
            </a:fld>
            <a:endParaRPr lang="en-BG"/>
          </a:p>
        </p:txBody>
      </p:sp>
      <p:pic>
        <p:nvPicPr>
          <p:cNvPr id="3" name="Picture 2">
            <a:extLst>
              <a:ext uri="{FF2B5EF4-FFF2-40B4-BE49-F238E27FC236}">
                <a16:creationId xmlns:a16="http://schemas.microsoft.com/office/drawing/2014/main" id="{4CA98C12-FD88-1822-29CB-90729DD19EC1}"/>
              </a:ext>
            </a:extLst>
          </p:cNvPr>
          <p:cNvPicPr>
            <a:picLocks noChangeAspect="1"/>
          </p:cNvPicPr>
          <p:nvPr/>
        </p:nvPicPr>
        <p:blipFill>
          <a:blip r:embed="rId2"/>
          <a:srcRect l="7396" t="13815" r="1741" b="7566"/>
          <a:stretch/>
        </p:blipFill>
        <p:spPr>
          <a:xfrm>
            <a:off x="782196" y="550843"/>
            <a:ext cx="10884667" cy="5886146"/>
          </a:xfrm>
          <a:prstGeom prst="rect">
            <a:avLst/>
          </a:prstGeom>
        </p:spPr>
      </p:pic>
      <p:sp>
        <p:nvSpPr>
          <p:cNvPr id="5" name="Rectangle 4">
            <a:extLst>
              <a:ext uri="{FF2B5EF4-FFF2-40B4-BE49-F238E27FC236}">
                <a16:creationId xmlns:a16="http://schemas.microsoft.com/office/drawing/2014/main" id="{0C0CD11F-39D0-99EA-6D66-EDC86A7975E9}"/>
              </a:ext>
            </a:extLst>
          </p:cNvPr>
          <p:cNvSpPr/>
          <p:nvPr/>
        </p:nvSpPr>
        <p:spPr>
          <a:xfrm>
            <a:off x="771634" y="5883011"/>
            <a:ext cx="545512" cy="85271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Tree>
    <p:extLst>
      <p:ext uri="{BB962C8B-B14F-4D97-AF65-F5344CB8AC3E}">
        <p14:creationId xmlns:p14="http://schemas.microsoft.com/office/powerpoint/2010/main" val="116656125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7BDE9-3E9F-2435-269D-C4581D06D77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C2A8DCD-536B-D6C4-D904-0EBDD1E058AE}"/>
              </a:ext>
            </a:extLst>
          </p:cNvPr>
          <p:cNvSpPr>
            <a:spLocks noGrp="1"/>
          </p:cNvSpPr>
          <p:nvPr>
            <p:ph type="sldNum" sz="quarter" idx="12"/>
          </p:nvPr>
        </p:nvSpPr>
        <p:spPr/>
        <p:txBody>
          <a:bodyPr/>
          <a:lstStyle/>
          <a:p>
            <a:fld id="{CD4805D6-057F-1048-B770-DDF440AB6921}" type="slidenum">
              <a:rPr lang="en-BG" smtClean="0"/>
              <a:t>44</a:t>
            </a:fld>
            <a:endParaRPr lang="en-BG"/>
          </a:p>
        </p:txBody>
      </p:sp>
      <p:pic>
        <p:nvPicPr>
          <p:cNvPr id="3" name="Picture 2">
            <a:extLst>
              <a:ext uri="{FF2B5EF4-FFF2-40B4-BE49-F238E27FC236}">
                <a16:creationId xmlns:a16="http://schemas.microsoft.com/office/drawing/2014/main" id="{65BE19FD-2BC4-B798-CE87-A376F16A697D}"/>
              </a:ext>
            </a:extLst>
          </p:cNvPr>
          <p:cNvPicPr>
            <a:picLocks noChangeAspect="1"/>
          </p:cNvPicPr>
          <p:nvPr/>
        </p:nvPicPr>
        <p:blipFill>
          <a:blip r:embed="rId2"/>
          <a:srcRect l="7296" t="14619" r="2342" b="7566"/>
          <a:stretch/>
        </p:blipFill>
        <p:spPr>
          <a:xfrm>
            <a:off x="628415" y="592799"/>
            <a:ext cx="11115566" cy="5982653"/>
          </a:xfrm>
          <a:prstGeom prst="rect">
            <a:avLst/>
          </a:prstGeom>
        </p:spPr>
      </p:pic>
    </p:spTree>
    <p:extLst>
      <p:ext uri="{BB962C8B-B14F-4D97-AF65-F5344CB8AC3E}">
        <p14:creationId xmlns:p14="http://schemas.microsoft.com/office/powerpoint/2010/main" val="23335422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90802-4936-2204-D9BC-7402B27A559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1E4558-524E-C740-B9E0-1F9CE407ED26}"/>
              </a:ext>
            </a:extLst>
          </p:cNvPr>
          <p:cNvSpPr>
            <a:spLocks noGrp="1"/>
          </p:cNvSpPr>
          <p:nvPr>
            <p:ph type="sldNum" sz="quarter" idx="12"/>
          </p:nvPr>
        </p:nvSpPr>
        <p:spPr/>
        <p:txBody>
          <a:bodyPr/>
          <a:lstStyle/>
          <a:p>
            <a:fld id="{CD4805D6-057F-1048-B770-DDF440AB6921}" type="slidenum">
              <a:rPr lang="en-BG" smtClean="0"/>
              <a:t>45</a:t>
            </a:fld>
            <a:endParaRPr lang="en-BG"/>
          </a:p>
        </p:txBody>
      </p:sp>
      <p:pic>
        <p:nvPicPr>
          <p:cNvPr id="3" name="Picture 2">
            <a:extLst>
              <a:ext uri="{FF2B5EF4-FFF2-40B4-BE49-F238E27FC236}">
                <a16:creationId xmlns:a16="http://schemas.microsoft.com/office/drawing/2014/main" id="{C933B781-E758-D304-9006-A194D31C5579}"/>
              </a:ext>
            </a:extLst>
          </p:cNvPr>
          <p:cNvPicPr>
            <a:picLocks noChangeAspect="1"/>
          </p:cNvPicPr>
          <p:nvPr/>
        </p:nvPicPr>
        <p:blipFill>
          <a:blip r:embed="rId2"/>
          <a:srcRect l="11627" t="19793" r="6671" b="10653"/>
          <a:stretch/>
        </p:blipFill>
        <p:spPr>
          <a:xfrm>
            <a:off x="628415" y="546754"/>
            <a:ext cx="11173944" cy="5945337"/>
          </a:xfrm>
          <a:prstGeom prst="rect">
            <a:avLst/>
          </a:prstGeom>
        </p:spPr>
      </p:pic>
    </p:spTree>
    <p:extLst>
      <p:ext uri="{BB962C8B-B14F-4D97-AF65-F5344CB8AC3E}">
        <p14:creationId xmlns:p14="http://schemas.microsoft.com/office/powerpoint/2010/main" val="20819993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1D8D6F-97D5-8567-7BFE-B50A0292B93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1FF5D07-D75B-E008-B108-4532444C0EA3}"/>
              </a:ext>
            </a:extLst>
          </p:cNvPr>
          <p:cNvSpPr>
            <a:spLocks noGrp="1"/>
          </p:cNvSpPr>
          <p:nvPr>
            <p:ph type="sldNum" sz="quarter" idx="12"/>
          </p:nvPr>
        </p:nvSpPr>
        <p:spPr/>
        <p:txBody>
          <a:bodyPr/>
          <a:lstStyle/>
          <a:p>
            <a:fld id="{CD4805D6-057F-1048-B770-DDF440AB6921}" type="slidenum">
              <a:rPr lang="en-BG" smtClean="0"/>
              <a:t>46</a:t>
            </a:fld>
            <a:endParaRPr lang="en-BG"/>
          </a:p>
        </p:txBody>
      </p:sp>
      <p:pic>
        <p:nvPicPr>
          <p:cNvPr id="3" name="Picture 2">
            <a:extLst>
              <a:ext uri="{FF2B5EF4-FFF2-40B4-BE49-F238E27FC236}">
                <a16:creationId xmlns:a16="http://schemas.microsoft.com/office/drawing/2014/main" id="{E71DF86A-28CA-326A-B9A8-FCC5E7FE27C8}"/>
              </a:ext>
            </a:extLst>
          </p:cNvPr>
          <p:cNvPicPr>
            <a:picLocks noChangeAspect="1"/>
          </p:cNvPicPr>
          <p:nvPr/>
        </p:nvPicPr>
        <p:blipFill>
          <a:blip r:embed="rId2"/>
          <a:srcRect l="7331" t="16770" r="2435" b="13677"/>
          <a:stretch/>
        </p:blipFill>
        <p:spPr>
          <a:xfrm>
            <a:off x="443060" y="681429"/>
            <a:ext cx="11406433" cy="5495142"/>
          </a:xfrm>
          <a:prstGeom prst="rect">
            <a:avLst/>
          </a:prstGeom>
        </p:spPr>
      </p:pic>
    </p:spTree>
    <p:extLst>
      <p:ext uri="{BB962C8B-B14F-4D97-AF65-F5344CB8AC3E}">
        <p14:creationId xmlns:p14="http://schemas.microsoft.com/office/powerpoint/2010/main" val="10068492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534E6-AA90-E7BA-4937-72E9EFBFC2D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D44D1B0-5330-4784-6457-30BF69F22CC1}"/>
              </a:ext>
            </a:extLst>
          </p:cNvPr>
          <p:cNvSpPr>
            <a:spLocks noGrp="1"/>
          </p:cNvSpPr>
          <p:nvPr>
            <p:ph type="sldNum" sz="quarter" idx="12"/>
          </p:nvPr>
        </p:nvSpPr>
        <p:spPr/>
        <p:txBody>
          <a:bodyPr/>
          <a:lstStyle/>
          <a:p>
            <a:fld id="{CD4805D6-057F-1048-B770-DDF440AB6921}" type="slidenum">
              <a:rPr lang="en-BG" smtClean="0"/>
              <a:t>47</a:t>
            </a:fld>
            <a:endParaRPr lang="en-BG"/>
          </a:p>
        </p:txBody>
      </p:sp>
      <p:pic>
        <p:nvPicPr>
          <p:cNvPr id="3" name="Picture 2">
            <a:extLst>
              <a:ext uri="{FF2B5EF4-FFF2-40B4-BE49-F238E27FC236}">
                <a16:creationId xmlns:a16="http://schemas.microsoft.com/office/drawing/2014/main" id="{D7D3521B-3FF8-E46C-0BBA-8EE99E75C7F2}"/>
              </a:ext>
            </a:extLst>
          </p:cNvPr>
          <p:cNvPicPr>
            <a:picLocks noChangeAspect="1"/>
          </p:cNvPicPr>
          <p:nvPr/>
        </p:nvPicPr>
        <p:blipFill>
          <a:blip r:embed="rId2"/>
          <a:srcRect l="6214" t="15808" r="2806" b="9553"/>
          <a:stretch/>
        </p:blipFill>
        <p:spPr>
          <a:xfrm>
            <a:off x="551394" y="593888"/>
            <a:ext cx="11382939" cy="5618376"/>
          </a:xfrm>
          <a:prstGeom prst="rect">
            <a:avLst/>
          </a:prstGeom>
        </p:spPr>
      </p:pic>
      <p:sp>
        <p:nvSpPr>
          <p:cNvPr id="5" name="Rectangle 4">
            <a:extLst>
              <a:ext uri="{FF2B5EF4-FFF2-40B4-BE49-F238E27FC236}">
                <a16:creationId xmlns:a16="http://schemas.microsoft.com/office/drawing/2014/main" id="{FF420E13-35BB-74BD-1D09-D85A12C68BDD}"/>
              </a:ext>
            </a:extLst>
          </p:cNvPr>
          <p:cNvSpPr/>
          <p:nvPr/>
        </p:nvSpPr>
        <p:spPr>
          <a:xfrm>
            <a:off x="671094" y="5865621"/>
            <a:ext cx="474552" cy="85271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Tree>
    <p:extLst>
      <p:ext uri="{BB962C8B-B14F-4D97-AF65-F5344CB8AC3E}">
        <p14:creationId xmlns:p14="http://schemas.microsoft.com/office/powerpoint/2010/main" val="42910357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CEF69D-6CD2-F7E7-4922-4B157B60FB7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53BCE79-9A8A-269A-8330-83C78BA391E6}"/>
              </a:ext>
            </a:extLst>
          </p:cNvPr>
          <p:cNvSpPr>
            <a:spLocks noGrp="1"/>
          </p:cNvSpPr>
          <p:nvPr>
            <p:ph type="sldNum" sz="quarter" idx="12"/>
          </p:nvPr>
        </p:nvSpPr>
        <p:spPr/>
        <p:txBody>
          <a:bodyPr/>
          <a:lstStyle/>
          <a:p>
            <a:fld id="{CD4805D6-057F-1048-B770-DDF440AB6921}" type="slidenum">
              <a:rPr lang="en-BG" smtClean="0"/>
              <a:t>48</a:t>
            </a:fld>
            <a:endParaRPr lang="en-BG"/>
          </a:p>
        </p:txBody>
      </p:sp>
      <p:pic>
        <p:nvPicPr>
          <p:cNvPr id="3" name="Picture 2">
            <a:extLst>
              <a:ext uri="{FF2B5EF4-FFF2-40B4-BE49-F238E27FC236}">
                <a16:creationId xmlns:a16="http://schemas.microsoft.com/office/drawing/2014/main" id="{F7A53500-6EC9-831D-E5CE-008C39C18DA0}"/>
              </a:ext>
            </a:extLst>
          </p:cNvPr>
          <p:cNvPicPr>
            <a:picLocks noChangeAspect="1"/>
          </p:cNvPicPr>
          <p:nvPr/>
        </p:nvPicPr>
        <p:blipFill>
          <a:blip r:embed="rId2"/>
          <a:srcRect l="7675" t="15670" r="2892" b="31959"/>
          <a:stretch/>
        </p:blipFill>
        <p:spPr>
          <a:xfrm>
            <a:off x="716437" y="725864"/>
            <a:ext cx="11075383" cy="4053526"/>
          </a:xfrm>
          <a:prstGeom prst="rect">
            <a:avLst/>
          </a:prstGeom>
        </p:spPr>
      </p:pic>
    </p:spTree>
    <p:extLst>
      <p:ext uri="{BB962C8B-B14F-4D97-AF65-F5344CB8AC3E}">
        <p14:creationId xmlns:p14="http://schemas.microsoft.com/office/powerpoint/2010/main" val="352443685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F5C9C-122B-F0FB-AA0C-F9BDB0D9E9B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B06B5AB-5139-A979-61EB-2C0AF9094C1D}"/>
              </a:ext>
            </a:extLst>
          </p:cNvPr>
          <p:cNvSpPr>
            <a:spLocks noGrp="1"/>
          </p:cNvSpPr>
          <p:nvPr>
            <p:ph type="sldNum" sz="quarter" idx="12"/>
          </p:nvPr>
        </p:nvSpPr>
        <p:spPr/>
        <p:txBody>
          <a:bodyPr/>
          <a:lstStyle/>
          <a:p>
            <a:fld id="{CD4805D6-057F-1048-B770-DDF440AB6921}" type="slidenum">
              <a:rPr lang="en-BG" smtClean="0"/>
              <a:t>49</a:t>
            </a:fld>
            <a:endParaRPr lang="en-BG"/>
          </a:p>
        </p:txBody>
      </p:sp>
      <p:pic>
        <p:nvPicPr>
          <p:cNvPr id="3" name="Picture 2">
            <a:extLst>
              <a:ext uri="{FF2B5EF4-FFF2-40B4-BE49-F238E27FC236}">
                <a16:creationId xmlns:a16="http://schemas.microsoft.com/office/drawing/2014/main" id="{44AF47AE-7AD5-4256-3830-A877F496A82D}"/>
              </a:ext>
            </a:extLst>
          </p:cNvPr>
          <p:cNvPicPr>
            <a:picLocks noChangeAspect="1"/>
          </p:cNvPicPr>
          <p:nvPr/>
        </p:nvPicPr>
        <p:blipFill>
          <a:blip r:embed="rId2"/>
          <a:srcRect l="12142" t="18831" r="7703" b="12577"/>
          <a:stretch/>
        </p:blipFill>
        <p:spPr>
          <a:xfrm>
            <a:off x="810704" y="810705"/>
            <a:ext cx="10586301" cy="5661912"/>
          </a:xfrm>
          <a:prstGeom prst="rect">
            <a:avLst/>
          </a:prstGeom>
        </p:spPr>
      </p:pic>
      <p:sp>
        <p:nvSpPr>
          <p:cNvPr id="5" name="Rectangle 4">
            <a:extLst>
              <a:ext uri="{FF2B5EF4-FFF2-40B4-BE49-F238E27FC236}">
                <a16:creationId xmlns:a16="http://schemas.microsoft.com/office/drawing/2014/main" id="{1F55AC46-26B2-2EA7-42F7-806260F944A1}"/>
              </a:ext>
            </a:extLst>
          </p:cNvPr>
          <p:cNvSpPr/>
          <p:nvPr/>
        </p:nvSpPr>
        <p:spPr>
          <a:xfrm>
            <a:off x="671093" y="5865621"/>
            <a:ext cx="742927" cy="85271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Tree>
    <p:extLst>
      <p:ext uri="{BB962C8B-B14F-4D97-AF65-F5344CB8AC3E}">
        <p14:creationId xmlns:p14="http://schemas.microsoft.com/office/powerpoint/2010/main" val="3724265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5ABF4-1D42-577A-DCD7-B9D88C5C2241}"/>
              </a:ext>
            </a:extLst>
          </p:cNvPr>
          <p:cNvSpPr>
            <a:spLocks noGrp="1"/>
          </p:cNvSpPr>
          <p:nvPr>
            <p:ph type="title"/>
          </p:nvPr>
        </p:nvSpPr>
        <p:spPr>
          <a:xfrm>
            <a:off x="889000" y="1751952"/>
            <a:ext cx="10493375" cy="543573"/>
          </a:xfrm>
        </p:spPr>
        <p:txBody>
          <a:bodyPr>
            <a:normAutofit fontScale="90000"/>
          </a:bodyPr>
          <a:lstStyle/>
          <a:p>
            <a:r>
              <a:rPr lang="en-US" sz="3600">
                <a:solidFill>
                  <a:srgbClr val="B4D785"/>
                </a:solidFill>
              </a:rPr>
              <a:t>Mission of OBSGESSION</a:t>
            </a:r>
          </a:p>
        </p:txBody>
      </p:sp>
      <p:sp>
        <p:nvSpPr>
          <p:cNvPr id="3" name="Text Placeholder 2">
            <a:extLst>
              <a:ext uri="{FF2B5EF4-FFF2-40B4-BE49-F238E27FC236}">
                <a16:creationId xmlns:a16="http://schemas.microsoft.com/office/drawing/2014/main" id="{5C79D576-CD3B-41B2-17CF-2DFE10E38D15}"/>
              </a:ext>
            </a:extLst>
          </p:cNvPr>
          <p:cNvSpPr>
            <a:spLocks noGrp="1"/>
          </p:cNvSpPr>
          <p:nvPr>
            <p:ph type="body" idx="1"/>
          </p:nvPr>
        </p:nvSpPr>
        <p:spPr>
          <a:xfrm>
            <a:off x="1314450" y="2870489"/>
            <a:ext cx="9563100" cy="2421947"/>
          </a:xfrm>
        </p:spPr>
        <p:txBody>
          <a:bodyPr>
            <a:normAutofit/>
          </a:bodyPr>
          <a:lstStyle/>
          <a:p>
            <a:pPr>
              <a:lnSpc>
                <a:spcPts val="3280"/>
              </a:lnSpc>
            </a:pPr>
            <a:r>
              <a:rPr lang="en-GB" sz="2000" b="1">
                <a:solidFill>
                  <a:schemeClr val="bg1"/>
                </a:solidFill>
                <a:effectLst/>
                <a:latin typeface="Century Gothic" panose="020B0502020202020204" pitchFamily="34" charset="0"/>
                <a:ea typeface="Times New Roman" panose="02020603050405020304" pitchFamily="18" charset="0"/>
              </a:rPr>
              <a:t>Monitor and predict biodiversity change and its direct and indirect drivers in terrestrial and freshwater ecosystems </a:t>
            </a:r>
            <a:r>
              <a:rPr lang="en-GB" sz="2000">
                <a:solidFill>
                  <a:schemeClr val="bg1"/>
                </a:solidFill>
                <a:effectLst/>
                <a:latin typeface="Century Gothic" panose="020B0502020202020204" pitchFamily="34" charset="0"/>
                <a:ea typeface="Times New Roman" panose="02020603050405020304" pitchFamily="18" charset="0"/>
              </a:rPr>
              <a:t>through </a:t>
            </a:r>
            <a:r>
              <a:rPr lang="en-GB" sz="2000" b="1">
                <a:solidFill>
                  <a:schemeClr val="bg1"/>
                </a:solidFill>
                <a:effectLst/>
                <a:latin typeface="Century Gothic" panose="020B0502020202020204" pitchFamily="34" charset="0"/>
                <a:ea typeface="Times New Roman" panose="02020603050405020304" pitchFamily="18" charset="0"/>
              </a:rPr>
              <a:t>integration of </a:t>
            </a:r>
            <a:br>
              <a:rPr lang="en-GB" sz="2000" b="1">
                <a:solidFill>
                  <a:schemeClr val="bg1"/>
                </a:solidFill>
                <a:effectLst/>
                <a:latin typeface="Century Gothic" panose="020B0502020202020204" pitchFamily="34" charset="0"/>
                <a:ea typeface="Times New Roman" panose="02020603050405020304" pitchFamily="18" charset="0"/>
              </a:rPr>
            </a:br>
            <a:r>
              <a:rPr lang="en-GB" sz="2000">
                <a:solidFill>
                  <a:schemeClr val="bg1"/>
                </a:solidFill>
                <a:effectLst/>
                <a:latin typeface="Century Gothic" panose="020B0502020202020204" pitchFamily="34" charset="0"/>
                <a:ea typeface="Times New Roman" panose="02020603050405020304" pitchFamily="18" charset="0"/>
              </a:rPr>
              <a:t>state-of-the-art multi-sensor </a:t>
            </a:r>
            <a:r>
              <a:rPr lang="en-GB" sz="2000" b="1">
                <a:solidFill>
                  <a:schemeClr val="bg1"/>
                </a:solidFill>
                <a:latin typeface="Century Gothic" panose="020B0502020202020204" pitchFamily="34" charset="0"/>
              </a:rPr>
              <a:t>Earth Observation (EO) </a:t>
            </a:r>
            <a:r>
              <a:rPr lang="en-GB" sz="2000">
                <a:solidFill>
                  <a:schemeClr val="bg1"/>
                </a:solidFill>
                <a:effectLst/>
                <a:latin typeface="Century Gothic" panose="020B0502020202020204" pitchFamily="34" charset="0"/>
                <a:ea typeface="Times New Roman" panose="02020603050405020304" pitchFamily="18" charset="0"/>
              </a:rPr>
              <a:t>data, innovative </a:t>
            </a:r>
            <a:r>
              <a:rPr lang="en-GB" sz="2000" b="1">
                <a:solidFill>
                  <a:schemeClr val="bg1"/>
                </a:solidFill>
                <a:effectLst/>
                <a:latin typeface="Century Gothic" panose="020B0502020202020204" pitchFamily="34" charset="0"/>
                <a:ea typeface="Times New Roman" panose="02020603050405020304" pitchFamily="18" charset="0"/>
              </a:rPr>
              <a:t>in-situ</a:t>
            </a:r>
            <a:r>
              <a:rPr lang="en-GB" sz="2000">
                <a:solidFill>
                  <a:schemeClr val="bg1"/>
                </a:solidFill>
                <a:effectLst/>
                <a:latin typeface="Century Gothic" panose="020B0502020202020204" pitchFamily="34" charset="0"/>
                <a:ea typeface="Times New Roman" panose="02020603050405020304" pitchFamily="18" charset="0"/>
              </a:rPr>
              <a:t> </a:t>
            </a:r>
            <a:br>
              <a:rPr lang="en-GB" sz="2000">
                <a:solidFill>
                  <a:schemeClr val="bg1"/>
                </a:solidFill>
                <a:effectLst/>
                <a:latin typeface="Century Gothic" panose="020B0502020202020204" pitchFamily="34" charset="0"/>
                <a:ea typeface="Times New Roman" panose="02020603050405020304" pitchFamily="18" charset="0"/>
              </a:rPr>
            </a:br>
            <a:r>
              <a:rPr lang="en-GB" sz="2000">
                <a:solidFill>
                  <a:schemeClr val="bg1"/>
                </a:solidFill>
                <a:effectLst/>
                <a:latin typeface="Century Gothic" panose="020B0502020202020204" pitchFamily="34" charset="0"/>
                <a:ea typeface="Times New Roman" panose="02020603050405020304" pitchFamily="18" charset="0"/>
              </a:rPr>
              <a:t>(including citizen science) data, together with next-generation </a:t>
            </a:r>
            <a:r>
              <a:rPr lang="en-GB" sz="2000" b="1">
                <a:solidFill>
                  <a:schemeClr val="bg1"/>
                </a:solidFill>
                <a:latin typeface="Century Gothic" panose="020B0502020202020204" pitchFamily="34" charset="0"/>
              </a:rPr>
              <a:t>ecological models </a:t>
            </a:r>
            <a:r>
              <a:rPr lang="en-GB" sz="2000">
                <a:solidFill>
                  <a:schemeClr val="bg1"/>
                </a:solidFill>
                <a:effectLst/>
                <a:latin typeface="Century Gothic" panose="020B0502020202020204" pitchFamily="34" charset="0"/>
                <a:ea typeface="Times New Roman" panose="02020603050405020304" pitchFamily="18" charset="0"/>
              </a:rPr>
              <a:t>that account for uncertainty. </a:t>
            </a:r>
            <a:r>
              <a:rPr lang="en-US" sz="2000">
                <a:solidFill>
                  <a:schemeClr val="bg1"/>
                </a:solidFill>
              </a:rPr>
              <a:t> </a:t>
            </a:r>
          </a:p>
        </p:txBody>
      </p:sp>
      <p:sp>
        <p:nvSpPr>
          <p:cNvPr id="4" name="Slide Number Placeholder 3">
            <a:extLst>
              <a:ext uri="{FF2B5EF4-FFF2-40B4-BE49-F238E27FC236}">
                <a16:creationId xmlns:a16="http://schemas.microsoft.com/office/drawing/2014/main" id="{4A7746B6-C291-DEF7-ACE3-3358E7AD48CB}"/>
              </a:ext>
            </a:extLst>
          </p:cNvPr>
          <p:cNvSpPr>
            <a:spLocks noGrp="1"/>
          </p:cNvSpPr>
          <p:nvPr>
            <p:ph type="sldNum" sz="quarter" idx="12"/>
          </p:nvPr>
        </p:nvSpPr>
        <p:spPr/>
        <p:txBody>
          <a:bodyPr/>
          <a:lstStyle/>
          <a:p>
            <a:fld id="{CD4805D6-057F-1048-B770-DDF440AB6921}" type="slidenum">
              <a:rPr lang="en-BG" smtClean="0"/>
              <a:pPr/>
              <a:t>5</a:t>
            </a:fld>
            <a:endParaRPr lang="en-BG"/>
          </a:p>
        </p:txBody>
      </p:sp>
    </p:spTree>
    <p:extLst>
      <p:ext uri="{BB962C8B-B14F-4D97-AF65-F5344CB8AC3E}">
        <p14:creationId xmlns:p14="http://schemas.microsoft.com/office/powerpoint/2010/main" val="30941973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45EB2A-125F-42D9-3867-E1B253CBD0C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DD4162B-2E14-641C-AC4F-91022F0E934D}"/>
              </a:ext>
            </a:extLst>
          </p:cNvPr>
          <p:cNvSpPr>
            <a:spLocks noGrp="1"/>
          </p:cNvSpPr>
          <p:nvPr>
            <p:ph type="sldNum" sz="quarter" idx="12"/>
          </p:nvPr>
        </p:nvSpPr>
        <p:spPr/>
        <p:txBody>
          <a:bodyPr/>
          <a:lstStyle/>
          <a:p>
            <a:fld id="{CD4805D6-057F-1048-B770-DDF440AB6921}" type="slidenum">
              <a:rPr lang="en-BG" smtClean="0"/>
              <a:t>50</a:t>
            </a:fld>
            <a:endParaRPr lang="en-BG"/>
          </a:p>
        </p:txBody>
      </p:sp>
      <p:pic>
        <p:nvPicPr>
          <p:cNvPr id="3" name="Picture 2">
            <a:extLst>
              <a:ext uri="{FF2B5EF4-FFF2-40B4-BE49-F238E27FC236}">
                <a16:creationId xmlns:a16="http://schemas.microsoft.com/office/drawing/2014/main" id="{F7C22607-F40C-7D2F-8D22-2127D429F340}"/>
              </a:ext>
            </a:extLst>
          </p:cNvPr>
          <p:cNvPicPr>
            <a:picLocks noChangeAspect="1"/>
          </p:cNvPicPr>
          <p:nvPr/>
        </p:nvPicPr>
        <p:blipFill>
          <a:blip r:embed="rId2"/>
          <a:srcRect l="8363" t="14020" r="12513" b="12440"/>
          <a:stretch/>
        </p:blipFill>
        <p:spPr>
          <a:xfrm>
            <a:off x="1018095" y="405351"/>
            <a:ext cx="10699423" cy="6215191"/>
          </a:xfrm>
          <a:prstGeom prst="rect">
            <a:avLst/>
          </a:prstGeom>
        </p:spPr>
      </p:pic>
      <p:sp>
        <p:nvSpPr>
          <p:cNvPr id="5" name="Rectangle 4">
            <a:extLst>
              <a:ext uri="{FF2B5EF4-FFF2-40B4-BE49-F238E27FC236}">
                <a16:creationId xmlns:a16="http://schemas.microsoft.com/office/drawing/2014/main" id="{979337DE-9112-8C11-1CB4-0FBE6256ECA4}"/>
              </a:ext>
            </a:extLst>
          </p:cNvPr>
          <p:cNvSpPr/>
          <p:nvPr/>
        </p:nvSpPr>
        <p:spPr>
          <a:xfrm>
            <a:off x="803069" y="5851526"/>
            <a:ext cx="742927" cy="85271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Tree>
    <p:extLst>
      <p:ext uri="{BB962C8B-B14F-4D97-AF65-F5344CB8AC3E}">
        <p14:creationId xmlns:p14="http://schemas.microsoft.com/office/powerpoint/2010/main" val="36739968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E88B4B-EDEE-6C7B-29E7-C264AC8A205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434E1A4-4108-819E-D233-0EC2CF48330F}"/>
              </a:ext>
            </a:extLst>
          </p:cNvPr>
          <p:cNvSpPr>
            <a:spLocks noGrp="1"/>
          </p:cNvSpPr>
          <p:nvPr>
            <p:ph type="sldNum" sz="quarter" idx="12"/>
          </p:nvPr>
        </p:nvSpPr>
        <p:spPr/>
        <p:txBody>
          <a:bodyPr/>
          <a:lstStyle/>
          <a:p>
            <a:fld id="{CD4805D6-057F-1048-B770-DDF440AB6921}" type="slidenum">
              <a:rPr lang="en-BG" smtClean="0"/>
              <a:t>51</a:t>
            </a:fld>
            <a:endParaRPr lang="en-BG"/>
          </a:p>
        </p:txBody>
      </p:sp>
      <p:pic>
        <p:nvPicPr>
          <p:cNvPr id="3" name="Picture 2">
            <a:extLst>
              <a:ext uri="{FF2B5EF4-FFF2-40B4-BE49-F238E27FC236}">
                <a16:creationId xmlns:a16="http://schemas.microsoft.com/office/drawing/2014/main" id="{9035A1C2-6BAF-75AF-BBD1-10D93409F368}"/>
              </a:ext>
            </a:extLst>
          </p:cNvPr>
          <p:cNvPicPr>
            <a:picLocks noChangeAspect="1"/>
          </p:cNvPicPr>
          <p:nvPr/>
        </p:nvPicPr>
        <p:blipFill>
          <a:blip r:embed="rId2"/>
          <a:srcRect l="7761" t="14020" r="5383" b="9004"/>
          <a:stretch/>
        </p:blipFill>
        <p:spPr>
          <a:xfrm>
            <a:off x="1118609" y="567319"/>
            <a:ext cx="10749738" cy="5954355"/>
          </a:xfrm>
          <a:prstGeom prst="rect">
            <a:avLst/>
          </a:prstGeom>
        </p:spPr>
      </p:pic>
      <p:sp>
        <p:nvSpPr>
          <p:cNvPr id="5" name="Rectangle 4">
            <a:extLst>
              <a:ext uri="{FF2B5EF4-FFF2-40B4-BE49-F238E27FC236}">
                <a16:creationId xmlns:a16="http://schemas.microsoft.com/office/drawing/2014/main" id="{E15F5A09-3E8A-78BA-0808-710BBF1D7F4E}"/>
              </a:ext>
            </a:extLst>
          </p:cNvPr>
          <p:cNvSpPr/>
          <p:nvPr/>
        </p:nvSpPr>
        <p:spPr>
          <a:xfrm>
            <a:off x="803069" y="5851526"/>
            <a:ext cx="742927" cy="85271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Tree>
    <p:extLst>
      <p:ext uri="{BB962C8B-B14F-4D97-AF65-F5344CB8AC3E}">
        <p14:creationId xmlns:p14="http://schemas.microsoft.com/office/powerpoint/2010/main" val="54770617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3EC88C-3F9F-5866-43EB-AA6C488AE45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0D8A35B-45A1-BB11-BC46-C1C141651815}"/>
              </a:ext>
            </a:extLst>
          </p:cNvPr>
          <p:cNvSpPr>
            <a:spLocks noGrp="1"/>
          </p:cNvSpPr>
          <p:nvPr>
            <p:ph type="sldNum" sz="quarter" idx="12"/>
          </p:nvPr>
        </p:nvSpPr>
        <p:spPr/>
        <p:txBody>
          <a:bodyPr/>
          <a:lstStyle/>
          <a:p>
            <a:fld id="{CD4805D6-057F-1048-B770-DDF440AB6921}" type="slidenum">
              <a:rPr lang="en-BG" smtClean="0"/>
              <a:t>52</a:t>
            </a:fld>
            <a:endParaRPr lang="en-BG"/>
          </a:p>
        </p:txBody>
      </p:sp>
      <p:pic>
        <p:nvPicPr>
          <p:cNvPr id="3" name="Picture 2">
            <a:extLst>
              <a:ext uri="{FF2B5EF4-FFF2-40B4-BE49-F238E27FC236}">
                <a16:creationId xmlns:a16="http://schemas.microsoft.com/office/drawing/2014/main" id="{0413F0B3-AEDB-C136-9410-C14168C3C3DA}"/>
              </a:ext>
            </a:extLst>
          </p:cNvPr>
          <p:cNvPicPr>
            <a:picLocks noChangeAspect="1"/>
          </p:cNvPicPr>
          <p:nvPr/>
        </p:nvPicPr>
        <p:blipFill>
          <a:blip r:embed="rId2"/>
          <a:srcRect l="8104" t="15120" r="10281" b="7566"/>
          <a:stretch/>
        </p:blipFill>
        <p:spPr>
          <a:xfrm>
            <a:off x="867265" y="329937"/>
            <a:ext cx="10350631" cy="6128185"/>
          </a:xfrm>
          <a:prstGeom prst="rect">
            <a:avLst/>
          </a:prstGeom>
        </p:spPr>
      </p:pic>
      <p:sp>
        <p:nvSpPr>
          <p:cNvPr id="5" name="Rectangle 4">
            <a:extLst>
              <a:ext uri="{FF2B5EF4-FFF2-40B4-BE49-F238E27FC236}">
                <a16:creationId xmlns:a16="http://schemas.microsoft.com/office/drawing/2014/main" id="{4440735A-91B2-37D5-1023-B76087631E39}"/>
              </a:ext>
            </a:extLst>
          </p:cNvPr>
          <p:cNvSpPr/>
          <p:nvPr/>
        </p:nvSpPr>
        <p:spPr>
          <a:xfrm>
            <a:off x="804421" y="5675352"/>
            <a:ext cx="742927" cy="85271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Tree>
    <p:extLst>
      <p:ext uri="{BB962C8B-B14F-4D97-AF65-F5344CB8AC3E}">
        <p14:creationId xmlns:p14="http://schemas.microsoft.com/office/powerpoint/2010/main" val="393538729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96CC6-EA71-2023-6C13-DB0F11060D43}"/>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F221D56-E22A-B0E8-DA9B-FBEF0C9E1133}"/>
              </a:ext>
            </a:extLst>
          </p:cNvPr>
          <p:cNvSpPr>
            <a:spLocks noGrp="1"/>
          </p:cNvSpPr>
          <p:nvPr>
            <p:ph type="sldNum" sz="quarter" idx="12"/>
          </p:nvPr>
        </p:nvSpPr>
        <p:spPr/>
        <p:txBody>
          <a:bodyPr/>
          <a:lstStyle/>
          <a:p>
            <a:fld id="{CD4805D6-057F-1048-B770-DDF440AB6921}" type="slidenum">
              <a:rPr lang="en-BG" smtClean="0"/>
              <a:t>53</a:t>
            </a:fld>
            <a:endParaRPr lang="en-BG"/>
          </a:p>
        </p:txBody>
      </p:sp>
      <p:pic>
        <p:nvPicPr>
          <p:cNvPr id="3" name="Picture 2">
            <a:extLst>
              <a:ext uri="{FF2B5EF4-FFF2-40B4-BE49-F238E27FC236}">
                <a16:creationId xmlns:a16="http://schemas.microsoft.com/office/drawing/2014/main" id="{2BA6F117-2A28-C80B-5EFB-011ED2670EA5}"/>
              </a:ext>
            </a:extLst>
          </p:cNvPr>
          <p:cNvPicPr>
            <a:picLocks noChangeAspect="1"/>
          </p:cNvPicPr>
          <p:nvPr/>
        </p:nvPicPr>
        <p:blipFill>
          <a:blip r:embed="rId2"/>
          <a:srcRect l="7589" t="17732" r="4439" b="38007"/>
          <a:stretch/>
        </p:blipFill>
        <p:spPr>
          <a:xfrm>
            <a:off x="628415" y="952108"/>
            <a:ext cx="11121988" cy="3497344"/>
          </a:xfrm>
          <a:prstGeom prst="rect">
            <a:avLst/>
          </a:prstGeom>
        </p:spPr>
      </p:pic>
    </p:spTree>
    <p:extLst>
      <p:ext uri="{BB962C8B-B14F-4D97-AF65-F5344CB8AC3E}">
        <p14:creationId xmlns:p14="http://schemas.microsoft.com/office/powerpoint/2010/main" val="100866462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828698-5D21-310D-DFB7-21BA858D8FB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619FC38-3C87-CD45-CC7B-AB838394694B}"/>
              </a:ext>
            </a:extLst>
          </p:cNvPr>
          <p:cNvSpPr>
            <a:spLocks noGrp="1"/>
          </p:cNvSpPr>
          <p:nvPr>
            <p:ph type="sldNum" sz="quarter" idx="12"/>
          </p:nvPr>
        </p:nvSpPr>
        <p:spPr/>
        <p:txBody>
          <a:bodyPr/>
          <a:lstStyle/>
          <a:p>
            <a:fld id="{CD4805D6-057F-1048-B770-DDF440AB6921}" type="slidenum">
              <a:rPr lang="en-BG" smtClean="0"/>
              <a:t>54</a:t>
            </a:fld>
            <a:endParaRPr lang="en-BG"/>
          </a:p>
        </p:txBody>
      </p:sp>
      <p:pic>
        <p:nvPicPr>
          <p:cNvPr id="3" name="Picture 2">
            <a:extLst>
              <a:ext uri="{FF2B5EF4-FFF2-40B4-BE49-F238E27FC236}">
                <a16:creationId xmlns:a16="http://schemas.microsoft.com/office/drawing/2014/main" id="{E65EC4B9-892F-D770-47EB-6AD5FDFEE4A1}"/>
              </a:ext>
            </a:extLst>
          </p:cNvPr>
          <p:cNvPicPr>
            <a:picLocks noChangeAspect="1"/>
          </p:cNvPicPr>
          <p:nvPr/>
        </p:nvPicPr>
        <p:blipFill>
          <a:blip r:embed="rId2"/>
          <a:srcRect l="8104" t="15257" r="5906" b="10103"/>
          <a:stretch/>
        </p:blipFill>
        <p:spPr>
          <a:xfrm>
            <a:off x="755935" y="545151"/>
            <a:ext cx="10680130" cy="5793961"/>
          </a:xfrm>
          <a:prstGeom prst="rect">
            <a:avLst/>
          </a:prstGeom>
        </p:spPr>
      </p:pic>
      <p:sp>
        <p:nvSpPr>
          <p:cNvPr id="5" name="Rectangle 4">
            <a:extLst>
              <a:ext uri="{FF2B5EF4-FFF2-40B4-BE49-F238E27FC236}">
                <a16:creationId xmlns:a16="http://schemas.microsoft.com/office/drawing/2014/main" id="{DAC79237-1E2D-FC02-49AF-78A1E91EE08C}"/>
              </a:ext>
            </a:extLst>
          </p:cNvPr>
          <p:cNvSpPr/>
          <p:nvPr/>
        </p:nvSpPr>
        <p:spPr>
          <a:xfrm>
            <a:off x="755935" y="5738775"/>
            <a:ext cx="742927" cy="85271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Tree>
    <p:extLst>
      <p:ext uri="{BB962C8B-B14F-4D97-AF65-F5344CB8AC3E}">
        <p14:creationId xmlns:p14="http://schemas.microsoft.com/office/powerpoint/2010/main" val="375071732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99178D-E15D-821C-20D8-1D2F9BE92B2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ABA6CA5-5224-B71D-C19B-3BCEF9709767}"/>
              </a:ext>
            </a:extLst>
          </p:cNvPr>
          <p:cNvSpPr>
            <a:spLocks noGrp="1"/>
          </p:cNvSpPr>
          <p:nvPr>
            <p:ph type="sldNum" sz="quarter" idx="12"/>
          </p:nvPr>
        </p:nvSpPr>
        <p:spPr/>
        <p:txBody>
          <a:bodyPr/>
          <a:lstStyle/>
          <a:p>
            <a:fld id="{CD4805D6-057F-1048-B770-DDF440AB6921}" type="slidenum">
              <a:rPr lang="en-BG" smtClean="0"/>
              <a:t>55</a:t>
            </a:fld>
            <a:endParaRPr lang="en-BG"/>
          </a:p>
        </p:txBody>
      </p:sp>
      <p:pic>
        <p:nvPicPr>
          <p:cNvPr id="8" name="Picture 7">
            <a:extLst>
              <a:ext uri="{FF2B5EF4-FFF2-40B4-BE49-F238E27FC236}">
                <a16:creationId xmlns:a16="http://schemas.microsoft.com/office/drawing/2014/main" id="{F35ACF7C-C1C9-699F-99EC-150FE8828B45}"/>
              </a:ext>
            </a:extLst>
          </p:cNvPr>
          <p:cNvPicPr>
            <a:picLocks noChangeAspect="1"/>
          </p:cNvPicPr>
          <p:nvPr/>
        </p:nvPicPr>
        <p:blipFill>
          <a:blip r:embed="rId2"/>
          <a:srcRect l="8276" t="17870" r="3494" b="9416"/>
          <a:stretch/>
        </p:blipFill>
        <p:spPr>
          <a:xfrm>
            <a:off x="735289" y="650449"/>
            <a:ext cx="11043963" cy="5688663"/>
          </a:xfrm>
          <a:prstGeom prst="rect">
            <a:avLst/>
          </a:prstGeom>
        </p:spPr>
      </p:pic>
      <p:sp>
        <p:nvSpPr>
          <p:cNvPr id="9" name="Rectangle 8">
            <a:extLst>
              <a:ext uri="{FF2B5EF4-FFF2-40B4-BE49-F238E27FC236}">
                <a16:creationId xmlns:a16="http://schemas.microsoft.com/office/drawing/2014/main" id="{218EE4D5-7C56-852A-C8A2-C46437C5AB0D}"/>
              </a:ext>
            </a:extLst>
          </p:cNvPr>
          <p:cNvSpPr/>
          <p:nvPr/>
        </p:nvSpPr>
        <p:spPr>
          <a:xfrm>
            <a:off x="718227" y="5738775"/>
            <a:ext cx="742927" cy="85271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Tree>
    <p:extLst>
      <p:ext uri="{BB962C8B-B14F-4D97-AF65-F5344CB8AC3E}">
        <p14:creationId xmlns:p14="http://schemas.microsoft.com/office/powerpoint/2010/main" val="323382066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A9EEB-B8F5-5594-38A7-CEC49B67699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CAC7E53-4551-33C7-C6FB-497994AB5359}"/>
              </a:ext>
            </a:extLst>
          </p:cNvPr>
          <p:cNvSpPr>
            <a:spLocks noGrp="1"/>
          </p:cNvSpPr>
          <p:nvPr>
            <p:ph type="sldNum" sz="quarter" idx="12"/>
          </p:nvPr>
        </p:nvSpPr>
        <p:spPr/>
        <p:txBody>
          <a:bodyPr/>
          <a:lstStyle/>
          <a:p>
            <a:fld id="{CD4805D6-057F-1048-B770-DDF440AB6921}" type="slidenum">
              <a:rPr lang="en-BG" smtClean="0"/>
              <a:t>56</a:t>
            </a:fld>
            <a:endParaRPr lang="en-BG"/>
          </a:p>
        </p:txBody>
      </p:sp>
      <p:pic>
        <p:nvPicPr>
          <p:cNvPr id="3" name="Picture 2">
            <a:extLst>
              <a:ext uri="{FF2B5EF4-FFF2-40B4-BE49-F238E27FC236}">
                <a16:creationId xmlns:a16="http://schemas.microsoft.com/office/drawing/2014/main" id="{6001A951-5034-EE25-4ECA-F35C7F2BFBEB}"/>
              </a:ext>
            </a:extLst>
          </p:cNvPr>
          <p:cNvPicPr>
            <a:picLocks noChangeAspect="1"/>
          </p:cNvPicPr>
          <p:nvPr/>
        </p:nvPicPr>
        <p:blipFill>
          <a:blip r:embed="rId2"/>
          <a:srcRect l="8276" t="15395" r="2463" b="10241"/>
          <a:stretch/>
        </p:blipFill>
        <p:spPr>
          <a:xfrm>
            <a:off x="718227" y="611449"/>
            <a:ext cx="11126810" cy="5793651"/>
          </a:xfrm>
          <a:prstGeom prst="rect">
            <a:avLst/>
          </a:prstGeom>
        </p:spPr>
      </p:pic>
      <p:sp>
        <p:nvSpPr>
          <p:cNvPr id="5" name="Rectangle 4">
            <a:extLst>
              <a:ext uri="{FF2B5EF4-FFF2-40B4-BE49-F238E27FC236}">
                <a16:creationId xmlns:a16="http://schemas.microsoft.com/office/drawing/2014/main" id="{66467A9A-A178-CA6D-E30B-B5E87E7043A0}"/>
              </a:ext>
            </a:extLst>
          </p:cNvPr>
          <p:cNvSpPr/>
          <p:nvPr/>
        </p:nvSpPr>
        <p:spPr>
          <a:xfrm>
            <a:off x="718227" y="5738775"/>
            <a:ext cx="742927" cy="85271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Tree>
    <p:extLst>
      <p:ext uri="{BB962C8B-B14F-4D97-AF65-F5344CB8AC3E}">
        <p14:creationId xmlns:p14="http://schemas.microsoft.com/office/powerpoint/2010/main" val="25119865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6E895D-B3AA-F558-C46E-D04B8E51C07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22ED782-0A6F-6ADB-DA14-A0DF20F8710C}"/>
              </a:ext>
            </a:extLst>
          </p:cNvPr>
          <p:cNvSpPr>
            <a:spLocks noGrp="1"/>
          </p:cNvSpPr>
          <p:nvPr>
            <p:ph type="sldNum" sz="quarter" idx="12"/>
          </p:nvPr>
        </p:nvSpPr>
        <p:spPr/>
        <p:txBody>
          <a:bodyPr/>
          <a:lstStyle/>
          <a:p>
            <a:fld id="{CD4805D6-057F-1048-B770-DDF440AB6921}" type="slidenum">
              <a:rPr lang="en-BG" smtClean="0"/>
              <a:t>57</a:t>
            </a:fld>
            <a:endParaRPr lang="en-BG"/>
          </a:p>
        </p:txBody>
      </p:sp>
      <p:pic>
        <p:nvPicPr>
          <p:cNvPr id="3" name="Picture 2">
            <a:extLst>
              <a:ext uri="{FF2B5EF4-FFF2-40B4-BE49-F238E27FC236}">
                <a16:creationId xmlns:a16="http://schemas.microsoft.com/office/drawing/2014/main" id="{CAE93F2C-1A10-3A72-350A-9B1D261CE43D}"/>
              </a:ext>
            </a:extLst>
          </p:cNvPr>
          <p:cNvPicPr>
            <a:picLocks noChangeAspect="1"/>
          </p:cNvPicPr>
          <p:nvPr/>
        </p:nvPicPr>
        <p:blipFill>
          <a:blip r:embed="rId2"/>
          <a:srcRect l="7589" t="14433" r="2978" b="11340"/>
          <a:stretch/>
        </p:blipFill>
        <p:spPr>
          <a:xfrm>
            <a:off x="683424" y="621323"/>
            <a:ext cx="10825152" cy="5615354"/>
          </a:xfrm>
          <a:prstGeom prst="rect">
            <a:avLst/>
          </a:prstGeom>
        </p:spPr>
      </p:pic>
    </p:spTree>
    <p:extLst>
      <p:ext uri="{BB962C8B-B14F-4D97-AF65-F5344CB8AC3E}">
        <p14:creationId xmlns:p14="http://schemas.microsoft.com/office/powerpoint/2010/main" val="305616613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5DE508-BD3B-40F3-15F4-1CA39205BA4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2E0D567-2CC5-BF61-442D-44DF60746E77}"/>
              </a:ext>
            </a:extLst>
          </p:cNvPr>
          <p:cNvSpPr>
            <a:spLocks noGrp="1"/>
          </p:cNvSpPr>
          <p:nvPr>
            <p:ph type="sldNum" sz="quarter" idx="12"/>
          </p:nvPr>
        </p:nvSpPr>
        <p:spPr/>
        <p:txBody>
          <a:bodyPr/>
          <a:lstStyle/>
          <a:p>
            <a:fld id="{CD4805D6-057F-1048-B770-DDF440AB6921}" type="slidenum">
              <a:rPr lang="en-BG" smtClean="0"/>
              <a:t>58</a:t>
            </a:fld>
            <a:endParaRPr lang="en-BG"/>
          </a:p>
        </p:txBody>
      </p:sp>
      <p:pic>
        <p:nvPicPr>
          <p:cNvPr id="3" name="Picture 2">
            <a:extLst>
              <a:ext uri="{FF2B5EF4-FFF2-40B4-BE49-F238E27FC236}">
                <a16:creationId xmlns:a16="http://schemas.microsoft.com/office/drawing/2014/main" id="{21CDE818-3248-4262-E493-14A2ADFE2431}"/>
              </a:ext>
            </a:extLst>
          </p:cNvPr>
          <p:cNvPicPr>
            <a:picLocks noChangeAspect="1"/>
          </p:cNvPicPr>
          <p:nvPr/>
        </p:nvPicPr>
        <p:blipFill>
          <a:blip r:embed="rId2"/>
          <a:srcRect l="8104" t="15808" r="20418" b="55601"/>
          <a:stretch/>
        </p:blipFill>
        <p:spPr>
          <a:xfrm>
            <a:off x="1319753" y="1074655"/>
            <a:ext cx="8484121" cy="2121031"/>
          </a:xfrm>
          <a:prstGeom prst="rect">
            <a:avLst/>
          </a:prstGeom>
        </p:spPr>
      </p:pic>
    </p:spTree>
    <p:extLst>
      <p:ext uri="{BB962C8B-B14F-4D97-AF65-F5344CB8AC3E}">
        <p14:creationId xmlns:p14="http://schemas.microsoft.com/office/powerpoint/2010/main" val="385129525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EF95E8-FEF5-BF28-CBFC-E3A308FB306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8D75D73-BCAD-EB72-686F-6E6E6222EED2}"/>
              </a:ext>
            </a:extLst>
          </p:cNvPr>
          <p:cNvSpPr>
            <a:spLocks noGrp="1"/>
          </p:cNvSpPr>
          <p:nvPr>
            <p:ph type="sldNum" sz="quarter" idx="12"/>
          </p:nvPr>
        </p:nvSpPr>
        <p:spPr/>
        <p:txBody>
          <a:bodyPr/>
          <a:lstStyle/>
          <a:p>
            <a:fld id="{CD4805D6-057F-1048-B770-DDF440AB6921}" type="slidenum">
              <a:rPr lang="en-BG" smtClean="0"/>
              <a:t>59</a:t>
            </a:fld>
            <a:endParaRPr lang="en-BG"/>
          </a:p>
        </p:txBody>
      </p:sp>
      <p:pic>
        <p:nvPicPr>
          <p:cNvPr id="3" name="Picture 2">
            <a:extLst>
              <a:ext uri="{FF2B5EF4-FFF2-40B4-BE49-F238E27FC236}">
                <a16:creationId xmlns:a16="http://schemas.microsoft.com/office/drawing/2014/main" id="{E8C710AB-2D14-DFDF-6508-DF8A9C23B152}"/>
              </a:ext>
            </a:extLst>
          </p:cNvPr>
          <p:cNvPicPr>
            <a:picLocks noChangeAspect="1"/>
          </p:cNvPicPr>
          <p:nvPr/>
        </p:nvPicPr>
        <p:blipFill>
          <a:blip r:embed="rId2"/>
          <a:srcRect l="9564" t="13746" r="4438" b="7567"/>
          <a:stretch/>
        </p:blipFill>
        <p:spPr>
          <a:xfrm>
            <a:off x="1019665" y="440116"/>
            <a:ext cx="10452755" cy="5977767"/>
          </a:xfrm>
          <a:prstGeom prst="rect">
            <a:avLst/>
          </a:prstGeom>
        </p:spPr>
      </p:pic>
      <p:sp>
        <p:nvSpPr>
          <p:cNvPr id="5" name="Rectangle 4">
            <a:extLst>
              <a:ext uri="{FF2B5EF4-FFF2-40B4-BE49-F238E27FC236}">
                <a16:creationId xmlns:a16="http://schemas.microsoft.com/office/drawing/2014/main" id="{8E3CD075-7DD8-CA7E-DCE5-F434CBC69C1C}"/>
              </a:ext>
            </a:extLst>
          </p:cNvPr>
          <p:cNvSpPr/>
          <p:nvPr/>
        </p:nvSpPr>
        <p:spPr>
          <a:xfrm>
            <a:off x="718227" y="5738775"/>
            <a:ext cx="742927" cy="85271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6" name="Rectangle 5">
            <a:extLst>
              <a:ext uri="{FF2B5EF4-FFF2-40B4-BE49-F238E27FC236}">
                <a16:creationId xmlns:a16="http://schemas.microsoft.com/office/drawing/2014/main" id="{EA76447F-455E-8D35-CFF3-FAB88745C4E4}"/>
              </a:ext>
            </a:extLst>
          </p:cNvPr>
          <p:cNvSpPr/>
          <p:nvPr/>
        </p:nvSpPr>
        <p:spPr>
          <a:xfrm>
            <a:off x="10800871" y="266513"/>
            <a:ext cx="742927" cy="85271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Tree>
    <p:extLst>
      <p:ext uri="{BB962C8B-B14F-4D97-AF65-F5344CB8AC3E}">
        <p14:creationId xmlns:p14="http://schemas.microsoft.com/office/powerpoint/2010/main" val="21144774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126FA5-ED24-C073-BC79-4A8E046B73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8807C1-2055-065A-E103-63A3C50CD0B0}"/>
              </a:ext>
            </a:extLst>
          </p:cNvPr>
          <p:cNvSpPr>
            <a:spLocks noGrp="1"/>
          </p:cNvSpPr>
          <p:nvPr>
            <p:ph type="title"/>
          </p:nvPr>
        </p:nvSpPr>
        <p:spPr/>
        <p:txBody>
          <a:bodyPr/>
          <a:lstStyle/>
          <a:p>
            <a:r>
              <a:rPr lang="en-BG">
                <a:latin typeface="Poppins"/>
                <a:cs typeface="Poppins"/>
              </a:rPr>
              <a:t>Purpose of Work Package </a:t>
            </a:r>
            <a:r>
              <a:rPr lang="en-GB">
                <a:latin typeface="Poppins"/>
                <a:cs typeface="Poppins"/>
              </a:rPr>
              <a:t>5</a:t>
            </a:r>
            <a:endParaRPr lang="en-BG"/>
          </a:p>
        </p:txBody>
      </p:sp>
      <p:sp>
        <p:nvSpPr>
          <p:cNvPr id="4" name="Slide Number Placeholder 3">
            <a:extLst>
              <a:ext uri="{FF2B5EF4-FFF2-40B4-BE49-F238E27FC236}">
                <a16:creationId xmlns:a16="http://schemas.microsoft.com/office/drawing/2014/main" id="{19A44AE0-A304-5717-E0B9-C5A290D6DFC3}"/>
              </a:ext>
            </a:extLst>
          </p:cNvPr>
          <p:cNvSpPr>
            <a:spLocks noGrp="1"/>
          </p:cNvSpPr>
          <p:nvPr>
            <p:ph type="sldNum" sz="quarter" idx="12"/>
          </p:nvPr>
        </p:nvSpPr>
        <p:spPr/>
        <p:txBody>
          <a:bodyPr/>
          <a:lstStyle/>
          <a:p>
            <a:fld id="{CD4805D6-057F-1048-B770-DDF440AB6921}" type="slidenum">
              <a:rPr lang="en-BG" smtClean="0"/>
              <a:t>6</a:t>
            </a:fld>
            <a:endParaRPr lang="en-BG"/>
          </a:p>
        </p:txBody>
      </p:sp>
      <p:sp>
        <p:nvSpPr>
          <p:cNvPr id="11" name="Content Placeholder 10">
            <a:extLst>
              <a:ext uri="{FF2B5EF4-FFF2-40B4-BE49-F238E27FC236}">
                <a16:creationId xmlns:a16="http://schemas.microsoft.com/office/drawing/2014/main" id="{C6FC0B14-4A8B-1587-AB1C-1452B1887C6B}"/>
              </a:ext>
            </a:extLst>
          </p:cNvPr>
          <p:cNvSpPr>
            <a:spLocks noGrp="1"/>
          </p:cNvSpPr>
          <p:nvPr>
            <p:ph idx="1"/>
          </p:nvPr>
        </p:nvSpPr>
        <p:spPr>
          <a:xfrm>
            <a:off x="254508" y="1433776"/>
            <a:ext cx="11682979" cy="4351338"/>
          </a:xfrm>
        </p:spPr>
        <p:txBody>
          <a:bodyPr/>
          <a:lstStyle/>
          <a:p>
            <a:pPr marL="0" indent="0">
              <a:lnSpc>
                <a:spcPct val="200000"/>
              </a:lnSpc>
              <a:buNone/>
            </a:pPr>
            <a:r>
              <a:rPr lang="en-GB" sz="2400"/>
              <a:t>To develop specific case studies based on applied science R&amp;D aspects to demonstrate the implementation of techniques in WP2, WP3 and WP4 and to respond to the European (EU) Biodiversity Strategy for 2030 and the joint Flagship Action on Biodiversity and Vulnerable Ecosystems initiated by European Space Agency (ESA) and European Commission (EC). </a:t>
            </a:r>
            <a:endParaRPr lang="en-US" sz="2400"/>
          </a:p>
          <a:p>
            <a:endParaRPr lang="en-US"/>
          </a:p>
        </p:txBody>
      </p:sp>
      <p:sp>
        <p:nvSpPr>
          <p:cNvPr id="13" name="TextBox 12">
            <a:extLst>
              <a:ext uri="{FF2B5EF4-FFF2-40B4-BE49-F238E27FC236}">
                <a16:creationId xmlns:a16="http://schemas.microsoft.com/office/drawing/2014/main" id="{8A4FE37B-495A-BF52-F877-36542777C913}"/>
              </a:ext>
            </a:extLst>
          </p:cNvPr>
          <p:cNvSpPr txBox="1"/>
          <p:nvPr/>
        </p:nvSpPr>
        <p:spPr>
          <a:xfrm>
            <a:off x="2454617" y="5785114"/>
            <a:ext cx="7282763" cy="553998"/>
          </a:xfrm>
          <a:prstGeom prst="rect">
            <a:avLst/>
          </a:prstGeom>
          <a:noFill/>
        </p:spPr>
        <p:txBody>
          <a:bodyPr wrap="none" rtlCol="0">
            <a:spAutoFit/>
          </a:bodyPr>
          <a:lstStyle/>
          <a:p>
            <a:r>
              <a:rPr lang="en-GB" sz="3000" b="1">
                <a:latin typeface="Century Gothic" panose="020B0502020202020204" pitchFamily="34" charset="0"/>
              </a:rPr>
              <a:t>Demonstrate and improve techniques</a:t>
            </a:r>
            <a:endParaRPr lang="en-US" sz="3000" b="1">
              <a:latin typeface="Century Gothic" panose="020B0502020202020204" pitchFamily="34" charset="0"/>
            </a:endParaRPr>
          </a:p>
        </p:txBody>
      </p:sp>
    </p:spTree>
    <p:extLst>
      <p:ext uri="{BB962C8B-B14F-4D97-AF65-F5344CB8AC3E}">
        <p14:creationId xmlns:p14="http://schemas.microsoft.com/office/powerpoint/2010/main" val="20853163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3CB561-D8F8-6F64-BFB7-CE60F2E984D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44AA747-3B89-6E07-C6CF-749FD0AE611E}"/>
              </a:ext>
            </a:extLst>
          </p:cNvPr>
          <p:cNvSpPr>
            <a:spLocks noGrp="1"/>
          </p:cNvSpPr>
          <p:nvPr>
            <p:ph type="sldNum" sz="quarter" idx="12"/>
          </p:nvPr>
        </p:nvSpPr>
        <p:spPr/>
        <p:txBody>
          <a:bodyPr/>
          <a:lstStyle/>
          <a:p>
            <a:fld id="{CD4805D6-057F-1048-B770-DDF440AB6921}" type="slidenum">
              <a:rPr lang="en-BG" smtClean="0"/>
              <a:t>60</a:t>
            </a:fld>
            <a:endParaRPr lang="en-BG"/>
          </a:p>
        </p:txBody>
      </p:sp>
      <p:pic>
        <p:nvPicPr>
          <p:cNvPr id="3" name="Picture 2">
            <a:extLst>
              <a:ext uri="{FF2B5EF4-FFF2-40B4-BE49-F238E27FC236}">
                <a16:creationId xmlns:a16="http://schemas.microsoft.com/office/drawing/2014/main" id="{DB97C3C8-38D4-1EC4-CD8A-1D469AE78829}"/>
              </a:ext>
            </a:extLst>
          </p:cNvPr>
          <p:cNvPicPr>
            <a:picLocks noChangeAspect="1"/>
          </p:cNvPicPr>
          <p:nvPr/>
        </p:nvPicPr>
        <p:blipFill>
          <a:blip r:embed="rId2"/>
          <a:srcRect l="8104" t="16082" r="2892" b="9828"/>
          <a:stretch/>
        </p:blipFill>
        <p:spPr>
          <a:xfrm>
            <a:off x="933253" y="499620"/>
            <a:ext cx="10762715" cy="5599521"/>
          </a:xfrm>
          <a:prstGeom prst="rect">
            <a:avLst/>
          </a:prstGeom>
        </p:spPr>
      </p:pic>
      <p:sp>
        <p:nvSpPr>
          <p:cNvPr id="5" name="Rectangle 4">
            <a:extLst>
              <a:ext uri="{FF2B5EF4-FFF2-40B4-BE49-F238E27FC236}">
                <a16:creationId xmlns:a16="http://schemas.microsoft.com/office/drawing/2014/main" id="{59D8450B-E942-7B74-AA0D-3971886DE490}"/>
              </a:ext>
            </a:extLst>
          </p:cNvPr>
          <p:cNvSpPr/>
          <p:nvPr/>
        </p:nvSpPr>
        <p:spPr>
          <a:xfrm>
            <a:off x="933253" y="5429839"/>
            <a:ext cx="742927" cy="85271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Tree>
    <p:extLst>
      <p:ext uri="{BB962C8B-B14F-4D97-AF65-F5344CB8AC3E}">
        <p14:creationId xmlns:p14="http://schemas.microsoft.com/office/powerpoint/2010/main" val="353006327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CB786-CAA9-C8B3-9463-0541772E894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94E0FCC-03A6-1FFF-48E9-1BD5B5FE6D3A}"/>
              </a:ext>
            </a:extLst>
          </p:cNvPr>
          <p:cNvSpPr>
            <a:spLocks noGrp="1"/>
          </p:cNvSpPr>
          <p:nvPr>
            <p:ph type="sldNum" sz="quarter" idx="12"/>
          </p:nvPr>
        </p:nvSpPr>
        <p:spPr/>
        <p:txBody>
          <a:bodyPr/>
          <a:lstStyle/>
          <a:p>
            <a:fld id="{CD4805D6-057F-1048-B770-DDF440AB6921}" type="slidenum">
              <a:rPr lang="en-BG" smtClean="0"/>
              <a:t>61</a:t>
            </a:fld>
            <a:endParaRPr lang="en-BG"/>
          </a:p>
        </p:txBody>
      </p:sp>
      <p:pic>
        <p:nvPicPr>
          <p:cNvPr id="6" name="Picture 5">
            <a:extLst>
              <a:ext uri="{FF2B5EF4-FFF2-40B4-BE49-F238E27FC236}">
                <a16:creationId xmlns:a16="http://schemas.microsoft.com/office/drawing/2014/main" id="{7EA26BAE-F839-D786-0C5F-7DFF0A7622C7}"/>
              </a:ext>
            </a:extLst>
          </p:cNvPr>
          <p:cNvPicPr>
            <a:picLocks noChangeAspect="1"/>
          </p:cNvPicPr>
          <p:nvPr/>
        </p:nvPicPr>
        <p:blipFill>
          <a:blip r:embed="rId2"/>
          <a:srcRect l="11111" t="15120" r="4954" b="12577"/>
          <a:stretch/>
        </p:blipFill>
        <p:spPr>
          <a:xfrm>
            <a:off x="1131216" y="584461"/>
            <a:ext cx="10171522" cy="5476172"/>
          </a:xfrm>
          <a:prstGeom prst="rect">
            <a:avLst/>
          </a:prstGeom>
        </p:spPr>
      </p:pic>
      <p:sp>
        <p:nvSpPr>
          <p:cNvPr id="7" name="Rectangle 6">
            <a:extLst>
              <a:ext uri="{FF2B5EF4-FFF2-40B4-BE49-F238E27FC236}">
                <a16:creationId xmlns:a16="http://schemas.microsoft.com/office/drawing/2014/main" id="{7DDF35C6-1A3E-1477-A754-F67C0E86BB99}"/>
              </a:ext>
            </a:extLst>
          </p:cNvPr>
          <p:cNvSpPr/>
          <p:nvPr/>
        </p:nvSpPr>
        <p:spPr>
          <a:xfrm>
            <a:off x="933253" y="5429839"/>
            <a:ext cx="742927" cy="85271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NL"/>
          </a:p>
        </p:txBody>
      </p:sp>
    </p:spTree>
    <p:extLst>
      <p:ext uri="{BB962C8B-B14F-4D97-AF65-F5344CB8AC3E}">
        <p14:creationId xmlns:p14="http://schemas.microsoft.com/office/powerpoint/2010/main" val="223205635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5D84D-4000-7BF4-729D-F87C8C0ECB1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3A32968-5A6E-F451-9E84-58E6A4CE82A5}"/>
              </a:ext>
            </a:extLst>
          </p:cNvPr>
          <p:cNvSpPr>
            <a:spLocks noGrp="1"/>
          </p:cNvSpPr>
          <p:nvPr>
            <p:ph type="sldNum" sz="quarter" idx="12"/>
          </p:nvPr>
        </p:nvSpPr>
        <p:spPr/>
        <p:txBody>
          <a:bodyPr/>
          <a:lstStyle/>
          <a:p>
            <a:fld id="{CD4805D6-057F-1048-B770-DDF440AB6921}" type="slidenum">
              <a:rPr lang="en-BG" smtClean="0"/>
              <a:t>62</a:t>
            </a:fld>
            <a:endParaRPr lang="en-BG"/>
          </a:p>
        </p:txBody>
      </p:sp>
      <p:pic>
        <p:nvPicPr>
          <p:cNvPr id="3" name="Picture 2">
            <a:extLst>
              <a:ext uri="{FF2B5EF4-FFF2-40B4-BE49-F238E27FC236}">
                <a16:creationId xmlns:a16="http://schemas.microsoft.com/office/drawing/2014/main" id="{6CF8980A-326D-ACEA-BB08-B59D203B970C}"/>
              </a:ext>
            </a:extLst>
          </p:cNvPr>
          <p:cNvPicPr>
            <a:picLocks noChangeAspect="1"/>
          </p:cNvPicPr>
          <p:nvPr/>
        </p:nvPicPr>
        <p:blipFill>
          <a:blip r:embed="rId2"/>
          <a:srcRect l="7331" t="13609" r="2979" b="8590"/>
          <a:stretch/>
        </p:blipFill>
        <p:spPr>
          <a:xfrm>
            <a:off x="1018096" y="688157"/>
            <a:ext cx="10689995" cy="5795534"/>
          </a:xfrm>
          <a:prstGeom prst="rect">
            <a:avLst/>
          </a:prstGeom>
        </p:spPr>
      </p:pic>
    </p:spTree>
    <p:extLst>
      <p:ext uri="{BB962C8B-B14F-4D97-AF65-F5344CB8AC3E}">
        <p14:creationId xmlns:p14="http://schemas.microsoft.com/office/powerpoint/2010/main" val="65197893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08F4B2-8832-0D6A-4EEF-7620D214D4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4EAA1A-9550-CD7B-D020-246D60312459}"/>
              </a:ext>
            </a:extLst>
          </p:cNvPr>
          <p:cNvSpPr>
            <a:spLocks noGrp="1"/>
          </p:cNvSpPr>
          <p:nvPr>
            <p:ph type="ctrTitle"/>
          </p:nvPr>
        </p:nvSpPr>
        <p:spPr>
          <a:xfrm>
            <a:off x="266903" y="1261918"/>
            <a:ext cx="8037341" cy="2261313"/>
          </a:xfrm>
        </p:spPr>
        <p:txBody>
          <a:bodyPr anchor="t">
            <a:noAutofit/>
          </a:bodyPr>
          <a:lstStyle/>
          <a:p>
            <a:r>
              <a:rPr lang="de-DE" sz="4800"/>
              <a:t>Pilot 5.3 </a:t>
            </a:r>
            <a:r>
              <a:rPr lang="en-US" sz="4500"/>
              <a:t>Monitoring and forecasting forest ecosystem productivity and health under climate change and disturbances  </a:t>
            </a:r>
            <a:endParaRPr lang="en-BG" sz="4500"/>
          </a:p>
        </p:txBody>
      </p:sp>
      <p:sp>
        <p:nvSpPr>
          <p:cNvPr id="3" name="Subtitle 2">
            <a:extLst>
              <a:ext uri="{FF2B5EF4-FFF2-40B4-BE49-F238E27FC236}">
                <a16:creationId xmlns:a16="http://schemas.microsoft.com/office/drawing/2014/main" id="{A09107BB-D8B2-6E9B-9175-E1594F7EC1D5}"/>
              </a:ext>
            </a:extLst>
          </p:cNvPr>
          <p:cNvSpPr>
            <a:spLocks noGrp="1"/>
          </p:cNvSpPr>
          <p:nvPr>
            <p:ph type="subTitle" idx="1"/>
          </p:nvPr>
        </p:nvSpPr>
        <p:spPr>
          <a:xfrm>
            <a:off x="266904" y="4563567"/>
            <a:ext cx="6387412" cy="563331"/>
          </a:xfrm>
        </p:spPr>
        <p:txBody>
          <a:bodyPr vert="horz" lIns="91440" tIns="45720" rIns="91440" bIns="45720" rtlCol="0" anchor="t">
            <a:normAutofit/>
          </a:bodyPr>
          <a:lstStyle/>
          <a:p>
            <a:r>
              <a:rPr lang="en-GB" b="0">
                <a:solidFill>
                  <a:srgbClr val="4AC5D3"/>
                </a:solidFill>
                <a:latin typeface="Century Gothic"/>
                <a:cs typeface="Arial"/>
              </a:rPr>
              <a:t>U</a:t>
            </a:r>
            <a:r>
              <a:rPr lang="en-US" b="0">
                <a:solidFill>
                  <a:srgbClr val="4AC5D3"/>
                </a:solidFill>
                <a:latin typeface="Century Gothic"/>
                <a:cs typeface="Arial"/>
              </a:rPr>
              <a:t>LUND, ITC</a:t>
            </a:r>
            <a:endParaRPr lang="en-BG" b="0">
              <a:solidFill>
                <a:schemeClr val="bg1">
                  <a:lumMod val="50000"/>
                </a:schemeClr>
              </a:solidFill>
            </a:endParaRPr>
          </a:p>
        </p:txBody>
      </p:sp>
      <p:sp>
        <p:nvSpPr>
          <p:cNvPr id="6" name="Subtitle 2">
            <a:extLst>
              <a:ext uri="{FF2B5EF4-FFF2-40B4-BE49-F238E27FC236}">
                <a16:creationId xmlns:a16="http://schemas.microsoft.com/office/drawing/2014/main" id="{5C1CA497-F590-1EC5-284C-B608F91C9C3A}"/>
              </a:ext>
            </a:extLst>
          </p:cNvPr>
          <p:cNvSpPr txBox="1">
            <a:spLocks/>
          </p:cNvSpPr>
          <p:nvPr/>
        </p:nvSpPr>
        <p:spPr>
          <a:xfrm>
            <a:off x="266904" y="5249083"/>
            <a:ext cx="6387412" cy="51211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rgbClr val="B4D785"/>
                </a:solidFill>
                <a:latin typeface="Century Gothic" panose="020B0502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Century Gothic" panose="020B0502020202020204" pitchFamily="34" charset="0"/>
                <a:ea typeface="+mn-ea"/>
                <a:cs typeface="Arial" panose="020B0604020202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Century Gothic" panose="020B0502020202020204" pitchFamily="34" charset="0"/>
                <a:ea typeface="+mn-ea"/>
                <a:cs typeface="Arial" panose="020B0604020202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Century Gothic" panose="020B0502020202020204" pitchFamily="34" charset="0"/>
                <a:ea typeface="+mn-ea"/>
                <a:cs typeface="Arial" panose="020B0604020202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Century Gothic" panose="020B0502020202020204" pitchFamily="34" charset="0"/>
                <a:ea typeface="+mn-ea"/>
                <a:cs typeface="Arial" panose="020B0604020202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a:solidFill>
                  <a:srgbClr val="163A3C"/>
                </a:solidFill>
                <a:latin typeface="Century Gothic"/>
                <a:cs typeface="Arial"/>
              </a:rPr>
              <a:t>26.03.2025 / WP5 meeting OBSGESSION</a:t>
            </a:r>
          </a:p>
        </p:txBody>
      </p:sp>
      <p:sp>
        <p:nvSpPr>
          <p:cNvPr id="13" name="TextBox 12">
            <a:extLst>
              <a:ext uri="{FF2B5EF4-FFF2-40B4-BE49-F238E27FC236}">
                <a16:creationId xmlns:a16="http://schemas.microsoft.com/office/drawing/2014/main" id="{A9B95C8F-2BD8-482B-3901-5C381A379DE7}"/>
              </a:ext>
            </a:extLst>
          </p:cNvPr>
          <p:cNvSpPr txBox="1"/>
          <p:nvPr/>
        </p:nvSpPr>
        <p:spPr>
          <a:xfrm>
            <a:off x="914400" y="5568043"/>
            <a:ext cx="184731" cy="369332"/>
          </a:xfrm>
          <a:prstGeom prst="rect">
            <a:avLst/>
          </a:prstGeom>
          <a:noFill/>
        </p:spPr>
        <p:txBody>
          <a:bodyPr wrap="none" rtlCol="0">
            <a:spAutoFit/>
          </a:bodyPr>
          <a:lstStyle/>
          <a:p>
            <a:endParaRPr lang="en-BG"/>
          </a:p>
        </p:txBody>
      </p:sp>
      <p:sp>
        <p:nvSpPr>
          <p:cNvPr id="16" name="TextBox 15">
            <a:extLst>
              <a:ext uri="{FF2B5EF4-FFF2-40B4-BE49-F238E27FC236}">
                <a16:creationId xmlns:a16="http://schemas.microsoft.com/office/drawing/2014/main" id="{7A77586C-C0A0-70CC-8282-1563C299DE3C}"/>
              </a:ext>
            </a:extLst>
          </p:cNvPr>
          <p:cNvSpPr txBox="1"/>
          <p:nvPr/>
        </p:nvSpPr>
        <p:spPr>
          <a:xfrm>
            <a:off x="8134217" y="6295605"/>
            <a:ext cx="6109252" cy="307777"/>
          </a:xfrm>
          <a:prstGeom prst="rect">
            <a:avLst/>
          </a:prstGeom>
          <a:noFill/>
        </p:spPr>
        <p:txBody>
          <a:bodyPr wrap="square">
            <a:spAutoFit/>
          </a:bodyPr>
          <a:lstStyle/>
          <a:p>
            <a:pPr algn="ctr"/>
            <a:r>
              <a:rPr lang="en-GB" sz="1400" b="0" i="0" u="none" strike="noStrike">
                <a:solidFill>
                  <a:schemeClr val="bg1"/>
                </a:solidFill>
                <a:effectLst/>
                <a:latin typeface="Poppins" pitchFamily="2" charset="77"/>
                <a:cs typeface="Poppins" pitchFamily="2" charset="77"/>
              </a:rPr>
              <a:t>obsgession.eu</a:t>
            </a:r>
            <a:endParaRPr lang="en-BG" sz="1400">
              <a:solidFill>
                <a:schemeClr val="bg1"/>
              </a:solidFill>
              <a:latin typeface="Poppins" pitchFamily="2" charset="77"/>
              <a:cs typeface="Poppins" pitchFamily="2" charset="77"/>
            </a:endParaRPr>
          </a:p>
        </p:txBody>
      </p:sp>
      <p:pic>
        <p:nvPicPr>
          <p:cNvPr id="17" name="Picture 16">
            <a:extLst>
              <a:ext uri="{FF2B5EF4-FFF2-40B4-BE49-F238E27FC236}">
                <a16:creationId xmlns:a16="http://schemas.microsoft.com/office/drawing/2014/main" id="{6A8BBBB7-1594-43D5-CE5E-ED929518F667}"/>
              </a:ext>
            </a:extLst>
          </p:cNvPr>
          <p:cNvPicPr>
            <a:picLocks noChangeAspect="1"/>
          </p:cNvPicPr>
          <p:nvPr/>
        </p:nvPicPr>
        <p:blipFill>
          <a:blip r:embed="rId2"/>
          <a:stretch>
            <a:fillRect/>
          </a:stretch>
        </p:blipFill>
        <p:spPr>
          <a:xfrm>
            <a:off x="10254422" y="6335099"/>
            <a:ext cx="188292" cy="188292"/>
          </a:xfrm>
          <a:prstGeom prst="rect">
            <a:avLst/>
          </a:prstGeom>
        </p:spPr>
      </p:pic>
    </p:spTree>
    <p:extLst>
      <p:ext uri="{BB962C8B-B14F-4D97-AF65-F5344CB8AC3E}">
        <p14:creationId xmlns:p14="http://schemas.microsoft.com/office/powerpoint/2010/main" val="356908930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BBDE212-F8B3-43D7-A723-CB2639CB3FE3}"/>
              </a:ext>
            </a:extLst>
          </p:cNvPr>
          <p:cNvSpPr/>
          <p:nvPr/>
        </p:nvSpPr>
        <p:spPr>
          <a:xfrm>
            <a:off x="484777" y="1532722"/>
            <a:ext cx="10763157" cy="4251100"/>
          </a:xfrm>
          <a:prstGeom prst="rect">
            <a:avLst/>
          </a:prstGeom>
        </p:spPr>
        <p:txBody>
          <a:bodyPr wrap="square">
            <a:spAutoFit/>
          </a:bodyPr>
          <a:lstStyle/>
          <a:p>
            <a:pPr marL="285750" indent="-285750">
              <a:lnSpc>
                <a:spcPct val="107000"/>
              </a:lnSpc>
              <a:spcAft>
                <a:spcPts val="1200"/>
              </a:spcAft>
              <a:buFont typeface="Arial" panose="020B0604020202020204" pitchFamily="34" charset="0"/>
              <a:buChar char="•"/>
              <a:defRPr/>
            </a:pPr>
            <a:r>
              <a:rPr lang="en-AU" dirty="0">
                <a:solidFill>
                  <a:prstClr val="black"/>
                </a:solidFill>
                <a:ea typeface="Calibri" panose="020F0502020204030204" pitchFamily="34" charset="0"/>
                <a:cs typeface="Times New Roman" panose="02020603050405020304" pitchFamily="18" charset="0"/>
              </a:rPr>
              <a:t>End-to-end case study demonstrating the added value of RS enabled-EBVs to assess key metrics of ecosystem structure, function and health as the basis for understanding impacts, their causality, and identifying levers for mitigation actions (WP4-Task 4.4).</a:t>
            </a:r>
          </a:p>
          <a:p>
            <a:pPr marL="285750" indent="-285750">
              <a:lnSpc>
                <a:spcPct val="107000"/>
              </a:lnSpc>
              <a:spcAft>
                <a:spcPts val="1200"/>
              </a:spcAft>
              <a:buFont typeface="Arial" panose="020B0604020202020204" pitchFamily="34" charset="0"/>
              <a:buChar char="•"/>
              <a:defRPr/>
            </a:pPr>
            <a:r>
              <a:rPr lang="en-AU" dirty="0">
                <a:solidFill>
                  <a:prstClr val="black"/>
                </a:solidFill>
                <a:ea typeface="Calibri" panose="020F0502020204030204" pitchFamily="34" charset="0"/>
                <a:cs typeface="Times New Roman" panose="02020603050405020304" pitchFamily="18" charset="0"/>
              </a:rPr>
              <a:t>The case study will focus on contrasting regional settings of Sweden, Finland, or Germany, all of which host spruce-based forestry that has experienced economic and ecological impacts of bark beetles in recent decades.</a:t>
            </a:r>
          </a:p>
          <a:p>
            <a:pPr marL="285750" indent="-285750">
              <a:lnSpc>
                <a:spcPct val="107000"/>
              </a:lnSpc>
              <a:spcAft>
                <a:spcPts val="1200"/>
              </a:spcAft>
              <a:buFont typeface="Arial" panose="020B0604020202020204" pitchFamily="34" charset="0"/>
              <a:buChar char="•"/>
              <a:defRPr/>
            </a:pPr>
            <a:r>
              <a:rPr lang="en-AU" dirty="0">
                <a:solidFill>
                  <a:prstClr val="black"/>
                </a:solidFill>
                <a:ea typeface="Calibri" panose="020F0502020204030204" pitchFamily="34" charset="0"/>
                <a:cs typeface="Times New Roman" panose="02020603050405020304" pitchFamily="18" charset="0"/>
              </a:rPr>
              <a:t>Outputs for key proxies of ecosystem function (e.g. NPP, soil water and carbon) and structure (e.g. stand age/size structure, functional diversity) will be analysed to assess the causality of forest degradation accounting for interactions between biophysical drivers (drought, temperature, wind) and management, mediated by bark beetle populations and attacks on living Norway spruce</a:t>
            </a:r>
          </a:p>
          <a:p>
            <a:pPr marL="285750" indent="-285750">
              <a:lnSpc>
                <a:spcPct val="107000"/>
              </a:lnSpc>
              <a:spcAft>
                <a:spcPts val="1200"/>
              </a:spcAft>
              <a:buFont typeface="Arial" panose="020B0604020202020204" pitchFamily="34" charset="0"/>
              <a:buChar char="•"/>
              <a:defRPr/>
            </a:pPr>
            <a:r>
              <a:rPr lang="en-AU" dirty="0">
                <a:solidFill>
                  <a:prstClr val="black"/>
                </a:solidFill>
                <a:ea typeface="Calibri" panose="020F0502020204030204" pitchFamily="34" charset="0"/>
                <a:cs typeface="Times New Roman" panose="02020603050405020304" pitchFamily="18" charset="0"/>
              </a:rPr>
              <a:t>LPJ-GUESS ecosystem model enabled with bark beetle population dynamics and impact </a:t>
            </a:r>
            <a:r>
              <a:rPr lang="en-AU" dirty="0" err="1">
                <a:solidFill>
                  <a:prstClr val="black"/>
                </a:solidFill>
                <a:ea typeface="Calibri" panose="020F0502020204030204" pitchFamily="34" charset="0"/>
                <a:cs typeface="Times New Roman" panose="02020603050405020304" pitchFamily="18" charset="0"/>
              </a:rPr>
              <a:t>submodel</a:t>
            </a:r>
            <a:r>
              <a:rPr lang="en-AU" dirty="0">
                <a:solidFill>
                  <a:prstClr val="black"/>
                </a:solidFill>
                <a:ea typeface="Calibri" panose="020F0502020204030204" pitchFamily="34" charset="0"/>
                <a:cs typeface="Times New Roman" panose="02020603050405020304" pitchFamily="18" charset="0"/>
              </a:rPr>
              <a:t>. </a:t>
            </a:r>
          </a:p>
          <a:p>
            <a:pPr marL="285750" indent="-285750">
              <a:lnSpc>
                <a:spcPct val="107000"/>
              </a:lnSpc>
              <a:spcAft>
                <a:spcPts val="1200"/>
              </a:spcAft>
              <a:buFont typeface="Arial" panose="020B0604020202020204" pitchFamily="34" charset="0"/>
              <a:buChar char="•"/>
              <a:defRPr/>
            </a:pPr>
            <a:endParaRPr lang="en-AU" dirty="0">
              <a:solidFill>
                <a:prstClr val="black"/>
              </a:solidFill>
              <a:ea typeface="Calibri" panose="020F0502020204030204" pitchFamily="34" charset="0"/>
              <a:cs typeface="Times New Roman" panose="02020603050405020304" pitchFamily="18" charset="0"/>
            </a:endParaRPr>
          </a:p>
        </p:txBody>
      </p:sp>
      <p:sp>
        <p:nvSpPr>
          <p:cNvPr id="7" name="Text Box 72">
            <a:extLst>
              <a:ext uri="{FF2B5EF4-FFF2-40B4-BE49-F238E27FC236}">
                <a16:creationId xmlns:a16="http://schemas.microsoft.com/office/drawing/2014/main" id="{66FAF902-1ACE-4D1D-9986-AC5644052E34}"/>
              </a:ext>
            </a:extLst>
          </p:cNvPr>
          <p:cNvSpPr txBox="1">
            <a:spLocks noChangeArrowheads="1"/>
          </p:cNvSpPr>
          <p:nvPr/>
        </p:nvSpPr>
        <p:spPr bwMode="auto">
          <a:xfrm>
            <a:off x="954157" y="179487"/>
            <a:ext cx="1016773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defRPr/>
            </a:pPr>
            <a:r>
              <a:rPr lang="sv-SE" altLang="en-US" sz="2400" b="1" dirty="0">
                <a:solidFill>
                  <a:srgbClr val="009999"/>
                </a:solidFill>
              </a:rPr>
              <a:t>Pilot 3 – </a:t>
            </a:r>
            <a:r>
              <a:rPr lang="en-AU" altLang="en-US" sz="2400" b="1" dirty="0">
                <a:solidFill>
                  <a:srgbClr val="009999"/>
                </a:solidFill>
              </a:rPr>
              <a:t>Monitoring and forecasting forest ecosystem productivity and health under climate change and disturbances</a:t>
            </a:r>
            <a:endParaRPr lang="sv-SE" altLang="en-US" sz="2400" b="1" dirty="0">
              <a:solidFill>
                <a:srgbClr val="009999"/>
              </a:solidFill>
            </a:endParaRPr>
          </a:p>
        </p:txBody>
      </p:sp>
    </p:spTree>
    <p:extLst>
      <p:ext uri="{BB962C8B-B14F-4D97-AF65-F5344CB8AC3E}">
        <p14:creationId xmlns:p14="http://schemas.microsoft.com/office/powerpoint/2010/main" val="155194303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BBDE212-F8B3-43D7-A723-CB2639CB3FE3}"/>
              </a:ext>
            </a:extLst>
          </p:cNvPr>
          <p:cNvSpPr/>
          <p:nvPr/>
        </p:nvSpPr>
        <p:spPr>
          <a:xfrm>
            <a:off x="472402" y="1848033"/>
            <a:ext cx="11266208" cy="3362011"/>
          </a:xfrm>
          <a:prstGeom prst="rect">
            <a:avLst/>
          </a:prstGeom>
        </p:spPr>
        <p:txBody>
          <a:bodyPr wrap="square">
            <a:spAutoFit/>
          </a:bodyPr>
          <a:lstStyle/>
          <a:p>
            <a:pPr marL="285750" marR="0" lvl="0" indent="-285750" algn="l" defTabSz="914400" rtl="0" eaLnBrk="1" fontAlgn="auto" latinLnBrk="0" hangingPunct="1">
              <a:lnSpc>
                <a:spcPct val="107000"/>
              </a:lnSpc>
              <a:spcBef>
                <a:spcPts val="0"/>
              </a:spcBef>
              <a:spcAft>
                <a:spcPts val="1200"/>
              </a:spcAft>
              <a:buClrTx/>
              <a:buSzTx/>
              <a:buFont typeface="Arial" panose="020B0604020202020204" pitchFamily="34" charset="0"/>
              <a:buChar char="•"/>
              <a:tabLst/>
              <a:defRPr/>
            </a:pPr>
            <a:r>
              <a:rPr kumimoji="0" lang="en-AU" sz="18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Ben Smith, Tom Pugh </a:t>
            </a:r>
            <a:r>
              <a:rPr kumimoji="0" lang="en-AU" sz="18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overall coordination, contributions to dissemination and policy translation, synergies with other model development activities and projects</a:t>
            </a:r>
          </a:p>
          <a:p>
            <a:pPr marL="285750" marR="0" lvl="0" indent="-285750" algn="l" defTabSz="914400" rtl="0" eaLnBrk="1" fontAlgn="auto" latinLnBrk="0" hangingPunct="1">
              <a:lnSpc>
                <a:spcPct val="107000"/>
              </a:lnSpc>
              <a:spcBef>
                <a:spcPts val="0"/>
              </a:spcBef>
              <a:spcAft>
                <a:spcPts val="1200"/>
              </a:spcAft>
              <a:buClrTx/>
              <a:buSzTx/>
              <a:buFont typeface="Arial" panose="020B0604020202020204" pitchFamily="34" charset="0"/>
              <a:buChar char="•"/>
              <a:tabLst/>
              <a:defRPr/>
            </a:pPr>
            <a:r>
              <a:rPr kumimoji="0" lang="en-AU" sz="18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Annemarie Eckes-Shephard </a:t>
            </a:r>
            <a:r>
              <a:rPr kumimoji="0" lang="en-AU" sz="18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advice on ecosystem model simulations, set-up, analysis and preparation of outputs</a:t>
            </a:r>
          </a:p>
          <a:p>
            <a:pPr marL="285750" marR="0" lvl="0" indent="-285750" algn="l" defTabSz="914400" rtl="0" eaLnBrk="1" fontAlgn="auto" latinLnBrk="0" hangingPunct="1">
              <a:lnSpc>
                <a:spcPct val="107000"/>
              </a:lnSpc>
              <a:spcBef>
                <a:spcPts val="0"/>
              </a:spcBef>
              <a:spcAft>
                <a:spcPts val="1200"/>
              </a:spcAft>
              <a:buClrTx/>
              <a:buSzTx/>
              <a:buFont typeface="Arial" panose="020B0604020202020204" pitchFamily="34" charset="0"/>
              <a:buChar char="•"/>
              <a:tabLst/>
              <a:defRPr/>
            </a:pPr>
            <a:r>
              <a:rPr kumimoji="0" lang="en-AU" sz="18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Mats Lindeskog </a:t>
            </a:r>
            <a:r>
              <a:rPr kumimoji="0" lang="en-AU" sz="18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main developer of forest management functionality in LPJ-GUESS, and designer of workflows for linking EO data to LPJ-GUESS output in precursor project EO4Diversity. Leads model set-up and integration with EO data.</a:t>
            </a:r>
          </a:p>
          <a:p>
            <a:pPr marL="285750" marR="0" lvl="0" indent="-285750" algn="l" defTabSz="914400" rtl="0" eaLnBrk="1" fontAlgn="auto" latinLnBrk="0" hangingPunct="1">
              <a:lnSpc>
                <a:spcPct val="107000"/>
              </a:lnSpc>
              <a:spcBef>
                <a:spcPts val="0"/>
              </a:spcBef>
              <a:spcAft>
                <a:spcPts val="1200"/>
              </a:spcAft>
              <a:buClrTx/>
              <a:buSzTx/>
              <a:buFont typeface="Arial" panose="020B0604020202020204" pitchFamily="34" charset="0"/>
              <a:buChar char="•"/>
              <a:tabLst/>
              <a:defRPr/>
            </a:pPr>
            <a:r>
              <a:rPr kumimoji="0" lang="en-AU" sz="18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Fredrik Lagergren </a:t>
            </a:r>
            <a:r>
              <a:rPr kumimoji="0" lang="en-AU" sz="18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and </a:t>
            </a:r>
            <a:r>
              <a:rPr kumimoji="0" lang="en-AU" sz="18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Anna Maria Jönsson </a:t>
            </a:r>
            <a:r>
              <a:rPr kumimoji="0" lang="en-AU" sz="18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implementation and analysis of bark beetle disturbance effects on Norway spruce along climate gradients</a:t>
            </a:r>
          </a:p>
          <a:p>
            <a:pPr marL="285750" marR="0" lvl="0" indent="-285750" algn="l" defTabSz="914400" rtl="0" eaLnBrk="1" fontAlgn="auto" latinLnBrk="0" hangingPunct="1">
              <a:lnSpc>
                <a:spcPct val="107000"/>
              </a:lnSpc>
              <a:spcBef>
                <a:spcPts val="0"/>
              </a:spcBef>
              <a:spcAft>
                <a:spcPts val="1200"/>
              </a:spcAft>
              <a:buClrTx/>
              <a:buSzTx/>
              <a:buFont typeface="Arial" panose="020B0604020202020204" pitchFamily="34" charset="0"/>
              <a:buChar char="•"/>
              <a:tabLst/>
              <a:defRPr/>
            </a:pPr>
            <a:r>
              <a:rPr kumimoji="0" lang="en-AU" sz="18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Ali Mansourian, Rachid Oucheikh </a:t>
            </a:r>
            <a:r>
              <a:rPr kumimoji="0" lang="en-AU" sz="18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AI methods for linking LPJ-GUESS to EO data</a:t>
            </a:r>
          </a:p>
        </p:txBody>
      </p:sp>
      <p:sp>
        <p:nvSpPr>
          <p:cNvPr id="7" name="Text Box 72">
            <a:extLst>
              <a:ext uri="{FF2B5EF4-FFF2-40B4-BE49-F238E27FC236}">
                <a16:creationId xmlns:a16="http://schemas.microsoft.com/office/drawing/2014/main" id="{66FAF902-1ACE-4D1D-9986-AC5644052E34}"/>
              </a:ext>
            </a:extLst>
          </p:cNvPr>
          <p:cNvSpPr txBox="1">
            <a:spLocks noChangeArrowheads="1"/>
          </p:cNvSpPr>
          <p:nvPr/>
        </p:nvSpPr>
        <p:spPr bwMode="auto">
          <a:xfrm>
            <a:off x="1420761" y="160633"/>
            <a:ext cx="905805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sv-SE" altLang="en-US" sz="2400" b="1" dirty="0">
                <a:solidFill>
                  <a:srgbClr val="009999"/>
                </a:solidFill>
              </a:rPr>
              <a:t>Lund University team</a:t>
            </a:r>
            <a:endParaRPr kumimoji="0" lang="sv-SE" altLang="en-US" sz="2400" b="1" i="0" u="none" strike="noStrike" kern="1200" cap="none" spc="0" normalizeH="0" baseline="0" noProof="0" dirty="0">
              <a:ln>
                <a:noFill/>
              </a:ln>
              <a:solidFill>
                <a:srgbClr val="009999"/>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24134479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F48FE8B-93C5-49F0-A360-CC97DFAC5742}"/>
              </a:ext>
            </a:extLst>
          </p:cNvPr>
          <p:cNvPicPr>
            <a:picLocks noChangeAspect="1"/>
          </p:cNvPicPr>
          <p:nvPr/>
        </p:nvPicPr>
        <p:blipFill>
          <a:blip r:embed="rId2"/>
          <a:stretch>
            <a:fillRect/>
          </a:stretch>
        </p:blipFill>
        <p:spPr>
          <a:xfrm>
            <a:off x="1401837" y="765313"/>
            <a:ext cx="9492473" cy="6017445"/>
          </a:xfrm>
          <a:prstGeom prst="rect">
            <a:avLst/>
          </a:prstGeom>
        </p:spPr>
      </p:pic>
      <p:sp>
        <p:nvSpPr>
          <p:cNvPr id="7" name="Text Box 2">
            <a:extLst>
              <a:ext uri="{FF2B5EF4-FFF2-40B4-BE49-F238E27FC236}">
                <a16:creationId xmlns:a16="http://schemas.microsoft.com/office/drawing/2014/main" id="{9901D736-9C26-4949-A658-69F9D150D6F9}"/>
              </a:ext>
            </a:extLst>
          </p:cNvPr>
          <p:cNvSpPr txBox="1">
            <a:spLocks noChangeArrowheads="1"/>
          </p:cNvSpPr>
          <p:nvPr/>
        </p:nvSpPr>
        <p:spPr bwMode="auto">
          <a:xfrm>
            <a:off x="884796" y="254001"/>
            <a:ext cx="1037495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457200" eaLnBrk="1" hangingPunct="1"/>
            <a:r>
              <a:rPr lang="sv-SE" sz="2400" b="1" dirty="0">
                <a:solidFill>
                  <a:srgbClr val="009999"/>
                </a:solidFill>
                <a:cs typeface="Arial" panose="020B0604020202020204" pitchFamily="34" charset="0"/>
              </a:rPr>
              <a:t>The Lund-Potsdam-Jena General </a:t>
            </a:r>
            <a:r>
              <a:rPr lang="sv-SE" sz="2400" b="1" dirty="0" err="1">
                <a:solidFill>
                  <a:srgbClr val="009999"/>
                </a:solidFill>
                <a:cs typeface="Arial" panose="020B0604020202020204" pitchFamily="34" charset="0"/>
              </a:rPr>
              <a:t>Ecosystem</a:t>
            </a:r>
            <a:r>
              <a:rPr lang="sv-SE" sz="2400" b="1" dirty="0">
                <a:solidFill>
                  <a:srgbClr val="009999"/>
                </a:solidFill>
                <a:cs typeface="Arial" panose="020B0604020202020204" pitchFamily="34" charset="0"/>
              </a:rPr>
              <a:t> Simulator (LPJ-GUESS)*</a:t>
            </a:r>
          </a:p>
          <a:p>
            <a:pPr algn="ctr" defTabSz="457200" eaLnBrk="1" hangingPunct="1"/>
            <a:r>
              <a:rPr lang="sv-SE" dirty="0">
                <a:solidFill>
                  <a:srgbClr val="009999"/>
                </a:solidFill>
                <a:cs typeface="Arial" panose="020B0604020202020204" pitchFamily="34" charset="0"/>
              </a:rPr>
              <a:t>Second-generation </a:t>
            </a:r>
            <a:r>
              <a:rPr lang="sv-SE" dirty="0" err="1">
                <a:solidFill>
                  <a:srgbClr val="009999"/>
                </a:solidFill>
                <a:cs typeface="Arial" panose="020B0604020202020204" pitchFamily="34" charset="0"/>
              </a:rPr>
              <a:t>Dynamic</a:t>
            </a:r>
            <a:r>
              <a:rPr lang="sv-SE" dirty="0">
                <a:solidFill>
                  <a:srgbClr val="009999"/>
                </a:solidFill>
                <a:cs typeface="Arial" panose="020B0604020202020204" pitchFamily="34" charset="0"/>
              </a:rPr>
              <a:t> Global Vegetation </a:t>
            </a:r>
            <a:r>
              <a:rPr lang="sv-SE" dirty="0" err="1">
                <a:solidFill>
                  <a:srgbClr val="009999"/>
                </a:solidFill>
                <a:cs typeface="Arial" panose="020B0604020202020204" pitchFamily="34" charset="0"/>
              </a:rPr>
              <a:t>Model</a:t>
            </a:r>
            <a:r>
              <a:rPr lang="sv-SE" dirty="0">
                <a:solidFill>
                  <a:srgbClr val="009999"/>
                </a:solidFill>
                <a:cs typeface="Arial" panose="020B0604020202020204" pitchFamily="34" charset="0"/>
              </a:rPr>
              <a:t> (DGVM)</a:t>
            </a:r>
          </a:p>
        </p:txBody>
      </p:sp>
      <p:sp>
        <p:nvSpPr>
          <p:cNvPr id="3" name="Text Box 47">
            <a:extLst>
              <a:ext uri="{FF2B5EF4-FFF2-40B4-BE49-F238E27FC236}">
                <a16:creationId xmlns:a16="http://schemas.microsoft.com/office/drawing/2014/main" id="{31E4ADD5-39B9-B9B5-10F5-CBAE027615AD}"/>
              </a:ext>
            </a:extLst>
          </p:cNvPr>
          <p:cNvSpPr txBox="1">
            <a:spLocks noChangeArrowheads="1"/>
          </p:cNvSpPr>
          <p:nvPr/>
        </p:nvSpPr>
        <p:spPr bwMode="auto">
          <a:xfrm>
            <a:off x="1401837" y="5784910"/>
            <a:ext cx="2741612" cy="1169551"/>
          </a:xfrm>
          <a:prstGeom prst="rect">
            <a:avLst/>
          </a:prstGeom>
          <a:solidFill>
            <a:schemeClr val="bg1"/>
          </a:solidFill>
          <a:ln>
            <a:noFill/>
          </a:ln>
          <a:effec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0"/>
              </a:spcBef>
              <a:spcAft>
                <a:spcPct val="0"/>
              </a:spcAft>
              <a:buNone/>
            </a:pPr>
            <a:endParaRPr lang="sv-SE" altLang="en-US" sz="1400" dirty="0">
              <a:solidFill>
                <a:srgbClr val="009999"/>
              </a:solidFill>
            </a:endParaRPr>
          </a:p>
          <a:p>
            <a:pPr fontAlgn="base">
              <a:spcBef>
                <a:spcPct val="0"/>
              </a:spcBef>
              <a:spcAft>
                <a:spcPct val="0"/>
              </a:spcAft>
              <a:buNone/>
            </a:pPr>
            <a:r>
              <a:rPr lang="sv-SE" altLang="en-US" sz="1400" dirty="0">
                <a:solidFill>
                  <a:srgbClr val="009999"/>
                </a:solidFill>
              </a:rPr>
              <a:t>*Smith et al. 2001, 2011, 2014</a:t>
            </a:r>
          </a:p>
          <a:p>
            <a:pPr fontAlgn="base">
              <a:spcBef>
                <a:spcPct val="0"/>
              </a:spcBef>
              <a:spcAft>
                <a:spcPct val="0"/>
              </a:spcAft>
              <a:buNone/>
            </a:pPr>
            <a:endParaRPr lang="sv-SE" altLang="en-US" sz="1400" dirty="0">
              <a:solidFill>
                <a:srgbClr val="009999"/>
              </a:solidFill>
            </a:endParaRPr>
          </a:p>
          <a:p>
            <a:pPr fontAlgn="base">
              <a:spcBef>
                <a:spcPct val="0"/>
              </a:spcBef>
              <a:spcAft>
                <a:spcPct val="0"/>
              </a:spcAft>
              <a:buNone/>
            </a:pPr>
            <a:endParaRPr lang="sv-SE" altLang="en-US" sz="1400" dirty="0">
              <a:solidFill>
                <a:srgbClr val="009999"/>
              </a:solidFill>
            </a:endParaRPr>
          </a:p>
          <a:p>
            <a:pPr fontAlgn="base">
              <a:spcBef>
                <a:spcPct val="0"/>
              </a:spcBef>
              <a:spcAft>
                <a:spcPct val="0"/>
              </a:spcAft>
              <a:buNone/>
            </a:pPr>
            <a:endParaRPr lang="sv-SE" altLang="en-US" sz="1400" dirty="0">
              <a:solidFill>
                <a:srgbClr val="009999"/>
              </a:solidFill>
            </a:endParaRPr>
          </a:p>
        </p:txBody>
      </p:sp>
    </p:spTree>
    <p:extLst>
      <p:ext uri="{BB962C8B-B14F-4D97-AF65-F5344CB8AC3E}">
        <p14:creationId xmlns:p14="http://schemas.microsoft.com/office/powerpoint/2010/main" val="334556020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9138" name="Group 22"/>
          <p:cNvGrpSpPr>
            <a:grpSpLocks/>
          </p:cNvGrpSpPr>
          <p:nvPr/>
        </p:nvGrpSpPr>
        <p:grpSpPr bwMode="auto">
          <a:xfrm>
            <a:off x="4334195" y="950913"/>
            <a:ext cx="4210050" cy="5822950"/>
            <a:chOff x="295" y="418"/>
            <a:chExt cx="2652" cy="3668"/>
          </a:xfrm>
        </p:grpSpPr>
        <p:grpSp>
          <p:nvGrpSpPr>
            <p:cNvPr id="219172" name="Group 9"/>
            <p:cNvGrpSpPr>
              <a:grpSpLocks/>
            </p:cNvGrpSpPr>
            <p:nvPr/>
          </p:nvGrpSpPr>
          <p:grpSpPr bwMode="auto">
            <a:xfrm>
              <a:off x="555" y="572"/>
              <a:ext cx="2392" cy="1432"/>
              <a:chOff x="476" y="572"/>
              <a:chExt cx="2392" cy="1432"/>
            </a:xfrm>
          </p:grpSpPr>
          <p:pic>
            <p:nvPicPr>
              <p:cNvPr id="21918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 y="572"/>
                <a:ext cx="1314" cy="1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918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82" y="594"/>
                <a:ext cx="1086" cy="14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19173" name="Group 8"/>
            <p:cNvGrpSpPr>
              <a:grpSpLocks/>
            </p:cNvGrpSpPr>
            <p:nvPr/>
          </p:nvGrpSpPr>
          <p:grpSpPr bwMode="auto">
            <a:xfrm>
              <a:off x="567" y="2519"/>
              <a:ext cx="2331" cy="1410"/>
              <a:chOff x="567" y="2247"/>
              <a:chExt cx="2331" cy="1410"/>
            </a:xfrm>
          </p:grpSpPr>
          <p:pic>
            <p:nvPicPr>
              <p:cNvPr id="219184"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7" y="2247"/>
                <a:ext cx="1314" cy="14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9185"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60" y="2259"/>
                <a:ext cx="1038" cy="13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19174" name="Text Box 10"/>
            <p:cNvSpPr txBox="1">
              <a:spLocks noChangeArrowheads="1"/>
            </p:cNvSpPr>
            <p:nvPr/>
          </p:nvSpPr>
          <p:spPr bwMode="auto">
            <a:xfrm rot="-5400000">
              <a:off x="4" y="1136"/>
              <a:ext cx="793"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r>
                <a:rPr lang="sv-SE" altLang="en-US" sz="1600">
                  <a:solidFill>
                    <a:srgbClr val="000000"/>
                  </a:solidFill>
                </a:rPr>
                <a:t>latitude (°N</a:t>
              </a:r>
              <a:r>
                <a:rPr lang="sv-SE" altLang="en-US" sz="1600">
                  <a:solidFill>
                    <a:srgbClr val="000000"/>
                  </a:solidFill>
                  <a:sym typeface="Symbol" panose="05050102010706020507" pitchFamily="18" charset="2"/>
                </a:rPr>
                <a:t>)</a:t>
              </a:r>
            </a:p>
          </p:txBody>
        </p:sp>
        <p:sp>
          <p:nvSpPr>
            <p:cNvPr id="219175" name="Text Box 11"/>
            <p:cNvSpPr txBox="1">
              <a:spLocks noChangeArrowheads="1"/>
            </p:cNvSpPr>
            <p:nvPr/>
          </p:nvSpPr>
          <p:spPr bwMode="auto">
            <a:xfrm rot="-5400000">
              <a:off x="4" y="3064"/>
              <a:ext cx="793"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r>
                <a:rPr lang="sv-SE" altLang="en-US" sz="1600">
                  <a:solidFill>
                    <a:srgbClr val="000000"/>
                  </a:solidFill>
                </a:rPr>
                <a:t>latitude (°N</a:t>
              </a:r>
              <a:r>
                <a:rPr lang="sv-SE" altLang="en-US" sz="1600">
                  <a:solidFill>
                    <a:srgbClr val="000000"/>
                  </a:solidFill>
                  <a:sym typeface="Symbol" panose="05050102010706020507" pitchFamily="18" charset="2"/>
                </a:rPr>
                <a:t>)</a:t>
              </a:r>
            </a:p>
          </p:txBody>
        </p:sp>
        <p:sp>
          <p:nvSpPr>
            <p:cNvPr id="219176" name="Text Box 12"/>
            <p:cNvSpPr txBox="1">
              <a:spLocks noChangeArrowheads="1"/>
            </p:cNvSpPr>
            <p:nvPr/>
          </p:nvSpPr>
          <p:spPr bwMode="auto">
            <a:xfrm>
              <a:off x="1170" y="3874"/>
              <a:ext cx="1430"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r>
                <a:rPr lang="sv-SE" altLang="en-US" sz="1600" b="1">
                  <a:solidFill>
                    <a:srgbClr val="000000"/>
                  </a:solidFill>
                </a:rPr>
                <a:t>Damage risk</a:t>
              </a:r>
              <a:r>
                <a:rPr lang="sv-SE" altLang="en-US" sz="1600">
                  <a:solidFill>
                    <a:srgbClr val="000000"/>
                  </a:solidFill>
                </a:rPr>
                <a:t> (m</a:t>
              </a:r>
              <a:r>
                <a:rPr lang="sv-SE" altLang="en-US" sz="1600" baseline="30000">
                  <a:solidFill>
                    <a:srgbClr val="000000"/>
                  </a:solidFill>
                  <a:sym typeface="Symbol" panose="05050102010706020507" pitchFamily="18" charset="2"/>
                </a:rPr>
                <a:t>3</a:t>
              </a:r>
              <a:r>
                <a:rPr lang="sv-SE" altLang="en-US" sz="1600">
                  <a:solidFill>
                    <a:srgbClr val="000000"/>
                  </a:solidFill>
                  <a:sym typeface="Symbol" panose="05050102010706020507" pitchFamily="18" charset="2"/>
                </a:rPr>
                <a:t> ha</a:t>
              </a:r>
              <a:r>
                <a:rPr lang="sv-SE" altLang="en-US" sz="1600" baseline="30000">
                  <a:solidFill>
                    <a:srgbClr val="000000"/>
                  </a:solidFill>
                  <a:sym typeface="Symbol" panose="05050102010706020507" pitchFamily="18" charset="2"/>
                </a:rPr>
                <a:t>1</a:t>
              </a:r>
              <a:r>
                <a:rPr lang="sv-SE" altLang="en-US" sz="1600">
                  <a:solidFill>
                    <a:srgbClr val="000000"/>
                  </a:solidFill>
                  <a:sym typeface="Symbol" panose="05050102010706020507" pitchFamily="18" charset="2"/>
                </a:rPr>
                <a:t>)</a:t>
              </a:r>
            </a:p>
          </p:txBody>
        </p:sp>
        <p:sp>
          <p:nvSpPr>
            <p:cNvPr id="219177" name="Text Box 13"/>
            <p:cNvSpPr txBox="1">
              <a:spLocks noChangeArrowheads="1"/>
            </p:cNvSpPr>
            <p:nvPr/>
          </p:nvSpPr>
          <p:spPr bwMode="auto">
            <a:xfrm>
              <a:off x="1080" y="1949"/>
              <a:ext cx="1572"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r>
                <a:rPr lang="sv-SE" altLang="en-US" sz="1600" b="1">
                  <a:solidFill>
                    <a:srgbClr val="000000"/>
                  </a:solidFill>
                </a:rPr>
                <a:t>Production</a:t>
              </a:r>
              <a:r>
                <a:rPr lang="sv-SE" altLang="en-US" sz="1600">
                  <a:solidFill>
                    <a:srgbClr val="000000"/>
                  </a:solidFill>
                </a:rPr>
                <a:t> (m</a:t>
              </a:r>
              <a:r>
                <a:rPr lang="sv-SE" altLang="en-US" sz="1600" baseline="30000">
                  <a:solidFill>
                    <a:srgbClr val="000000"/>
                  </a:solidFill>
                  <a:sym typeface="Symbol" panose="05050102010706020507" pitchFamily="18" charset="2"/>
                </a:rPr>
                <a:t>3</a:t>
              </a:r>
              <a:r>
                <a:rPr lang="sv-SE" altLang="en-US" sz="1600">
                  <a:solidFill>
                    <a:srgbClr val="000000"/>
                  </a:solidFill>
                  <a:sym typeface="Symbol" panose="05050102010706020507" pitchFamily="18" charset="2"/>
                </a:rPr>
                <a:t> ha</a:t>
              </a:r>
              <a:r>
                <a:rPr lang="sv-SE" altLang="en-US" sz="1600" baseline="30000">
                  <a:solidFill>
                    <a:srgbClr val="000000"/>
                  </a:solidFill>
                  <a:sym typeface="Symbol" panose="05050102010706020507" pitchFamily="18" charset="2"/>
                </a:rPr>
                <a:t>1 </a:t>
              </a:r>
              <a:r>
                <a:rPr lang="sv-SE" altLang="en-US" sz="1600">
                  <a:solidFill>
                    <a:srgbClr val="000000"/>
                  </a:solidFill>
                  <a:sym typeface="Symbol" panose="05050102010706020507" pitchFamily="18" charset="2"/>
                </a:rPr>
                <a:t>yr</a:t>
              </a:r>
              <a:r>
                <a:rPr lang="sv-SE" altLang="en-US" sz="1600" baseline="30000">
                  <a:solidFill>
                    <a:srgbClr val="000000"/>
                  </a:solidFill>
                  <a:sym typeface="Symbol" panose="05050102010706020507" pitchFamily="18" charset="2"/>
                </a:rPr>
                <a:t>1</a:t>
              </a:r>
              <a:r>
                <a:rPr lang="sv-SE" altLang="en-US" sz="1600">
                  <a:solidFill>
                    <a:srgbClr val="000000"/>
                  </a:solidFill>
                  <a:sym typeface="Symbol" panose="05050102010706020507" pitchFamily="18" charset="2"/>
                </a:rPr>
                <a:t>)</a:t>
              </a:r>
            </a:p>
          </p:txBody>
        </p:sp>
        <p:sp>
          <p:nvSpPr>
            <p:cNvPr id="219178" name="Text Box 14"/>
            <p:cNvSpPr txBox="1">
              <a:spLocks noChangeArrowheads="1"/>
            </p:cNvSpPr>
            <p:nvPr/>
          </p:nvSpPr>
          <p:spPr bwMode="auto">
            <a:xfrm>
              <a:off x="1013" y="422"/>
              <a:ext cx="727"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r>
                <a:rPr lang="en-US" altLang="en-US" sz="1600" b="1">
                  <a:solidFill>
                    <a:srgbClr val="000000"/>
                  </a:solidFill>
                </a:rPr>
                <a:t>1961-1990</a:t>
              </a:r>
            </a:p>
          </p:txBody>
        </p:sp>
        <p:sp>
          <p:nvSpPr>
            <p:cNvPr id="219179" name="Text Box 15"/>
            <p:cNvSpPr txBox="1">
              <a:spLocks noChangeArrowheads="1"/>
            </p:cNvSpPr>
            <p:nvPr/>
          </p:nvSpPr>
          <p:spPr bwMode="auto">
            <a:xfrm>
              <a:off x="2011" y="418"/>
              <a:ext cx="727"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r>
                <a:rPr lang="en-US" altLang="en-US" sz="1600" b="1">
                  <a:solidFill>
                    <a:srgbClr val="000000"/>
                  </a:solidFill>
                </a:rPr>
                <a:t>2071-2100</a:t>
              </a:r>
            </a:p>
          </p:txBody>
        </p:sp>
        <p:sp>
          <p:nvSpPr>
            <p:cNvPr id="219180" name="Text Box 18"/>
            <p:cNvSpPr txBox="1">
              <a:spLocks noChangeArrowheads="1"/>
            </p:cNvSpPr>
            <p:nvPr/>
          </p:nvSpPr>
          <p:spPr bwMode="auto">
            <a:xfrm>
              <a:off x="1020" y="2356"/>
              <a:ext cx="727"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r>
                <a:rPr lang="en-US" altLang="en-US" sz="1600" b="1">
                  <a:solidFill>
                    <a:srgbClr val="000000"/>
                  </a:solidFill>
                </a:rPr>
                <a:t>1961-1990</a:t>
              </a:r>
            </a:p>
          </p:txBody>
        </p:sp>
        <p:sp>
          <p:nvSpPr>
            <p:cNvPr id="219181" name="Text Box 19"/>
            <p:cNvSpPr txBox="1">
              <a:spLocks noChangeArrowheads="1"/>
            </p:cNvSpPr>
            <p:nvPr/>
          </p:nvSpPr>
          <p:spPr bwMode="auto">
            <a:xfrm>
              <a:off x="2018" y="2352"/>
              <a:ext cx="727"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r>
                <a:rPr lang="en-US" altLang="en-US" sz="1600" b="1">
                  <a:solidFill>
                    <a:srgbClr val="000000"/>
                  </a:solidFill>
                </a:rPr>
                <a:t>2071-2100</a:t>
              </a:r>
            </a:p>
          </p:txBody>
        </p:sp>
        <p:pic>
          <p:nvPicPr>
            <p:cNvPr id="219182" name="Picture 2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2" y="651"/>
              <a:ext cx="984" cy="11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9183" name="Picture 2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78" y="2581"/>
              <a:ext cx="990" cy="1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219139" name="Text Box 23"/>
          <p:cNvSpPr txBox="1">
            <a:spLocks noChangeArrowheads="1"/>
          </p:cNvSpPr>
          <p:nvPr/>
        </p:nvSpPr>
        <p:spPr bwMode="auto">
          <a:xfrm>
            <a:off x="1842123" y="87182"/>
            <a:ext cx="8440131"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457200"/>
            <a:r>
              <a:rPr lang="sv-SE" altLang="en-US" sz="2400" b="1" dirty="0">
                <a:solidFill>
                  <a:srgbClr val="009999"/>
                </a:solidFill>
              </a:rPr>
              <a:t>Integration of bark beetle dynamics with Norway spruce </a:t>
            </a:r>
          </a:p>
          <a:p>
            <a:pPr algn="ctr" defTabSz="457200"/>
            <a:r>
              <a:rPr lang="sv-SE" altLang="en-US" sz="2400" b="1" dirty="0">
                <a:solidFill>
                  <a:srgbClr val="009999"/>
                </a:solidFill>
              </a:rPr>
              <a:t>forest productivity and management*</a:t>
            </a:r>
          </a:p>
        </p:txBody>
      </p:sp>
      <p:sp>
        <p:nvSpPr>
          <p:cNvPr id="219140" name="Text Box 47"/>
          <p:cNvSpPr txBox="1">
            <a:spLocks noChangeArrowheads="1"/>
          </p:cNvSpPr>
          <p:nvPr/>
        </p:nvSpPr>
        <p:spPr bwMode="auto">
          <a:xfrm>
            <a:off x="8883971" y="5949157"/>
            <a:ext cx="3146154"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457200"/>
            <a:r>
              <a:rPr lang="sv-SE" altLang="en-US" sz="1400" dirty="0">
                <a:solidFill>
                  <a:srgbClr val="009999"/>
                </a:solidFill>
              </a:rPr>
              <a:t>*Jönsson et al. 2015</a:t>
            </a:r>
          </a:p>
          <a:p>
            <a:pPr defTabSz="457200"/>
            <a:r>
              <a:rPr lang="sv-SE" altLang="en-US" sz="1400" i="1" dirty="0" err="1">
                <a:solidFill>
                  <a:srgbClr val="009999"/>
                </a:solidFill>
              </a:rPr>
              <a:t>Mitigation</a:t>
            </a:r>
            <a:r>
              <a:rPr lang="sv-SE" altLang="en-US" sz="1400" i="1" dirty="0">
                <a:solidFill>
                  <a:srgbClr val="009999"/>
                </a:solidFill>
              </a:rPr>
              <a:t> &amp; Adaptation </a:t>
            </a:r>
            <a:r>
              <a:rPr lang="sv-SE" altLang="en-US" sz="1400" i="1" dirty="0" err="1">
                <a:solidFill>
                  <a:srgbClr val="009999"/>
                </a:solidFill>
              </a:rPr>
              <a:t>Strategies</a:t>
            </a:r>
            <a:r>
              <a:rPr lang="sv-SE" altLang="en-US" sz="1400" i="1" dirty="0">
                <a:solidFill>
                  <a:srgbClr val="009999"/>
                </a:solidFill>
              </a:rPr>
              <a:t> for Global Change </a:t>
            </a:r>
            <a:r>
              <a:rPr lang="sv-SE" altLang="en-US" sz="1400" dirty="0">
                <a:solidFill>
                  <a:srgbClr val="009999"/>
                </a:solidFill>
              </a:rPr>
              <a:t>20: 201-220</a:t>
            </a:r>
          </a:p>
        </p:txBody>
      </p:sp>
      <p:sp>
        <p:nvSpPr>
          <p:cNvPr id="219141" name="Text Box 25"/>
          <p:cNvSpPr txBox="1">
            <a:spLocks noChangeArrowheads="1"/>
          </p:cNvSpPr>
          <p:nvPr/>
        </p:nvSpPr>
        <p:spPr bwMode="auto">
          <a:xfrm>
            <a:off x="8917081" y="1922667"/>
            <a:ext cx="1671637" cy="646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457200"/>
            <a:endParaRPr lang="sv-SE" altLang="en-US" b="1" dirty="0">
              <a:solidFill>
                <a:srgbClr val="000000"/>
              </a:solidFill>
            </a:endParaRPr>
          </a:p>
          <a:p>
            <a:pPr defTabSz="457200"/>
            <a:r>
              <a:rPr lang="sv-SE" altLang="en-US" b="1" dirty="0">
                <a:solidFill>
                  <a:srgbClr val="000000"/>
                </a:solidFill>
              </a:rPr>
              <a:t>Management:</a:t>
            </a:r>
            <a:endParaRPr lang="en-US" altLang="en-US" b="1" dirty="0">
              <a:solidFill>
                <a:srgbClr val="000000"/>
              </a:solidFill>
            </a:endParaRPr>
          </a:p>
        </p:txBody>
      </p:sp>
      <p:pic>
        <p:nvPicPr>
          <p:cNvPr id="219143" name="Picture 4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250183" y="1320801"/>
            <a:ext cx="1562100" cy="1876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9144" name="Picture 4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864671" y="1304926"/>
            <a:ext cx="1571625" cy="189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9145" name="Picture 5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280346" y="4384675"/>
            <a:ext cx="1571625" cy="190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9146" name="Picture 5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850384" y="4375151"/>
            <a:ext cx="1571625" cy="189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9148" name="Text Box 25"/>
          <p:cNvSpPr txBox="1">
            <a:spLocks noChangeArrowheads="1"/>
          </p:cNvSpPr>
          <p:nvPr/>
        </p:nvSpPr>
        <p:spPr bwMode="auto">
          <a:xfrm>
            <a:off x="8960114" y="3773219"/>
            <a:ext cx="1660525"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457200"/>
            <a:endParaRPr lang="sv-SE" altLang="en-US" b="1" dirty="0">
              <a:solidFill>
                <a:srgbClr val="000000"/>
              </a:solidFill>
            </a:endParaRPr>
          </a:p>
          <a:p>
            <a:pPr defTabSz="457200"/>
            <a:r>
              <a:rPr lang="sv-SE" altLang="en-US" b="1" dirty="0">
                <a:solidFill>
                  <a:srgbClr val="000000"/>
                </a:solidFill>
              </a:rPr>
              <a:t>Climate:</a:t>
            </a:r>
          </a:p>
          <a:p>
            <a:pPr defTabSz="457200"/>
            <a:r>
              <a:rPr lang="sv-SE" altLang="en-US" b="1" dirty="0">
                <a:solidFill>
                  <a:srgbClr val="000000"/>
                </a:solidFill>
              </a:rPr>
              <a:t>A1B scenario</a:t>
            </a:r>
            <a:endParaRPr lang="en-US" altLang="en-US" b="1" dirty="0">
              <a:solidFill>
                <a:srgbClr val="000000"/>
              </a:solidFill>
            </a:endParaRPr>
          </a:p>
        </p:txBody>
      </p:sp>
      <p:sp>
        <p:nvSpPr>
          <p:cNvPr id="50" name="Oval 49"/>
          <p:cNvSpPr/>
          <p:nvPr/>
        </p:nvSpPr>
        <p:spPr>
          <a:xfrm>
            <a:off x="7934646" y="2889251"/>
            <a:ext cx="550863" cy="36036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en-GB">
              <a:solidFill>
                <a:srgbClr val="FFFFFF"/>
              </a:solidFill>
              <a:latin typeface="Arial"/>
            </a:endParaRPr>
          </a:p>
        </p:txBody>
      </p:sp>
      <p:sp>
        <p:nvSpPr>
          <p:cNvPr id="51" name="Oval 50"/>
          <p:cNvSpPr/>
          <p:nvPr/>
        </p:nvSpPr>
        <p:spPr>
          <a:xfrm>
            <a:off x="7074220" y="5692776"/>
            <a:ext cx="355600" cy="25717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457200">
              <a:defRPr/>
            </a:pPr>
            <a:endParaRPr lang="en-GB">
              <a:solidFill>
                <a:srgbClr val="FFFFFF"/>
              </a:solidFill>
              <a:latin typeface="Arial"/>
            </a:endParaRPr>
          </a:p>
        </p:txBody>
      </p:sp>
      <p:pic>
        <p:nvPicPr>
          <p:cNvPr id="2" name="Picture 4">
            <a:extLst>
              <a:ext uri="{FF2B5EF4-FFF2-40B4-BE49-F238E27FC236}">
                <a16:creationId xmlns:a16="http://schemas.microsoft.com/office/drawing/2014/main" id="{9842D4F7-E246-44C7-C3C5-8B060BEFB8E4}"/>
              </a:ext>
            </a:extLst>
          </p:cNvPr>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56823" y="797442"/>
            <a:ext cx="3984492" cy="4758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C:\Users\mats.lindeskog\Documents\Presentationer\Mistra-SWECIA+logo.png">
            <a:extLst>
              <a:ext uri="{FF2B5EF4-FFF2-40B4-BE49-F238E27FC236}">
                <a16:creationId xmlns:a16="http://schemas.microsoft.com/office/drawing/2014/main" id="{5A3CA334-526A-CC79-0638-10FCE0730264}"/>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92106" y="5514704"/>
            <a:ext cx="1154060" cy="1115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6">
            <a:extLst>
              <a:ext uri="{FF2B5EF4-FFF2-40B4-BE49-F238E27FC236}">
                <a16:creationId xmlns:a16="http://schemas.microsoft.com/office/drawing/2014/main" id="{BBBFF952-C232-E534-A68B-FCCE1145267C}"/>
              </a:ext>
            </a:extLst>
          </p:cNvPr>
          <p:cNvGrpSpPr/>
          <p:nvPr/>
        </p:nvGrpSpPr>
        <p:grpSpPr>
          <a:xfrm>
            <a:off x="9061542" y="2579665"/>
            <a:ext cx="2802858" cy="1250259"/>
            <a:chOff x="8796427" y="2511565"/>
            <a:chExt cx="2802858" cy="1250259"/>
          </a:xfrm>
        </p:grpSpPr>
        <p:grpSp>
          <p:nvGrpSpPr>
            <p:cNvPr id="4" name="Group 3">
              <a:extLst>
                <a:ext uri="{FF2B5EF4-FFF2-40B4-BE49-F238E27FC236}">
                  <a16:creationId xmlns:a16="http://schemas.microsoft.com/office/drawing/2014/main" id="{8DB17CA9-E52A-8AE3-A869-3BAECAE17E46}"/>
                </a:ext>
              </a:extLst>
            </p:cNvPr>
            <p:cNvGrpSpPr/>
            <p:nvPr/>
          </p:nvGrpSpPr>
          <p:grpSpPr>
            <a:xfrm>
              <a:off x="8796427" y="2627679"/>
              <a:ext cx="539751" cy="1098550"/>
              <a:chOff x="8796427" y="2627679"/>
              <a:chExt cx="792163" cy="1098550"/>
            </a:xfrm>
          </p:grpSpPr>
          <p:grpSp>
            <p:nvGrpSpPr>
              <p:cNvPr id="219151" name="Group 30"/>
              <p:cNvGrpSpPr>
                <a:grpSpLocks/>
              </p:cNvGrpSpPr>
              <p:nvPr/>
            </p:nvGrpSpPr>
            <p:grpSpPr bwMode="auto">
              <a:xfrm>
                <a:off x="8796427" y="2627679"/>
                <a:ext cx="792163" cy="142875"/>
                <a:chOff x="3560" y="2251"/>
                <a:chExt cx="499" cy="90"/>
              </a:xfrm>
            </p:grpSpPr>
            <p:sp>
              <p:nvSpPr>
                <p:cNvPr id="219168" name="Line 27"/>
                <p:cNvSpPr>
                  <a:spLocks noChangeShapeType="1"/>
                </p:cNvSpPr>
                <p:nvPr/>
              </p:nvSpPr>
              <p:spPr bwMode="auto">
                <a:xfrm>
                  <a:off x="3560" y="2251"/>
                  <a:ext cx="0" cy="9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457200"/>
                  <a:endParaRPr lang="en-AU">
                    <a:solidFill>
                      <a:srgbClr val="000000"/>
                    </a:solidFill>
                    <a:latin typeface="Arial"/>
                  </a:endParaRPr>
                </a:p>
              </p:txBody>
            </p:sp>
            <p:sp>
              <p:nvSpPr>
                <p:cNvPr id="219169" name="Line 28"/>
                <p:cNvSpPr>
                  <a:spLocks noChangeShapeType="1"/>
                </p:cNvSpPr>
                <p:nvPr/>
              </p:nvSpPr>
              <p:spPr bwMode="auto">
                <a:xfrm flipH="1" flipV="1">
                  <a:off x="3560" y="2296"/>
                  <a:ext cx="499" cy="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457200"/>
                  <a:endParaRPr lang="en-AU">
                    <a:solidFill>
                      <a:srgbClr val="000000"/>
                    </a:solidFill>
                    <a:latin typeface="Arial"/>
                  </a:endParaRPr>
                </a:p>
              </p:txBody>
            </p:sp>
            <p:sp>
              <p:nvSpPr>
                <p:cNvPr id="219170" name="Line 29"/>
                <p:cNvSpPr>
                  <a:spLocks noChangeShapeType="1"/>
                </p:cNvSpPr>
                <p:nvPr/>
              </p:nvSpPr>
              <p:spPr bwMode="auto">
                <a:xfrm>
                  <a:off x="4059" y="2251"/>
                  <a:ext cx="0" cy="9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457200"/>
                  <a:endParaRPr lang="en-AU">
                    <a:solidFill>
                      <a:srgbClr val="000000"/>
                    </a:solidFill>
                    <a:latin typeface="Arial"/>
                  </a:endParaRPr>
                </a:p>
              </p:txBody>
            </p:sp>
            <p:sp>
              <p:nvSpPr>
                <p:cNvPr id="219171" name="Rectangle 26"/>
                <p:cNvSpPr>
                  <a:spLocks noChangeArrowheads="1"/>
                </p:cNvSpPr>
                <p:nvPr/>
              </p:nvSpPr>
              <p:spPr bwMode="auto">
                <a:xfrm>
                  <a:off x="3651" y="2251"/>
                  <a:ext cx="318" cy="90"/>
                </a:xfrm>
                <a:prstGeom prst="rect">
                  <a:avLst/>
                </a:prstGeom>
                <a:solidFill>
                  <a:srgbClr val="008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457200"/>
                  <a:endParaRPr lang="en-GB" altLang="en-US">
                    <a:solidFill>
                      <a:srgbClr val="000000"/>
                    </a:solidFill>
                  </a:endParaRPr>
                </a:p>
              </p:txBody>
            </p:sp>
          </p:grpSp>
          <p:grpSp>
            <p:nvGrpSpPr>
              <p:cNvPr id="219152" name="Group 31"/>
              <p:cNvGrpSpPr>
                <a:grpSpLocks/>
              </p:cNvGrpSpPr>
              <p:nvPr/>
            </p:nvGrpSpPr>
            <p:grpSpPr bwMode="auto">
              <a:xfrm>
                <a:off x="8796427" y="2945179"/>
                <a:ext cx="792163" cy="142875"/>
                <a:chOff x="3560" y="2251"/>
                <a:chExt cx="499" cy="90"/>
              </a:xfrm>
            </p:grpSpPr>
            <p:sp>
              <p:nvSpPr>
                <p:cNvPr id="219164" name="Line 32"/>
                <p:cNvSpPr>
                  <a:spLocks noChangeShapeType="1"/>
                </p:cNvSpPr>
                <p:nvPr/>
              </p:nvSpPr>
              <p:spPr bwMode="auto">
                <a:xfrm>
                  <a:off x="3560" y="2251"/>
                  <a:ext cx="0" cy="9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457200"/>
                  <a:endParaRPr lang="en-AU">
                    <a:solidFill>
                      <a:srgbClr val="000000"/>
                    </a:solidFill>
                    <a:latin typeface="Arial"/>
                  </a:endParaRPr>
                </a:p>
              </p:txBody>
            </p:sp>
            <p:sp>
              <p:nvSpPr>
                <p:cNvPr id="219165" name="Line 33"/>
                <p:cNvSpPr>
                  <a:spLocks noChangeShapeType="1"/>
                </p:cNvSpPr>
                <p:nvPr/>
              </p:nvSpPr>
              <p:spPr bwMode="auto">
                <a:xfrm flipH="1" flipV="1">
                  <a:off x="3560" y="2296"/>
                  <a:ext cx="499" cy="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457200"/>
                  <a:endParaRPr lang="en-AU">
                    <a:solidFill>
                      <a:srgbClr val="000000"/>
                    </a:solidFill>
                    <a:latin typeface="Arial"/>
                  </a:endParaRPr>
                </a:p>
              </p:txBody>
            </p:sp>
            <p:sp>
              <p:nvSpPr>
                <p:cNvPr id="219166" name="Line 34"/>
                <p:cNvSpPr>
                  <a:spLocks noChangeShapeType="1"/>
                </p:cNvSpPr>
                <p:nvPr/>
              </p:nvSpPr>
              <p:spPr bwMode="auto">
                <a:xfrm>
                  <a:off x="4059" y="2251"/>
                  <a:ext cx="0" cy="9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457200"/>
                  <a:endParaRPr lang="en-AU">
                    <a:solidFill>
                      <a:srgbClr val="000000"/>
                    </a:solidFill>
                    <a:latin typeface="Arial"/>
                  </a:endParaRPr>
                </a:p>
              </p:txBody>
            </p:sp>
            <p:sp>
              <p:nvSpPr>
                <p:cNvPr id="219167" name="Rectangle 35"/>
                <p:cNvSpPr>
                  <a:spLocks noChangeArrowheads="1"/>
                </p:cNvSpPr>
                <p:nvPr/>
              </p:nvSpPr>
              <p:spPr bwMode="auto">
                <a:xfrm>
                  <a:off x="3651" y="2251"/>
                  <a:ext cx="318" cy="9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457200"/>
                  <a:endParaRPr lang="en-GB" altLang="en-US">
                    <a:solidFill>
                      <a:srgbClr val="000000"/>
                    </a:solidFill>
                  </a:endParaRPr>
                </a:p>
              </p:txBody>
            </p:sp>
          </p:grpSp>
          <p:grpSp>
            <p:nvGrpSpPr>
              <p:cNvPr id="219153" name="Group 36"/>
              <p:cNvGrpSpPr>
                <a:grpSpLocks/>
              </p:cNvGrpSpPr>
              <p:nvPr/>
            </p:nvGrpSpPr>
            <p:grpSpPr bwMode="auto">
              <a:xfrm>
                <a:off x="8796427" y="3264267"/>
                <a:ext cx="792163" cy="142875"/>
                <a:chOff x="3560" y="2251"/>
                <a:chExt cx="499" cy="90"/>
              </a:xfrm>
            </p:grpSpPr>
            <p:sp>
              <p:nvSpPr>
                <p:cNvPr id="219160" name="Line 37"/>
                <p:cNvSpPr>
                  <a:spLocks noChangeShapeType="1"/>
                </p:cNvSpPr>
                <p:nvPr/>
              </p:nvSpPr>
              <p:spPr bwMode="auto">
                <a:xfrm>
                  <a:off x="3560" y="2251"/>
                  <a:ext cx="0" cy="9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457200"/>
                  <a:endParaRPr lang="en-AU">
                    <a:solidFill>
                      <a:srgbClr val="000000"/>
                    </a:solidFill>
                    <a:latin typeface="Arial"/>
                  </a:endParaRPr>
                </a:p>
              </p:txBody>
            </p:sp>
            <p:sp>
              <p:nvSpPr>
                <p:cNvPr id="219161" name="Line 38"/>
                <p:cNvSpPr>
                  <a:spLocks noChangeShapeType="1"/>
                </p:cNvSpPr>
                <p:nvPr/>
              </p:nvSpPr>
              <p:spPr bwMode="auto">
                <a:xfrm flipH="1" flipV="1">
                  <a:off x="3560" y="2296"/>
                  <a:ext cx="499" cy="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457200"/>
                  <a:endParaRPr lang="en-AU">
                    <a:solidFill>
                      <a:srgbClr val="000000"/>
                    </a:solidFill>
                    <a:latin typeface="Arial"/>
                  </a:endParaRPr>
                </a:p>
              </p:txBody>
            </p:sp>
            <p:sp>
              <p:nvSpPr>
                <p:cNvPr id="219162" name="Line 39"/>
                <p:cNvSpPr>
                  <a:spLocks noChangeShapeType="1"/>
                </p:cNvSpPr>
                <p:nvPr/>
              </p:nvSpPr>
              <p:spPr bwMode="auto">
                <a:xfrm>
                  <a:off x="4059" y="2251"/>
                  <a:ext cx="0" cy="9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457200"/>
                  <a:endParaRPr lang="en-AU">
                    <a:solidFill>
                      <a:srgbClr val="000000"/>
                    </a:solidFill>
                    <a:latin typeface="Arial"/>
                  </a:endParaRPr>
                </a:p>
              </p:txBody>
            </p:sp>
            <p:sp>
              <p:nvSpPr>
                <p:cNvPr id="219163" name="Rectangle 40"/>
                <p:cNvSpPr>
                  <a:spLocks noChangeArrowheads="1"/>
                </p:cNvSpPr>
                <p:nvPr/>
              </p:nvSpPr>
              <p:spPr bwMode="auto">
                <a:xfrm>
                  <a:off x="3651" y="2251"/>
                  <a:ext cx="318" cy="90"/>
                </a:xfrm>
                <a:prstGeom prst="rect">
                  <a:avLst/>
                </a:prstGeom>
                <a:solidFill>
                  <a:srgbClr val="FF99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457200"/>
                  <a:endParaRPr lang="en-GB" altLang="en-US">
                    <a:solidFill>
                      <a:srgbClr val="000000"/>
                    </a:solidFill>
                  </a:endParaRPr>
                </a:p>
              </p:txBody>
            </p:sp>
          </p:grpSp>
          <p:grpSp>
            <p:nvGrpSpPr>
              <p:cNvPr id="219154" name="Group 41"/>
              <p:cNvGrpSpPr>
                <a:grpSpLocks/>
              </p:cNvGrpSpPr>
              <p:nvPr/>
            </p:nvGrpSpPr>
            <p:grpSpPr bwMode="auto">
              <a:xfrm>
                <a:off x="8796427" y="3583354"/>
                <a:ext cx="792163" cy="142875"/>
                <a:chOff x="3560" y="2251"/>
                <a:chExt cx="499" cy="90"/>
              </a:xfrm>
            </p:grpSpPr>
            <p:sp>
              <p:nvSpPr>
                <p:cNvPr id="219156" name="Line 42"/>
                <p:cNvSpPr>
                  <a:spLocks noChangeShapeType="1"/>
                </p:cNvSpPr>
                <p:nvPr/>
              </p:nvSpPr>
              <p:spPr bwMode="auto">
                <a:xfrm>
                  <a:off x="3560" y="2251"/>
                  <a:ext cx="0" cy="9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457200"/>
                  <a:endParaRPr lang="en-AU">
                    <a:solidFill>
                      <a:srgbClr val="000000"/>
                    </a:solidFill>
                    <a:latin typeface="Arial"/>
                  </a:endParaRPr>
                </a:p>
              </p:txBody>
            </p:sp>
            <p:sp>
              <p:nvSpPr>
                <p:cNvPr id="219157" name="Line 43"/>
                <p:cNvSpPr>
                  <a:spLocks noChangeShapeType="1"/>
                </p:cNvSpPr>
                <p:nvPr/>
              </p:nvSpPr>
              <p:spPr bwMode="auto">
                <a:xfrm flipH="1" flipV="1">
                  <a:off x="3560" y="2296"/>
                  <a:ext cx="499" cy="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457200"/>
                  <a:endParaRPr lang="en-AU">
                    <a:solidFill>
                      <a:srgbClr val="000000"/>
                    </a:solidFill>
                    <a:latin typeface="Arial"/>
                  </a:endParaRPr>
                </a:p>
              </p:txBody>
            </p:sp>
            <p:sp>
              <p:nvSpPr>
                <p:cNvPr id="219158" name="Line 44"/>
                <p:cNvSpPr>
                  <a:spLocks noChangeShapeType="1"/>
                </p:cNvSpPr>
                <p:nvPr/>
              </p:nvSpPr>
              <p:spPr bwMode="auto">
                <a:xfrm>
                  <a:off x="4059" y="2251"/>
                  <a:ext cx="0" cy="9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457200"/>
                  <a:endParaRPr lang="en-AU">
                    <a:solidFill>
                      <a:srgbClr val="000000"/>
                    </a:solidFill>
                    <a:latin typeface="Arial"/>
                  </a:endParaRPr>
                </a:p>
              </p:txBody>
            </p:sp>
            <p:sp>
              <p:nvSpPr>
                <p:cNvPr id="219159" name="Rectangle 45"/>
                <p:cNvSpPr>
                  <a:spLocks noChangeArrowheads="1"/>
                </p:cNvSpPr>
                <p:nvPr/>
              </p:nvSpPr>
              <p:spPr bwMode="auto">
                <a:xfrm>
                  <a:off x="3651" y="2251"/>
                  <a:ext cx="318" cy="90"/>
                </a:xfrm>
                <a:prstGeom prst="rect">
                  <a:avLst/>
                </a:prstGeom>
                <a:solidFill>
                  <a:srgbClr val="99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457200"/>
                  <a:endParaRPr lang="en-GB" altLang="en-US">
                    <a:solidFill>
                      <a:srgbClr val="000000"/>
                    </a:solidFill>
                  </a:endParaRPr>
                </a:p>
              </p:txBody>
            </p:sp>
          </p:grpSp>
        </p:grpSp>
        <p:sp>
          <p:nvSpPr>
            <p:cNvPr id="219155" name="Text Box 46"/>
            <p:cNvSpPr txBox="1">
              <a:spLocks noChangeArrowheads="1"/>
            </p:cNvSpPr>
            <p:nvPr/>
          </p:nvSpPr>
          <p:spPr bwMode="auto">
            <a:xfrm>
              <a:off x="9480639" y="2511565"/>
              <a:ext cx="2103140" cy="606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457200">
                <a:lnSpc>
                  <a:spcPct val="150000"/>
                </a:lnSpc>
              </a:pPr>
              <a:r>
                <a:rPr lang="en-US" altLang="en-US" sz="1400" dirty="0">
                  <a:solidFill>
                    <a:srgbClr val="000000"/>
                  </a:solidFill>
                </a:rPr>
                <a:t>continuous cover forestry</a:t>
              </a:r>
            </a:p>
            <a:p>
              <a:pPr defTabSz="457200">
                <a:lnSpc>
                  <a:spcPct val="150000"/>
                </a:lnSpc>
              </a:pPr>
              <a:r>
                <a:rPr lang="en-US" altLang="en-US" sz="1400" dirty="0">
                  <a:solidFill>
                    <a:srgbClr val="000000"/>
                  </a:solidFill>
                </a:rPr>
                <a:t>+5-10% broadleaved trees</a:t>
              </a:r>
            </a:p>
          </p:txBody>
        </p:sp>
        <p:sp>
          <p:nvSpPr>
            <p:cNvPr id="5" name="Text Box 46">
              <a:extLst>
                <a:ext uri="{FF2B5EF4-FFF2-40B4-BE49-F238E27FC236}">
                  <a16:creationId xmlns:a16="http://schemas.microsoft.com/office/drawing/2014/main" id="{E02E51FF-64BC-44DF-4F64-8315DFE40AC6}"/>
                </a:ext>
              </a:extLst>
            </p:cNvPr>
            <p:cNvSpPr txBox="1">
              <a:spLocks noChangeArrowheads="1"/>
            </p:cNvSpPr>
            <p:nvPr/>
          </p:nvSpPr>
          <p:spPr bwMode="auto">
            <a:xfrm>
              <a:off x="9480638" y="3110779"/>
              <a:ext cx="2090875"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457200"/>
              <a:r>
                <a:rPr lang="en-US" altLang="en-US" sz="1400" dirty="0">
                  <a:solidFill>
                    <a:srgbClr val="000000"/>
                  </a:solidFill>
                </a:rPr>
                <a:t>successively shortened rotation length</a:t>
              </a:r>
            </a:p>
          </p:txBody>
        </p:sp>
        <p:sp>
          <p:nvSpPr>
            <p:cNvPr id="6" name="Text Box 46">
              <a:extLst>
                <a:ext uri="{FF2B5EF4-FFF2-40B4-BE49-F238E27FC236}">
                  <a16:creationId xmlns:a16="http://schemas.microsoft.com/office/drawing/2014/main" id="{4C1EE6CB-DEB0-F60D-83EF-3B29AC902DED}"/>
                </a:ext>
              </a:extLst>
            </p:cNvPr>
            <p:cNvSpPr txBox="1">
              <a:spLocks noChangeArrowheads="1"/>
            </p:cNvSpPr>
            <p:nvPr/>
          </p:nvSpPr>
          <p:spPr bwMode="auto">
            <a:xfrm>
              <a:off x="9452864" y="3478605"/>
              <a:ext cx="2146421" cy="283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defTabSz="457200">
                <a:lnSpc>
                  <a:spcPct val="150000"/>
                </a:lnSpc>
              </a:pPr>
              <a:r>
                <a:rPr lang="en-US" altLang="en-US" sz="1400" dirty="0">
                  <a:solidFill>
                    <a:srgbClr val="000000"/>
                  </a:solidFill>
                </a:rPr>
                <a:t>current forest management</a:t>
              </a:r>
            </a:p>
          </p:txBody>
        </p:sp>
      </p:grpSp>
    </p:spTree>
    <p:extLst>
      <p:ext uri="{BB962C8B-B14F-4D97-AF65-F5344CB8AC3E}">
        <p14:creationId xmlns:p14="http://schemas.microsoft.com/office/powerpoint/2010/main" val="256403204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F8EE3ED-952C-AC8C-9BEF-5392291CF60C}"/>
              </a:ext>
            </a:extLst>
          </p:cNvPr>
          <p:cNvPicPr>
            <a:picLocks noChangeAspect="1"/>
          </p:cNvPicPr>
          <p:nvPr/>
        </p:nvPicPr>
        <p:blipFill>
          <a:blip r:embed="rId2"/>
          <a:stretch>
            <a:fillRect/>
          </a:stretch>
        </p:blipFill>
        <p:spPr>
          <a:xfrm>
            <a:off x="1489101" y="1970263"/>
            <a:ext cx="8994739" cy="3937258"/>
          </a:xfrm>
          <a:prstGeom prst="rect">
            <a:avLst/>
          </a:prstGeom>
        </p:spPr>
      </p:pic>
      <p:sp>
        <p:nvSpPr>
          <p:cNvPr id="4" name="Rectangle 3">
            <a:extLst>
              <a:ext uri="{FF2B5EF4-FFF2-40B4-BE49-F238E27FC236}">
                <a16:creationId xmlns:a16="http://schemas.microsoft.com/office/drawing/2014/main" id="{C4AC7DF3-5D83-992F-0885-2D7775712751}"/>
              </a:ext>
            </a:extLst>
          </p:cNvPr>
          <p:cNvSpPr/>
          <p:nvPr/>
        </p:nvSpPr>
        <p:spPr>
          <a:xfrm>
            <a:off x="1622323" y="4511341"/>
            <a:ext cx="5948516" cy="24580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Rectangle 4">
            <a:extLst>
              <a:ext uri="{FF2B5EF4-FFF2-40B4-BE49-F238E27FC236}">
                <a16:creationId xmlns:a16="http://schemas.microsoft.com/office/drawing/2014/main" id="{A5EBC354-7867-56E5-0E8F-E6A5EFFC190D}"/>
              </a:ext>
            </a:extLst>
          </p:cNvPr>
          <p:cNvSpPr/>
          <p:nvPr/>
        </p:nvSpPr>
        <p:spPr>
          <a:xfrm>
            <a:off x="8116529" y="4467096"/>
            <a:ext cx="1528916" cy="24580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 name="Text Box 11">
            <a:extLst>
              <a:ext uri="{FF2B5EF4-FFF2-40B4-BE49-F238E27FC236}">
                <a16:creationId xmlns:a16="http://schemas.microsoft.com/office/drawing/2014/main" id="{4E90C1B1-86A0-B1B4-0D55-E3C07FCA40B9}"/>
              </a:ext>
            </a:extLst>
          </p:cNvPr>
          <p:cNvSpPr txBox="1">
            <a:spLocks noChangeArrowheads="1"/>
          </p:cNvSpPr>
          <p:nvPr/>
        </p:nvSpPr>
        <p:spPr bwMode="auto">
          <a:xfrm>
            <a:off x="2021840" y="261938"/>
            <a:ext cx="814838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sv-SE" altLang="en-US" sz="2400" b="1" dirty="0">
                <a:solidFill>
                  <a:srgbClr val="009999"/>
                </a:solidFill>
              </a:rPr>
              <a:t>Earth observation (EO) data to </a:t>
            </a:r>
            <a:r>
              <a:rPr lang="sv-SE" altLang="en-US" sz="2400" b="1" dirty="0" err="1">
                <a:solidFill>
                  <a:srgbClr val="009999"/>
                </a:solidFill>
              </a:rPr>
              <a:t>constrain</a:t>
            </a:r>
            <a:r>
              <a:rPr lang="sv-SE" altLang="en-US" sz="2400" b="1" dirty="0">
                <a:solidFill>
                  <a:srgbClr val="009999"/>
                </a:solidFill>
              </a:rPr>
              <a:t> or </a:t>
            </a:r>
            <a:r>
              <a:rPr lang="sv-SE" altLang="en-US" sz="2400" b="1" dirty="0" err="1">
                <a:solidFill>
                  <a:srgbClr val="009999"/>
                </a:solidFill>
              </a:rPr>
              <a:t>downscale</a:t>
            </a:r>
            <a:endParaRPr lang="sv-SE" altLang="en-US" sz="2400" b="1" dirty="0">
              <a:solidFill>
                <a:srgbClr val="009999"/>
              </a:solidFill>
            </a:endParaRPr>
          </a:p>
          <a:p>
            <a:pPr algn="ctr" eaLnBrk="1" hangingPunct="1"/>
            <a:r>
              <a:rPr lang="sv-SE" altLang="en-US" sz="2400" b="1" dirty="0" err="1">
                <a:solidFill>
                  <a:srgbClr val="009999"/>
                </a:solidFill>
              </a:rPr>
              <a:t>climate-ecosystem</a:t>
            </a:r>
            <a:r>
              <a:rPr lang="sv-SE" altLang="en-US" sz="2400" b="1" dirty="0">
                <a:solidFill>
                  <a:srgbClr val="009999"/>
                </a:solidFill>
              </a:rPr>
              <a:t> </a:t>
            </a:r>
            <a:r>
              <a:rPr lang="sv-SE" altLang="en-US" sz="2400" b="1" dirty="0" err="1">
                <a:solidFill>
                  <a:srgbClr val="009999"/>
                </a:solidFill>
              </a:rPr>
              <a:t>model</a:t>
            </a:r>
            <a:r>
              <a:rPr lang="sv-SE" altLang="en-US" sz="2400" b="1" dirty="0">
                <a:solidFill>
                  <a:srgbClr val="009999"/>
                </a:solidFill>
              </a:rPr>
              <a:t> output*</a:t>
            </a:r>
          </a:p>
        </p:txBody>
      </p:sp>
      <p:grpSp>
        <p:nvGrpSpPr>
          <p:cNvPr id="19" name="Group 18">
            <a:extLst>
              <a:ext uri="{FF2B5EF4-FFF2-40B4-BE49-F238E27FC236}">
                <a16:creationId xmlns:a16="http://schemas.microsoft.com/office/drawing/2014/main" id="{22534455-52E2-3D82-A4E2-AA21ED98EFEE}"/>
              </a:ext>
            </a:extLst>
          </p:cNvPr>
          <p:cNvGrpSpPr/>
          <p:nvPr/>
        </p:nvGrpSpPr>
        <p:grpSpPr>
          <a:xfrm>
            <a:off x="1622323" y="3361286"/>
            <a:ext cx="518091" cy="329088"/>
            <a:chOff x="6636547" y="5920163"/>
            <a:chExt cx="518091" cy="329088"/>
          </a:xfrm>
        </p:grpSpPr>
        <p:grpSp>
          <p:nvGrpSpPr>
            <p:cNvPr id="17" name="Group 16">
              <a:extLst>
                <a:ext uri="{FF2B5EF4-FFF2-40B4-BE49-F238E27FC236}">
                  <a16:creationId xmlns:a16="http://schemas.microsoft.com/office/drawing/2014/main" id="{E9631864-7320-5E49-4B49-D01A49FC03DE}"/>
                </a:ext>
              </a:extLst>
            </p:cNvPr>
            <p:cNvGrpSpPr/>
            <p:nvPr/>
          </p:nvGrpSpPr>
          <p:grpSpPr>
            <a:xfrm>
              <a:off x="6726999" y="6197163"/>
              <a:ext cx="337189" cy="52088"/>
              <a:chOff x="7354529" y="6533535"/>
              <a:chExt cx="648929" cy="62529"/>
            </a:xfrm>
          </p:grpSpPr>
          <p:cxnSp>
            <p:nvCxnSpPr>
              <p:cNvPr id="11" name="Straight Connector 10">
                <a:extLst>
                  <a:ext uri="{FF2B5EF4-FFF2-40B4-BE49-F238E27FC236}">
                    <a16:creationId xmlns:a16="http://schemas.microsoft.com/office/drawing/2014/main" id="{B9EE2420-5F34-7B23-05D1-5CEEB2D15CBA}"/>
                  </a:ext>
                </a:extLst>
              </p:cNvPr>
              <p:cNvCxnSpPr>
                <a:cxnSpLocks/>
              </p:cNvCxnSpPr>
              <p:nvPr/>
            </p:nvCxnSpPr>
            <p:spPr>
              <a:xfrm>
                <a:off x="7354529" y="6533535"/>
                <a:ext cx="648929" cy="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57A3A64E-7819-41F1-C347-E4F49D55995F}"/>
                  </a:ext>
                </a:extLst>
              </p:cNvPr>
              <p:cNvCxnSpPr>
                <a:cxnSpLocks/>
              </p:cNvCxnSpPr>
              <p:nvPr/>
            </p:nvCxnSpPr>
            <p:spPr>
              <a:xfrm>
                <a:off x="8003458" y="6533535"/>
                <a:ext cx="0" cy="6252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8486284-1ED7-335C-5C97-F38E4155F485}"/>
                  </a:ext>
                </a:extLst>
              </p:cNvPr>
              <p:cNvCxnSpPr>
                <a:cxnSpLocks/>
              </p:cNvCxnSpPr>
              <p:nvPr/>
            </p:nvCxnSpPr>
            <p:spPr>
              <a:xfrm>
                <a:off x="7354529" y="6533535"/>
                <a:ext cx="0" cy="62529"/>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8" name="TextBox 17">
              <a:extLst>
                <a:ext uri="{FF2B5EF4-FFF2-40B4-BE49-F238E27FC236}">
                  <a16:creationId xmlns:a16="http://schemas.microsoft.com/office/drawing/2014/main" id="{9C6000AD-A6BE-287F-92C0-76264F103B56}"/>
                </a:ext>
              </a:extLst>
            </p:cNvPr>
            <p:cNvSpPr txBox="1"/>
            <p:nvPr/>
          </p:nvSpPr>
          <p:spPr>
            <a:xfrm>
              <a:off x="6636547" y="5920163"/>
              <a:ext cx="518091" cy="276999"/>
            </a:xfrm>
            <a:prstGeom prst="rect">
              <a:avLst/>
            </a:prstGeom>
            <a:noFill/>
          </p:spPr>
          <p:txBody>
            <a:bodyPr wrap="none" rtlCol="0">
              <a:spAutoFit/>
            </a:bodyPr>
            <a:lstStyle/>
            <a:p>
              <a:r>
                <a:rPr lang="sv-SE" sz="1200" dirty="0"/>
                <a:t>5 km</a:t>
              </a:r>
              <a:endParaRPr lang="en-AU" sz="1200" dirty="0"/>
            </a:p>
          </p:txBody>
        </p:sp>
      </p:grpSp>
      <p:sp>
        <p:nvSpPr>
          <p:cNvPr id="20" name="TextBox 19">
            <a:extLst>
              <a:ext uri="{FF2B5EF4-FFF2-40B4-BE49-F238E27FC236}">
                <a16:creationId xmlns:a16="http://schemas.microsoft.com/office/drawing/2014/main" id="{EF5215FE-8683-9156-04F2-BC8F4DE5DE43}"/>
              </a:ext>
            </a:extLst>
          </p:cNvPr>
          <p:cNvSpPr txBox="1"/>
          <p:nvPr/>
        </p:nvSpPr>
        <p:spPr>
          <a:xfrm>
            <a:off x="1622322" y="4548359"/>
            <a:ext cx="1326004" cy="276999"/>
          </a:xfrm>
          <a:prstGeom prst="rect">
            <a:avLst/>
          </a:prstGeom>
          <a:noFill/>
        </p:spPr>
        <p:txBody>
          <a:bodyPr wrap="none" rtlCol="0">
            <a:spAutoFit/>
          </a:bodyPr>
          <a:lstStyle/>
          <a:p>
            <a:r>
              <a:rPr lang="sv-SE" sz="1200" dirty="0" err="1"/>
              <a:t>kgC</a:t>
            </a:r>
            <a:r>
              <a:rPr lang="sv-SE" sz="1200" dirty="0"/>
              <a:t> m</a:t>
            </a:r>
            <a:r>
              <a:rPr lang="sv-SE" sz="1200" baseline="30000" dirty="0">
                <a:sym typeface="Symbol" panose="05050102010706020507" pitchFamily="18" charset="2"/>
              </a:rPr>
              <a:t></a:t>
            </a:r>
            <a:r>
              <a:rPr lang="sv-SE" sz="1200" baseline="30000" dirty="0"/>
              <a:t>2</a:t>
            </a:r>
            <a:r>
              <a:rPr lang="sv-SE" sz="1200" dirty="0"/>
              <a:t> month</a:t>
            </a:r>
            <a:r>
              <a:rPr lang="sv-SE" sz="1200" baseline="30000" dirty="0">
                <a:sym typeface="Symbol" panose="05050102010706020507" pitchFamily="18" charset="2"/>
              </a:rPr>
              <a:t></a:t>
            </a:r>
            <a:r>
              <a:rPr lang="sv-SE" sz="1200" baseline="30000" dirty="0"/>
              <a:t>1</a:t>
            </a:r>
            <a:endParaRPr lang="en-AU" sz="1200" baseline="30000" dirty="0"/>
          </a:p>
        </p:txBody>
      </p:sp>
      <p:sp>
        <p:nvSpPr>
          <p:cNvPr id="21" name="TextBox 20">
            <a:extLst>
              <a:ext uri="{FF2B5EF4-FFF2-40B4-BE49-F238E27FC236}">
                <a16:creationId xmlns:a16="http://schemas.microsoft.com/office/drawing/2014/main" id="{C73D64EE-6D52-86B6-72BF-149089DBE9E3}"/>
              </a:ext>
            </a:extLst>
          </p:cNvPr>
          <p:cNvSpPr txBox="1"/>
          <p:nvPr/>
        </p:nvSpPr>
        <p:spPr>
          <a:xfrm>
            <a:off x="3763695" y="4548359"/>
            <a:ext cx="1326004" cy="276999"/>
          </a:xfrm>
          <a:prstGeom prst="rect">
            <a:avLst/>
          </a:prstGeom>
          <a:noFill/>
        </p:spPr>
        <p:txBody>
          <a:bodyPr wrap="none" rtlCol="0">
            <a:spAutoFit/>
          </a:bodyPr>
          <a:lstStyle/>
          <a:p>
            <a:r>
              <a:rPr lang="sv-SE" sz="1200" dirty="0" err="1"/>
              <a:t>kgC</a:t>
            </a:r>
            <a:r>
              <a:rPr lang="sv-SE" sz="1200" dirty="0"/>
              <a:t> m</a:t>
            </a:r>
            <a:r>
              <a:rPr lang="sv-SE" sz="1200" baseline="30000" dirty="0">
                <a:sym typeface="Symbol" panose="05050102010706020507" pitchFamily="18" charset="2"/>
              </a:rPr>
              <a:t></a:t>
            </a:r>
            <a:r>
              <a:rPr lang="sv-SE" sz="1200" baseline="30000" dirty="0"/>
              <a:t>2</a:t>
            </a:r>
            <a:r>
              <a:rPr lang="sv-SE" sz="1200" dirty="0"/>
              <a:t> month</a:t>
            </a:r>
            <a:r>
              <a:rPr lang="sv-SE" sz="1200" baseline="30000" dirty="0">
                <a:sym typeface="Symbol" panose="05050102010706020507" pitchFamily="18" charset="2"/>
              </a:rPr>
              <a:t></a:t>
            </a:r>
            <a:r>
              <a:rPr lang="sv-SE" sz="1200" baseline="30000" dirty="0"/>
              <a:t>1</a:t>
            </a:r>
            <a:endParaRPr lang="en-AU" sz="1200" baseline="30000" dirty="0"/>
          </a:p>
        </p:txBody>
      </p:sp>
      <p:sp>
        <p:nvSpPr>
          <p:cNvPr id="22" name="TextBox 21">
            <a:extLst>
              <a:ext uri="{FF2B5EF4-FFF2-40B4-BE49-F238E27FC236}">
                <a16:creationId xmlns:a16="http://schemas.microsoft.com/office/drawing/2014/main" id="{AFCEF44D-8615-C54C-62C2-D11D8C69061A}"/>
              </a:ext>
            </a:extLst>
          </p:cNvPr>
          <p:cNvSpPr txBox="1"/>
          <p:nvPr/>
        </p:nvSpPr>
        <p:spPr>
          <a:xfrm>
            <a:off x="6016295" y="4514253"/>
            <a:ext cx="1326004" cy="276999"/>
          </a:xfrm>
          <a:prstGeom prst="rect">
            <a:avLst/>
          </a:prstGeom>
          <a:noFill/>
        </p:spPr>
        <p:txBody>
          <a:bodyPr wrap="none" rtlCol="0">
            <a:spAutoFit/>
          </a:bodyPr>
          <a:lstStyle/>
          <a:p>
            <a:r>
              <a:rPr lang="sv-SE" sz="1200" dirty="0" err="1"/>
              <a:t>kgC</a:t>
            </a:r>
            <a:r>
              <a:rPr lang="sv-SE" sz="1200" dirty="0"/>
              <a:t> m</a:t>
            </a:r>
            <a:r>
              <a:rPr lang="sv-SE" sz="1200" baseline="30000" dirty="0">
                <a:sym typeface="Symbol" panose="05050102010706020507" pitchFamily="18" charset="2"/>
              </a:rPr>
              <a:t></a:t>
            </a:r>
            <a:r>
              <a:rPr lang="sv-SE" sz="1200" baseline="30000" dirty="0"/>
              <a:t>2</a:t>
            </a:r>
            <a:r>
              <a:rPr lang="sv-SE" sz="1200" dirty="0"/>
              <a:t> month</a:t>
            </a:r>
            <a:r>
              <a:rPr lang="sv-SE" sz="1200" baseline="30000" dirty="0">
                <a:sym typeface="Symbol" panose="05050102010706020507" pitchFamily="18" charset="2"/>
              </a:rPr>
              <a:t></a:t>
            </a:r>
            <a:r>
              <a:rPr lang="sv-SE" sz="1200" baseline="30000" dirty="0"/>
              <a:t>1</a:t>
            </a:r>
            <a:endParaRPr lang="en-AU" sz="1200" baseline="30000" dirty="0"/>
          </a:p>
        </p:txBody>
      </p:sp>
      <p:sp>
        <p:nvSpPr>
          <p:cNvPr id="23" name="Text Box 11">
            <a:extLst>
              <a:ext uri="{FF2B5EF4-FFF2-40B4-BE49-F238E27FC236}">
                <a16:creationId xmlns:a16="http://schemas.microsoft.com/office/drawing/2014/main" id="{D96AB0BB-69C7-02F2-01F6-757DD85824B5}"/>
              </a:ext>
            </a:extLst>
          </p:cNvPr>
          <p:cNvSpPr txBox="1">
            <a:spLocks noChangeArrowheads="1"/>
          </p:cNvSpPr>
          <p:nvPr/>
        </p:nvSpPr>
        <p:spPr bwMode="auto">
          <a:xfrm>
            <a:off x="1328784" y="1298790"/>
            <a:ext cx="931537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sv-SE" altLang="en-US" b="1" dirty="0" err="1"/>
              <a:t>Spruce</a:t>
            </a:r>
            <a:r>
              <a:rPr lang="sv-SE" altLang="en-US" b="1" dirty="0"/>
              <a:t> bark </a:t>
            </a:r>
            <a:r>
              <a:rPr lang="sv-SE" altLang="en-US" b="1" dirty="0" err="1"/>
              <a:t>beetle</a:t>
            </a:r>
            <a:r>
              <a:rPr lang="sv-SE" altLang="en-US" b="1" dirty="0"/>
              <a:t> </a:t>
            </a:r>
            <a:r>
              <a:rPr lang="sv-SE" altLang="en-US" b="1" dirty="0" err="1"/>
              <a:t>impacts</a:t>
            </a:r>
            <a:r>
              <a:rPr lang="sv-SE" altLang="en-US" b="1" dirty="0"/>
              <a:t> on </a:t>
            </a:r>
            <a:r>
              <a:rPr lang="sv-SE" altLang="en-US" b="1" dirty="0" err="1"/>
              <a:t>forest</a:t>
            </a:r>
            <a:r>
              <a:rPr lang="sv-SE" altLang="en-US" b="1" dirty="0"/>
              <a:t> </a:t>
            </a:r>
            <a:r>
              <a:rPr lang="sv-SE" altLang="en-US" b="1" dirty="0" err="1"/>
              <a:t>productivity</a:t>
            </a:r>
            <a:r>
              <a:rPr lang="sv-SE" altLang="en-US" b="1" dirty="0"/>
              <a:t> – </a:t>
            </a:r>
            <a:r>
              <a:rPr lang="sv-SE" altLang="en-US" b="1" dirty="0" err="1"/>
              <a:t>Bavarian</a:t>
            </a:r>
            <a:r>
              <a:rPr lang="sv-SE" altLang="en-US" b="1" dirty="0"/>
              <a:t> Forest Park, </a:t>
            </a:r>
            <a:r>
              <a:rPr lang="sv-SE" altLang="en-US" b="1" dirty="0" err="1"/>
              <a:t>Germany</a:t>
            </a:r>
            <a:endParaRPr lang="sv-SE" altLang="en-US" b="1" dirty="0"/>
          </a:p>
          <a:p>
            <a:pPr algn="ctr" eaLnBrk="1" hangingPunct="1"/>
            <a:r>
              <a:rPr lang="sv-SE" altLang="en-US" b="1" dirty="0"/>
              <a:t>April 2019*</a:t>
            </a:r>
          </a:p>
        </p:txBody>
      </p:sp>
      <p:sp>
        <p:nvSpPr>
          <p:cNvPr id="24" name="Text Box 47">
            <a:extLst>
              <a:ext uri="{FF2B5EF4-FFF2-40B4-BE49-F238E27FC236}">
                <a16:creationId xmlns:a16="http://schemas.microsoft.com/office/drawing/2014/main" id="{A48B104F-0BA8-BCD3-6B95-398840146A36}"/>
              </a:ext>
            </a:extLst>
          </p:cNvPr>
          <p:cNvSpPr txBox="1">
            <a:spLocks noChangeArrowheads="1"/>
          </p:cNvSpPr>
          <p:nvPr/>
        </p:nvSpPr>
        <p:spPr bwMode="auto">
          <a:xfrm>
            <a:off x="9283185" y="6072842"/>
            <a:ext cx="272193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sv-SE" altLang="en-US" sz="1400" dirty="0">
                <a:solidFill>
                  <a:srgbClr val="009999"/>
                </a:solidFill>
              </a:rPr>
              <a:t>*Mats Lindeskog, </a:t>
            </a:r>
            <a:r>
              <a:rPr lang="sv-SE" altLang="en-US" sz="1400" dirty="0" err="1">
                <a:solidFill>
                  <a:srgbClr val="009999"/>
                </a:solidFill>
              </a:rPr>
              <a:t>unpublished</a:t>
            </a:r>
            <a:endParaRPr lang="sv-SE" altLang="en-US" sz="1400" dirty="0">
              <a:solidFill>
                <a:srgbClr val="009999"/>
              </a:solidFill>
            </a:endParaRPr>
          </a:p>
          <a:p>
            <a:pPr eaLnBrk="1" hangingPunct="1"/>
            <a:r>
              <a:rPr lang="sv-SE" altLang="en-US" sz="1400" dirty="0">
                <a:solidFill>
                  <a:srgbClr val="009999"/>
                </a:solidFill>
              </a:rPr>
              <a:t>EO4Diversity </a:t>
            </a:r>
            <a:r>
              <a:rPr lang="sv-SE" altLang="en-US" sz="1400" dirty="0" err="1">
                <a:solidFill>
                  <a:srgbClr val="009999"/>
                </a:solidFill>
              </a:rPr>
              <a:t>project</a:t>
            </a:r>
            <a:endParaRPr lang="en-US" altLang="en-US" sz="1400" dirty="0">
              <a:solidFill>
                <a:srgbClr val="009999"/>
              </a:solidFill>
            </a:endParaRPr>
          </a:p>
        </p:txBody>
      </p:sp>
    </p:spTree>
    <p:extLst>
      <p:ext uri="{BB962C8B-B14F-4D97-AF65-F5344CB8AC3E}">
        <p14:creationId xmlns:p14="http://schemas.microsoft.com/office/powerpoint/2010/main" val="266871682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966083" y="923415"/>
            <a:ext cx="4250284" cy="2515894"/>
          </a:xfrm>
          <a:prstGeom prst="rect">
            <a:avLst/>
          </a:prstGeom>
        </p:spPr>
      </p:pic>
      <p:sp>
        <p:nvSpPr>
          <p:cNvPr id="7" name="TextBox 6"/>
          <p:cNvSpPr txBox="1"/>
          <p:nvPr/>
        </p:nvSpPr>
        <p:spPr>
          <a:xfrm>
            <a:off x="994225" y="3254643"/>
            <a:ext cx="3920432" cy="369332"/>
          </a:xfrm>
          <a:prstGeom prst="rect">
            <a:avLst/>
          </a:prstGeom>
          <a:noFill/>
        </p:spPr>
        <p:txBody>
          <a:bodyPr wrap="none" rtlCol="0">
            <a:spAutoFit/>
          </a:bodyPr>
          <a:lstStyle/>
          <a:p>
            <a:r>
              <a:rPr lang="en-GB"/>
              <a:t>LPJ-GUESS landscape – multiple patches</a:t>
            </a:r>
          </a:p>
        </p:txBody>
      </p:sp>
      <p:graphicFrame>
        <p:nvGraphicFramePr>
          <p:cNvPr id="9" name="Object 8"/>
          <p:cNvGraphicFramePr>
            <a:graphicFrameLocks noChangeAspect="1"/>
          </p:cNvGraphicFramePr>
          <p:nvPr/>
        </p:nvGraphicFramePr>
        <p:xfrm>
          <a:off x="1506839" y="3827006"/>
          <a:ext cx="2438400" cy="2438400"/>
        </p:xfrm>
        <a:graphic>
          <a:graphicData uri="http://schemas.openxmlformats.org/presentationml/2006/ole">
            <mc:AlternateContent xmlns:mc="http://schemas.openxmlformats.org/markup-compatibility/2006">
              <mc:Choice xmlns:v="urn:schemas-microsoft-com:vml" Requires="v">
                <p:oleObj name="Image" r:id="rId3" imgW="2437920" imgH="2437920" progId="Photoshop.Image.13">
                  <p:embed/>
                </p:oleObj>
              </mc:Choice>
              <mc:Fallback>
                <p:oleObj name="Image" r:id="rId3" imgW="2437920" imgH="2437920" progId="Photoshop.Image.13">
                  <p:embed/>
                  <p:pic>
                    <p:nvPicPr>
                      <p:cNvPr id="9" name="Object 8"/>
                      <p:cNvPicPr/>
                      <p:nvPr/>
                    </p:nvPicPr>
                    <p:blipFill>
                      <a:blip r:embed="rId4"/>
                      <a:stretch>
                        <a:fillRect/>
                      </a:stretch>
                    </p:blipFill>
                    <p:spPr>
                      <a:xfrm>
                        <a:off x="1506839" y="3827006"/>
                        <a:ext cx="2438400" cy="2438400"/>
                      </a:xfrm>
                      <a:prstGeom prst="rect">
                        <a:avLst/>
                      </a:prstGeom>
                    </p:spPr>
                  </p:pic>
                </p:oleObj>
              </mc:Fallback>
            </mc:AlternateContent>
          </a:graphicData>
        </a:graphic>
      </p:graphicFrame>
      <p:sp>
        <p:nvSpPr>
          <p:cNvPr id="10" name="TextBox 9"/>
          <p:cNvSpPr txBox="1"/>
          <p:nvPr/>
        </p:nvSpPr>
        <p:spPr>
          <a:xfrm>
            <a:off x="1010023" y="6325385"/>
            <a:ext cx="3514167" cy="369332"/>
          </a:xfrm>
          <a:prstGeom prst="rect">
            <a:avLst/>
          </a:prstGeom>
          <a:noFill/>
        </p:spPr>
        <p:txBody>
          <a:bodyPr wrap="none" rtlCol="0">
            <a:spAutoFit/>
          </a:bodyPr>
          <a:lstStyle/>
          <a:p>
            <a:r>
              <a:rPr lang="en-GB"/>
              <a:t>Spectral landscape – multiple pixels</a:t>
            </a:r>
          </a:p>
        </p:txBody>
      </p:sp>
      <p:sp>
        <p:nvSpPr>
          <p:cNvPr id="11" name="Rectangle 10"/>
          <p:cNvSpPr/>
          <p:nvPr/>
        </p:nvSpPr>
        <p:spPr>
          <a:xfrm>
            <a:off x="5929085" y="1381789"/>
            <a:ext cx="1699662" cy="158198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reeform 12"/>
          <p:cNvSpPr/>
          <p:nvPr/>
        </p:nvSpPr>
        <p:spPr>
          <a:xfrm>
            <a:off x="5981474" y="1799257"/>
            <a:ext cx="1594884" cy="1164512"/>
          </a:xfrm>
          <a:custGeom>
            <a:avLst/>
            <a:gdLst>
              <a:gd name="connsiteX0" fmla="*/ 0 w 1594884"/>
              <a:gd name="connsiteY0" fmla="*/ 887461 h 915084"/>
              <a:gd name="connsiteX1" fmla="*/ 244549 w 1594884"/>
              <a:gd name="connsiteY1" fmla="*/ 813033 h 915084"/>
              <a:gd name="connsiteX2" fmla="*/ 669851 w 1594884"/>
              <a:gd name="connsiteY2" fmla="*/ 58122 h 915084"/>
              <a:gd name="connsiteX3" fmla="*/ 967563 w 1594884"/>
              <a:gd name="connsiteY3" fmla="*/ 121917 h 915084"/>
              <a:gd name="connsiteX4" fmla="*/ 1201479 w 1594884"/>
              <a:gd name="connsiteY4" fmla="*/ 685442 h 915084"/>
              <a:gd name="connsiteX5" fmla="*/ 1594884 w 1594884"/>
              <a:gd name="connsiteY5" fmla="*/ 898094 h 915084"/>
              <a:gd name="connsiteX0" fmla="*/ 0 w 1594884"/>
              <a:gd name="connsiteY0" fmla="*/ 882756 h 894124"/>
              <a:gd name="connsiteX1" fmla="*/ 329609 w 1594884"/>
              <a:gd name="connsiteY1" fmla="*/ 744533 h 894124"/>
              <a:gd name="connsiteX2" fmla="*/ 669851 w 1594884"/>
              <a:gd name="connsiteY2" fmla="*/ 53417 h 894124"/>
              <a:gd name="connsiteX3" fmla="*/ 967563 w 1594884"/>
              <a:gd name="connsiteY3" fmla="*/ 117212 h 894124"/>
              <a:gd name="connsiteX4" fmla="*/ 1201479 w 1594884"/>
              <a:gd name="connsiteY4" fmla="*/ 680737 h 894124"/>
              <a:gd name="connsiteX5" fmla="*/ 1594884 w 1594884"/>
              <a:gd name="connsiteY5" fmla="*/ 893389 h 894124"/>
              <a:gd name="connsiteX0" fmla="*/ 0 w 1594884"/>
              <a:gd name="connsiteY0" fmla="*/ 882756 h 894124"/>
              <a:gd name="connsiteX1" fmla="*/ 329609 w 1594884"/>
              <a:gd name="connsiteY1" fmla="*/ 744533 h 894124"/>
              <a:gd name="connsiteX2" fmla="*/ 669851 w 1594884"/>
              <a:gd name="connsiteY2" fmla="*/ 53417 h 894124"/>
              <a:gd name="connsiteX3" fmla="*/ 967563 w 1594884"/>
              <a:gd name="connsiteY3" fmla="*/ 117212 h 894124"/>
              <a:gd name="connsiteX4" fmla="*/ 1201479 w 1594884"/>
              <a:gd name="connsiteY4" fmla="*/ 680737 h 894124"/>
              <a:gd name="connsiteX5" fmla="*/ 1594884 w 1594884"/>
              <a:gd name="connsiteY5" fmla="*/ 893389 h 894124"/>
              <a:gd name="connsiteX0" fmla="*/ 0 w 1594884"/>
              <a:gd name="connsiteY0" fmla="*/ 882756 h 893389"/>
              <a:gd name="connsiteX1" fmla="*/ 329609 w 1594884"/>
              <a:gd name="connsiteY1" fmla="*/ 744533 h 893389"/>
              <a:gd name="connsiteX2" fmla="*/ 669851 w 1594884"/>
              <a:gd name="connsiteY2" fmla="*/ 53417 h 893389"/>
              <a:gd name="connsiteX3" fmla="*/ 967563 w 1594884"/>
              <a:gd name="connsiteY3" fmla="*/ 117212 h 893389"/>
              <a:gd name="connsiteX4" fmla="*/ 1201479 w 1594884"/>
              <a:gd name="connsiteY4" fmla="*/ 680737 h 893389"/>
              <a:gd name="connsiteX5" fmla="*/ 1594884 w 1594884"/>
              <a:gd name="connsiteY5" fmla="*/ 893389 h 893389"/>
              <a:gd name="connsiteX0" fmla="*/ 0 w 1594884"/>
              <a:gd name="connsiteY0" fmla="*/ 882756 h 893389"/>
              <a:gd name="connsiteX1" fmla="*/ 329609 w 1594884"/>
              <a:gd name="connsiteY1" fmla="*/ 744533 h 893389"/>
              <a:gd name="connsiteX2" fmla="*/ 669851 w 1594884"/>
              <a:gd name="connsiteY2" fmla="*/ 53417 h 893389"/>
              <a:gd name="connsiteX3" fmla="*/ 967563 w 1594884"/>
              <a:gd name="connsiteY3" fmla="*/ 117212 h 893389"/>
              <a:gd name="connsiteX4" fmla="*/ 1201479 w 1594884"/>
              <a:gd name="connsiteY4" fmla="*/ 680737 h 893389"/>
              <a:gd name="connsiteX5" fmla="*/ 1594884 w 1594884"/>
              <a:gd name="connsiteY5" fmla="*/ 893389 h 893389"/>
              <a:gd name="connsiteX0" fmla="*/ 0 w 1594884"/>
              <a:gd name="connsiteY0" fmla="*/ 882756 h 893389"/>
              <a:gd name="connsiteX1" fmla="*/ 329609 w 1594884"/>
              <a:gd name="connsiteY1" fmla="*/ 744533 h 893389"/>
              <a:gd name="connsiteX2" fmla="*/ 669851 w 1594884"/>
              <a:gd name="connsiteY2" fmla="*/ 53417 h 893389"/>
              <a:gd name="connsiteX3" fmla="*/ 967563 w 1594884"/>
              <a:gd name="connsiteY3" fmla="*/ 117212 h 893389"/>
              <a:gd name="connsiteX4" fmla="*/ 1201479 w 1594884"/>
              <a:gd name="connsiteY4" fmla="*/ 680737 h 893389"/>
              <a:gd name="connsiteX5" fmla="*/ 1594884 w 1594884"/>
              <a:gd name="connsiteY5" fmla="*/ 893389 h 893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4884" h="893389">
                <a:moveTo>
                  <a:pt x="0" y="882756"/>
                </a:moveTo>
                <a:cubicBezTo>
                  <a:pt x="204677" y="840225"/>
                  <a:pt x="217967" y="882756"/>
                  <a:pt x="329609" y="744533"/>
                </a:cubicBezTo>
                <a:cubicBezTo>
                  <a:pt x="441251" y="606310"/>
                  <a:pt x="563525" y="157971"/>
                  <a:pt x="669851" y="53417"/>
                </a:cubicBezTo>
                <a:cubicBezTo>
                  <a:pt x="776177" y="-51137"/>
                  <a:pt x="878958" y="12659"/>
                  <a:pt x="967563" y="117212"/>
                </a:cubicBezTo>
                <a:cubicBezTo>
                  <a:pt x="1056168" y="221765"/>
                  <a:pt x="1096925" y="551374"/>
                  <a:pt x="1201479" y="680737"/>
                </a:cubicBezTo>
                <a:cubicBezTo>
                  <a:pt x="1306033" y="810100"/>
                  <a:pt x="1450458" y="851744"/>
                  <a:pt x="1594884" y="893389"/>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p:cNvSpPr txBox="1"/>
          <p:nvPr/>
        </p:nvSpPr>
        <p:spPr>
          <a:xfrm>
            <a:off x="6193352" y="2963769"/>
            <a:ext cx="1572738" cy="523220"/>
          </a:xfrm>
          <a:prstGeom prst="rect">
            <a:avLst/>
          </a:prstGeom>
          <a:noFill/>
        </p:spPr>
        <p:txBody>
          <a:bodyPr wrap="none" rtlCol="0">
            <a:spAutoFit/>
          </a:bodyPr>
          <a:lstStyle/>
          <a:p>
            <a:r>
              <a:rPr lang="en-GB" sz="1400"/>
              <a:t>ecosystem variable</a:t>
            </a:r>
          </a:p>
          <a:p>
            <a:r>
              <a:rPr lang="en-GB" sz="1400"/>
              <a:t>e.g. fPAR</a:t>
            </a:r>
          </a:p>
        </p:txBody>
      </p:sp>
      <p:sp>
        <p:nvSpPr>
          <p:cNvPr id="15" name="TextBox 14"/>
          <p:cNvSpPr txBox="1"/>
          <p:nvPr/>
        </p:nvSpPr>
        <p:spPr>
          <a:xfrm rot="16200000">
            <a:off x="4761061" y="2018890"/>
            <a:ext cx="1868781" cy="307777"/>
          </a:xfrm>
          <a:prstGeom prst="rect">
            <a:avLst/>
          </a:prstGeom>
          <a:noFill/>
        </p:spPr>
        <p:txBody>
          <a:bodyPr wrap="none" rtlCol="0">
            <a:spAutoFit/>
          </a:bodyPr>
          <a:lstStyle/>
          <a:p>
            <a:r>
              <a:rPr lang="en-GB" sz="1400"/>
              <a:t>frequency in landscape</a:t>
            </a:r>
          </a:p>
        </p:txBody>
      </p:sp>
      <p:sp>
        <p:nvSpPr>
          <p:cNvPr id="16" name="Rectangle 15"/>
          <p:cNvSpPr/>
          <p:nvPr/>
        </p:nvSpPr>
        <p:spPr>
          <a:xfrm>
            <a:off x="5929085" y="4214442"/>
            <a:ext cx="1699662" cy="1581980"/>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Freeform 16"/>
          <p:cNvSpPr/>
          <p:nvPr/>
        </p:nvSpPr>
        <p:spPr>
          <a:xfrm>
            <a:off x="5981474" y="4552608"/>
            <a:ext cx="1594884" cy="1243814"/>
          </a:xfrm>
          <a:custGeom>
            <a:avLst/>
            <a:gdLst>
              <a:gd name="connsiteX0" fmla="*/ 0 w 1594884"/>
              <a:gd name="connsiteY0" fmla="*/ 887461 h 915084"/>
              <a:gd name="connsiteX1" fmla="*/ 244549 w 1594884"/>
              <a:gd name="connsiteY1" fmla="*/ 813033 h 915084"/>
              <a:gd name="connsiteX2" fmla="*/ 669851 w 1594884"/>
              <a:gd name="connsiteY2" fmla="*/ 58122 h 915084"/>
              <a:gd name="connsiteX3" fmla="*/ 967563 w 1594884"/>
              <a:gd name="connsiteY3" fmla="*/ 121917 h 915084"/>
              <a:gd name="connsiteX4" fmla="*/ 1201479 w 1594884"/>
              <a:gd name="connsiteY4" fmla="*/ 685442 h 915084"/>
              <a:gd name="connsiteX5" fmla="*/ 1594884 w 1594884"/>
              <a:gd name="connsiteY5" fmla="*/ 898094 h 915084"/>
              <a:gd name="connsiteX0" fmla="*/ 0 w 1594884"/>
              <a:gd name="connsiteY0" fmla="*/ 882756 h 894124"/>
              <a:gd name="connsiteX1" fmla="*/ 329609 w 1594884"/>
              <a:gd name="connsiteY1" fmla="*/ 744533 h 894124"/>
              <a:gd name="connsiteX2" fmla="*/ 669851 w 1594884"/>
              <a:gd name="connsiteY2" fmla="*/ 53417 h 894124"/>
              <a:gd name="connsiteX3" fmla="*/ 967563 w 1594884"/>
              <a:gd name="connsiteY3" fmla="*/ 117212 h 894124"/>
              <a:gd name="connsiteX4" fmla="*/ 1201479 w 1594884"/>
              <a:gd name="connsiteY4" fmla="*/ 680737 h 894124"/>
              <a:gd name="connsiteX5" fmla="*/ 1594884 w 1594884"/>
              <a:gd name="connsiteY5" fmla="*/ 893389 h 894124"/>
              <a:gd name="connsiteX0" fmla="*/ 0 w 1594884"/>
              <a:gd name="connsiteY0" fmla="*/ 882756 h 894124"/>
              <a:gd name="connsiteX1" fmla="*/ 329609 w 1594884"/>
              <a:gd name="connsiteY1" fmla="*/ 744533 h 894124"/>
              <a:gd name="connsiteX2" fmla="*/ 669851 w 1594884"/>
              <a:gd name="connsiteY2" fmla="*/ 53417 h 894124"/>
              <a:gd name="connsiteX3" fmla="*/ 967563 w 1594884"/>
              <a:gd name="connsiteY3" fmla="*/ 117212 h 894124"/>
              <a:gd name="connsiteX4" fmla="*/ 1201479 w 1594884"/>
              <a:gd name="connsiteY4" fmla="*/ 680737 h 894124"/>
              <a:gd name="connsiteX5" fmla="*/ 1594884 w 1594884"/>
              <a:gd name="connsiteY5" fmla="*/ 893389 h 894124"/>
              <a:gd name="connsiteX0" fmla="*/ 0 w 1594884"/>
              <a:gd name="connsiteY0" fmla="*/ 882756 h 893389"/>
              <a:gd name="connsiteX1" fmla="*/ 329609 w 1594884"/>
              <a:gd name="connsiteY1" fmla="*/ 744533 h 893389"/>
              <a:gd name="connsiteX2" fmla="*/ 669851 w 1594884"/>
              <a:gd name="connsiteY2" fmla="*/ 53417 h 893389"/>
              <a:gd name="connsiteX3" fmla="*/ 967563 w 1594884"/>
              <a:gd name="connsiteY3" fmla="*/ 117212 h 893389"/>
              <a:gd name="connsiteX4" fmla="*/ 1201479 w 1594884"/>
              <a:gd name="connsiteY4" fmla="*/ 680737 h 893389"/>
              <a:gd name="connsiteX5" fmla="*/ 1594884 w 1594884"/>
              <a:gd name="connsiteY5" fmla="*/ 893389 h 893389"/>
              <a:gd name="connsiteX0" fmla="*/ 0 w 1594884"/>
              <a:gd name="connsiteY0" fmla="*/ 882756 h 893389"/>
              <a:gd name="connsiteX1" fmla="*/ 329609 w 1594884"/>
              <a:gd name="connsiteY1" fmla="*/ 744533 h 893389"/>
              <a:gd name="connsiteX2" fmla="*/ 669851 w 1594884"/>
              <a:gd name="connsiteY2" fmla="*/ 53417 h 893389"/>
              <a:gd name="connsiteX3" fmla="*/ 967563 w 1594884"/>
              <a:gd name="connsiteY3" fmla="*/ 117212 h 893389"/>
              <a:gd name="connsiteX4" fmla="*/ 1201479 w 1594884"/>
              <a:gd name="connsiteY4" fmla="*/ 680737 h 893389"/>
              <a:gd name="connsiteX5" fmla="*/ 1594884 w 1594884"/>
              <a:gd name="connsiteY5" fmla="*/ 893389 h 893389"/>
              <a:gd name="connsiteX0" fmla="*/ 0 w 1594884"/>
              <a:gd name="connsiteY0" fmla="*/ 882756 h 893389"/>
              <a:gd name="connsiteX1" fmla="*/ 329609 w 1594884"/>
              <a:gd name="connsiteY1" fmla="*/ 744533 h 893389"/>
              <a:gd name="connsiteX2" fmla="*/ 669851 w 1594884"/>
              <a:gd name="connsiteY2" fmla="*/ 53417 h 893389"/>
              <a:gd name="connsiteX3" fmla="*/ 967563 w 1594884"/>
              <a:gd name="connsiteY3" fmla="*/ 117212 h 893389"/>
              <a:gd name="connsiteX4" fmla="*/ 1201479 w 1594884"/>
              <a:gd name="connsiteY4" fmla="*/ 680737 h 893389"/>
              <a:gd name="connsiteX5" fmla="*/ 1594884 w 1594884"/>
              <a:gd name="connsiteY5" fmla="*/ 893389 h 893389"/>
              <a:gd name="connsiteX0" fmla="*/ 0 w 1594884"/>
              <a:gd name="connsiteY0" fmla="*/ 877946 h 888579"/>
              <a:gd name="connsiteX1" fmla="*/ 255181 w 1594884"/>
              <a:gd name="connsiteY1" fmla="*/ 674466 h 888579"/>
              <a:gd name="connsiteX2" fmla="*/ 669851 w 1594884"/>
              <a:gd name="connsiteY2" fmla="*/ 48607 h 888579"/>
              <a:gd name="connsiteX3" fmla="*/ 967563 w 1594884"/>
              <a:gd name="connsiteY3" fmla="*/ 112402 h 888579"/>
              <a:gd name="connsiteX4" fmla="*/ 1201479 w 1594884"/>
              <a:gd name="connsiteY4" fmla="*/ 675927 h 888579"/>
              <a:gd name="connsiteX5" fmla="*/ 1594884 w 1594884"/>
              <a:gd name="connsiteY5" fmla="*/ 888579 h 888579"/>
              <a:gd name="connsiteX0" fmla="*/ 0 w 1594884"/>
              <a:gd name="connsiteY0" fmla="*/ 973096 h 983729"/>
              <a:gd name="connsiteX1" fmla="*/ 255181 w 1594884"/>
              <a:gd name="connsiteY1" fmla="*/ 769616 h 983729"/>
              <a:gd name="connsiteX2" fmla="*/ 425302 w 1594884"/>
              <a:gd name="connsiteY2" fmla="*/ 29558 h 983729"/>
              <a:gd name="connsiteX3" fmla="*/ 967563 w 1594884"/>
              <a:gd name="connsiteY3" fmla="*/ 207552 h 983729"/>
              <a:gd name="connsiteX4" fmla="*/ 1201479 w 1594884"/>
              <a:gd name="connsiteY4" fmla="*/ 771077 h 983729"/>
              <a:gd name="connsiteX5" fmla="*/ 1594884 w 1594884"/>
              <a:gd name="connsiteY5" fmla="*/ 983729 h 983729"/>
              <a:gd name="connsiteX0" fmla="*/ 0 w 1594884"/>
              <a:gd name="connsiteY0" fmla="*/ 943595 h 954228"/>
              <a:gd name="connsiteX1" fmla="*/ 255181 w 1594884"/>
              <a:gd name="connsiteY1" fmla="*/ 740115 h 954228"/>
              <a:gd name="connsiteX2" fmla="*/ 425302 w 1594884"/>
              <a:gd name="connsiteY2" fmla="*/ 57 h 954228"/>
              <a:gd name="connsiteX3" fmla="*/ 850604 w 1594884"/>
              <a:gd name="connsiteY3" fmla="*/ 700104 h 954228"/>
              <a:gd name="connsiteX4" fmla="*/ 1201479 w 1594884"/>
              <a:gd name="connsiteY4" fmla="*/ 741576 h 954228"/>
              <a:gd name="connsiteX5" fmla="*/ 1594884 w 1594884"/>
              <a:gd name="connsiteY5" fmla="*/ 954228 h 954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94884" h="954228">
                <a:moveTo>
                  <a:pt x="0" y="943595"/>
                </a:moveTo>
                <a:cubicBezTo>
                  <a:pt x="204677" y="901064"/>
                  <a:pt x="184297" y="897371"/>
                  <a:pt x="255181" y="740115"/>
                </a:cubicBezTo>
                <a:cubicBezTo>
                  <a:pt x="326065" y="582859"/>
                  <a:pt x="326065" y="6725"/>
                  <a:pt x="425302" y="57"/>
                </a:cubicBezTo>
                <a:cubicBezTo>
                  <a:pt x="524539" y="-6611"/>
                  <a:pt x="721241" y="576517"/>
                  <a:pt x="850604" y="700104"/>
                </a:cubicBezTo>
                <a:cubicBezTo>
                  <a:pt x="979967" y="823691"/>
                  <a:pt x="1077432" y="699222"/>
                  <a:pt x="1201479" y="741576"/>
                </a:cubicBezTo>
                <a:cubicBezTo>
                  <a:pt x="1325526" y="783930"/>
                  <a:pt x="1450458" y="912583"/>
                  <a:pt x="1594884" y="954228"/>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p:cNvSpPr txBox="1"/>
          <p:nvPr/>
        </p:nvSpPr>
        <p:spPr>
          <a:xfrm>
            <a:off x="6193352" y="5796422"/>
            <a:ext cx="1385444" cy="523220"/>
          </a:xfrm>
          <a:prstGeom prst="rect">
            <a:avLst/>
          </a:prstGeom>
          <a:noFill/>
        </p:spPr>
        <p:txBody>
          <a:bodyPr wrap="none" rtlCol="0">
            <a:spAutoFit/>
          </a:bodyPr>
          <a:lstStyle/>
          <a:p>
            <a:r>
              <a:rPr lang="en-GB" sz="1400"/>
              <a:t>spectral variable</a:t>
            </a:r>
          </a:p>
          <a:p>
            <a:r>
              <a:rPr lang="en-GB" sz="1400"/>
              <a:t>e.g. NDVI</a:t>
            </a:r>
          </a:p>
        </p:txBody>
      </p:sp>
      <p:sp>
        <p:nvSpPr>
          <p:cNvPr id="19" name="TextBox 18"/>
          <p:cNvSpPr txBox="1"/>
          <p:nvPr/>
        </p:nvSpPr>
        <p:spPr>
          <a:xfrm rot="16200000">
            <a:off x="4761061" y="4851543"/>
            <a:ext cx="1868781" cy="307777"/>
          </a:xfrm>
          <a:prstGeom prst="rect">
            <a:avLst/>
          </a:prstGeom>
          <a:noFill/>
        </p:spPr>
        <p:txBody>
          <a:bodyPr wrap="none" rtlCol="0">
            <a:spAutoFit/>
          </a:bodyPr>
          <a:lstStyle/>
          <a:p>
            <a:r>
              <a:rPr lang="en-GB" sz="1400"/>
              <a:t>frequency in landscape</a:t>
            </a:r>
          </a:p>
        </p:txBody>
      </p:sp>
      <p:sp>
        <p:nvSpPr>
          <p:cNvPr id="20" name="Arc 19"/>
          <p:cNvSpPr/>
          <p:nvPr/>
        </p:nvSpPr>
        <p:spPr>
          <a:xfrm>
            <a:off x="6746581" y="1986469"/>
            <a:ext cx="2292865" cy="2527979"/>
          </a:xfrm>
          <a:prstGeom prst="arc">
            <a:avLst/>
          </a:prstGeom>
          <a:ln w="88900">
            <a:solidFill>
              <a:schemeClr val="tx1">
                <a:lumMod val="50000"/>
                <a:lumOff val="50000"/>
              </a:schemeClr>
            </a:solidFill>
            <a:head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1" name="TextBox 20"/>
          <p:cNvSpPr txBox="1"/>
          <p:nvPr/>
        </p:nvSpPr>
        <p:spPr>
          <a:xfrm>
            <a:off x="8030358" y="3218622"/>
            <a:ext cx="3113943" cy="923330"/>
          </a:xfrm>
          <a:prstGeom prst="rect">
            <a:avLst/>
          </a:prstGeom>
          <a:noFill/>
        </p:spPr>
        <p:txBody>
          <a:bodyPr wrap="square" rtlCol="0">
            <a:spAutoFit/>
          </a:bodyPr>
          <a:lstStyle/>
          <a:p>
            <a:r>
              <a:rPr lang="en-GB"/>
              <a:t>Map spectral variable distribution to ecosystem variable distribution</a:t>
            </a:r>
          </a:p>
        </p:txBody>
      </p:sp>
      <p:sp>
        <p:nvSpPr>
          <p:cNvPr id="22" name="Arc 21"/>
          <p:cNvSpPr/>
          <p:nvPr/>
        </p:nvSpPr>
        <p:spPr>
          <a:xfrm flipV="1">
            <a:off x="6746582" y="2885400"/>
            <a:ext cx="2292865" cy="2527979"/>
          </a:xfrm>
          <a:prstGeom prst="arc">
            <a:avLst/>
          </a:prstGeom>
          <a:ln w="88900">
            <a:solidFill>
              <a:schemeClr val="tx1">
                <a:lumMod val="50000"/>
                <a:lumOff val="50000"/>
              </a:schemeClr>
            </a:solidFill>
            <a:head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3" name="TextBox 22"/>
          <p:cNvSpPr txBox="1"/>
          <p:nvPr/>
        </p:nvSpPr>
        <p:spPr>
          <a:xfrm>
            <a:off x="9449577" y="4211217"/>
            <a:ext cx="2010037" cy="461665"/>
          </a:xfrm>
          <a:prstGeom prst="rect">
            <a:avLst/>
          </a:prstGeom>
          <a:noFill/>
        </p:spPr>
        <p:txBody>
          <a:bodyPr wrap="none" rtlCol="0">
            <a:spAutoFit/>
          </a:bodyPr>
          <a:lstStyle/>
          <a:p>
            <a:r>
              <a:rPr lang="en-GB"/>
              <a:t>fPAR</a:t>
            </a:r>
            <a:r>
              <a:rPr lang="en-GB" baseline="-25000"/>
              <a:t>mod</a:t>
            </a:r>
            <a:r>
              <a:rPr lang="en-GB"/>
              <a:t> = </a:t>
            </a:r>
            <a:r>
              <a:rPr lang="en-GB" sz="2400" i="1"/>
              <a:t>f </a:t>
            </a:r>
            <a:r>
              <a:rPr lang="en-GB"/>
              <a:t>( NDVI )</a:t>
            </a:r>
          </a:p>
        </p:txBody>
      </p:sp>
      <p:sp>
        <p:nvSpPr>
          <p:cNvPr id="26" name="TextBox 25"/>
          <p:cNvSpPr txBox="1"/>
          <p:nvPr/>
        </p:nvSpPr>
        <p:spPr>
          <a:xfrm rot="5400000">
            <a:off x="9547098" y="4182871"/>
            <a:ext cx="410129" cy="369332"/>
          </a:xfrm>
          <a:prstGeom prst="rect">
            <a:avLst/>
          </a:prstGeom>
          <a:noFill/>
        </p:spPr>
        <p:txBody>
          <a:bodyPr wrap="square" rtlCol="0">
            <a:spAutoFit/>
          </a:bodyPr>
          <a:lstStyle/>
          <a:p>
            <a:r>
              <a:rPr lang="en-GB">
                <a:sym typeface="Symbol" panose="05050102010706020507" pitchFamily="18" charset="2"/>
              </a:rPr>
              <a:t></a:t>
            </a:r>
            <a:endParaRPr lang="en-GB"/>
          </a:p>
        </p:txBody>
      </p:sp>
      <p:sp>
        <p:nvSpPr>
          <p:cNvPr id="27" name="TextBox 26"/>
          <p:cNvSpPr txBox="1"/>
          <p:nvPr/>
        </p:nvSpPr>
        <p:spPr>
          <a:xfrm>
            <a:off x="1430631" y="298192"/>
            <a:ext cx="8837420" cy="461665"/>
          </a:xfrm>
          <a:prstGeom prst="rect">
            <a:avLst/>
          </a:prstGeom>
          <a:noFill/>
        </p:spPr>
        <p:txBody>
          <a:bodyPr wrap="none" rtlCol="0">
            <a:spAutoFit/>
          </a:bodyPr>
          <a:lstStyle/>
          <a:p>
            <a:pPr algn="ctr"/>
            <a:r>
              <a:rPr lang="en-GB" sz="2400" b="1" dirty="0">
                <a:solidFill>
                  <a:srgbClr val="009999"/>
                </a:solidFill>
              </a:rPr>
              <a:t>Downscaling LPJ-GUESS outputs using EO data – proposed workflow</a:t>
            </a:r>
          </a:p>
        </p:txBody>
      </p:sp>
      <p:cxnSp>
        <p:nvCxnSpPr>
          <p:cNvPr id="28" name="Straight Arrow Connector 27"/>
          <p:cNvCxnSpPr/>
          <p:nvPr/>
        </p:nvCxnSpPr>
        <p:spPr>
          <a:xfrm>
            <a:off x="10376678" y="4832904"/>
            <a:ext cx="699" cy="791719"/>
          </a:xfrm>
          <a:prstGeom prst="straightConnector1">
            <a:avLst/>
          </a:prstGeom>
          <a:ln w="79375">
            <a:solidFill>
              <a:schemeClr val="tx1">
                <a:lumMod val="50000"/>
                <a:lumOff val="50000"/>
              </a:schemeClr>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9449577" y="5734866"/>
            <a:ext cx="3113943" cy="646331"/>
          </a:xfrm>
          <a:prstGeom prst="rect">
            <a:avLst/>
          </a:prstGeom>
          <a:noFill/>
        </p:spPr>
        <p:txBody>
          <a:bodyPr wrap="square" rtlCol="0">
            <a:spAutoFit/>
          </a:bodyPr>
          <a:lstStyle/>
          <a:p>
            <a:r>
              <a:rPr lang="en-GB"/>
              <a:t>Predict fPAR distribution</a:t>
            </a:r>
          </a:p>
          <a:p>
            <a:r>
              <a:rPr lang="en-GB"/>
              <a:t>across landscape</a:t>
            </a:r>
          </a:p>
        </p:txBody>
      </p:sp>
    </p:spTree>
    <p:extLst>
      <p:ext uri="{BB962C8B-B14F-4D97-AF65-F5344CB8AC3E}">
        <p14:creationId xmlns:p14="http://schemas.microsoft.com/office/powerpoint/2010/main" val="39947544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F4409-C57E-BC3D-614C-BED4A16424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06D6BD-B925-4860-B402-F3196B701BFD}"/>
              </a:ext>
            </a:extLst>
          </p:cNvPr>
          <p:cNvSpPr>
            <a:spLocks noGrp="1"/>
          </p:cNvSpPr>
          <p:nvPr>
            <p:ph type="title"/>
          </p:nvPr>
        </p:nvSpPr>
        <p:spPr/>
        <p:txBody>
          <a:bodyPr/>
          <a:lstStyle/>
          <a:p>
            <a:r>
              <a:rPr lang="en-BG">
                <a:latin typeface="Poppins"/>
                <a:cs typeface="Poppins"/>
              </a:rPr>
              <a:t>Work package </a:t>
            </a:r>
            <a:r>
              <a:rPr lang="en-GB">
                <a:latin typeface="Poppins"/>
                <a:cs typeface="Poppins"/>
              </a:rPr>
              <a:t>5: Biodiversity pilots</a:t>
            </a:r>
            <a:endParaRPr lang="en-BG"/>
          </a:p>
        </p:txBody>
      </p:sp>
      <p:sp>
        <p:nvSpPr>
          <p:cNvPr id="4" name="Slide Number Placeholder 3">
            <a:extLst>
              <a:ext uri="{FF2B5EF4-FFF2-40B4-BE49-F238E27FC236}">
                <a16:creationId xmlns:a16="http://schemas.microsoft.com/office/drawing/2014/main" id="{725D333E-ABBB-1E6B-A00E-66FF9092F0BF}"/>
              </a:ext>
            </a:extLst>
          </p:cNvPr>
          <p:cNvSpPr>
            <a:spLocks noGrp="1"/>
          </p:cNvSpPr>
          <p:nvPr>
            <p:ph type="sldNum" sz="quarter" idx="12"/>
          </p:nvPr>
        </p:nvSpPr>
        <p:spPr/>
        <p:txBody>
          <a:bodyPr/>
          <a:lstStyle/>
          <a:p>
            <a:fld id="{CD4805D6-057F-1048-B770-DDF440AB6921}" type="slidenum">
              <a:rPr lang="en-BG" smtClean="0"/>
              <a:t>7</a:t>
            </a:fld>
            <a:endParaRPr lang="en-BG"/>
          </a:p>
        </p:txBody>
      </p:sp>
      <p:sp>
        <p:nvSpPr>
          <p:cNvPr id="5" name="Content Placeholder 2">
            <a:extLst>
              <a:ext uri="{FF2B5EF4-FFF2-40B4-BE49-F238E27FC236}">
                <a16:creationId xmlns:a16="http://schemas.microsoft.com/office/drawing/2014/main" id="{1B4B6F47-8D58-5D06-CA02-1DE7764ABA39}"/>
              </a:ext>
            </a:extLst>
          </p:cNvPr>
          <p:cNvSpPr txBox="1">
            <a:spLocks/>
          </p:cNvSpPr>
          <p:nvPr/>
        </p:nvSpPr>
        <p:spPr>
          <a:xfrm>
            <a:off x="6448447" y="1931001"/>
            <a:ext cx="5743553" cy="41282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4AC5D3"/>
              </a:buClr>
              <a:buFont typeface="Arial" panose="020B0604020202020204" pitchFamily="34" charset="0"/>
              <a:buChar char="•"/>
              <a:defRPr sz="2400" kern="1200">
                <a:solidFill>
                  <a:schemeClr val="tx1"/>
                </a:solidFill>
                <a:latin typeface="Century Gothic" panose="020B0502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entury Gothic" panose="020B0502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Century Gothic" panose="020B0502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Century Gothic" panose="020B0502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Century Gothic" panose="020B0502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0" indent="0" algn="just">
              <a:buFont typeface="Arial" panose="020B0604020202020204" pitchFamily="34" charset="0"/>
              <a:buNone/>
            </a:pPr>
            <a:r>
              <a:rPr lang="en-GB" sz="3000"/>
              <a:t>5.1: Multiscale</a:t>
            </a:r>
          </a:p>
          <a:p>
            <a:pPr marL="0" indent="0" algn="just">
              <a:buFont typeface="Arial" panose="020B0604020202020204" pitchFamily="34" charset="0"/>
              <a:buNone/>
            </a:pPr>
            <a:r>
              <a:rPr lang="en-GB" sz="3000"/>
              <a:t>5.2: Policy obligations</a:t>
            </a:r>
          </a:p>
          <a:p>
            <a:pPr marL="0" indent="0" algn="just">
              <a:buFont typeface="Arial" panose="020B0604020202020204" pitchFamily="34" charset="0"/>
              <a:buNone/>
            </a:pPr>
            <a:r>
              <a:rPr lang="en-GB" sz="3000"/>
              <a:t>5.3: Forest health</a:t>
            </a:r>
          </a:p>
          <a:p>
            <a:pPr marL="0" indent="0" algn="just">
              <a:buFont typeface="Arial" panose="020B0604020202020204" pitchFamily="34" charset="0"/>
              <a:buNone/>
            </a:pPr>
            <a:r>
              <a:rPr lang="en-GB" sz="3000"/>
              <a:t>5.4: Ecosystem conditions</a:t>
            </a:r>
          </a:p>
          <a:p>
            <a:pPr marL="0" indent="0" algn="just">
              <a:buFont typeface="Arial" panose="020B0604020202020204" pitchFamily="34" charset="0"/>
              <a:buNone/>
            </a:pPr>
            <a:r>
              <a:rPr lang="en-GB" sz="3000"/>
              <a:t>5.5: Fresh water</a:t>
            </a:r>
          </a:p>
          <a:p>
            <a:pPr marL="0" indent="0" algn="just">
              <a:buFont typeface="Arial" panose="020B0604020202020204" pitchFamily="34" charset="0"/>
              <a:buNone/>
            </a:pPr>
            <a:r>
              <a:rPr lang="en-GB" sz="3000"/>
              <a:t>5.6: Water Quality</a:t>
            </a:r>
          </a:p>
        </p:txBody>
      </p:sp>
      <p:pic>
        <p:nvPicPr>
          <p:cNvPr id="6" name="Picture 2" descr="Hands child holding tree with butterfly keep environment on the back soil in the nature park of growth of plant for reduce global warming, green nature background. Ecology and environment concept. Hands child holding tree with butterfly keep environment on the back soil in the nature park of growth of plant for reduce global warming, green nature background. Ecology and environment concept. biodiversity stock pictures, royalty-free photos &amp; images">
            <a:extLst>
              <a:ext uri="{FF2B5EF4-FFF2-40B4-BE49-F238E27FC236}">
                <a16:creationId xmlns:a16="http://schemas.microsoft.com/office/drawing/2014/main" id="{10ED183E-E975-9EF3-2B23-10AFE02009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0614" y="1931001"/>
            <a:ext cx="5295386" cy="3530257"/>
          </a:xfrm>
          <a:prstGeom prst="rect">
            <a:avLst/>
          </a:prstGeom>
          <a:solidFill>
            <a:srgbClr val="FFFFFF">
              <a:shade val="85000"/>
            </a:srgbClr>
          </a:solidFill>
          <a:ln w="254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14510249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CF439F74-8462-ADC4-3D1B-31A4354F15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48" y="859731"/>
            <a:ext cx="2676525" cy="2686051"/>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3">
            <a:extLst>
              <a:ext uri="{FF2B5EF4-FFF2-40B4-BE49-F238E27FC236}">
                <a16:creationId xmlns:a16="http://schemas.microsoft.com/office/drawing/2014/main" id="{746C26B3-9D83-B62B-A0F3-BDDCEA38A62F}"/>
              </a:ext>
            </a:extLst>
          </p:cNvPr>
          <p:cNvSpPr>
            <a:spLocks noChangeAspect="1" noChangeArrowheads="1"/>
          </p:cNvSpPr>
          <p:nvPr/>
        </p:nvSpPr>
        <p:spPr bwMode="auto">
          <a:xfrm>
            <a:off x="4064048" y="859731"/>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pic>
        <p:nvPicPr>
          <p:cNvPr id="1028" name="Picture 4">
            <a:extLst>
              <a:ext uri="{FF2B5EF4-FFF2-40B4-BE49-F238E27FC236}">
                <a16:creationId xmlns:a16="http://schemas.microsoft.com/office/drawing/2014/main" id="{4FCDDCD6-309C-806E-C252-BB32C6B13B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4423" y="859731"/>
            <a:ext cx="2676525" cy="2686051"/>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5">
            <a:extLst>
              <a:ext uri="{FF2B5EF4-FFF2-40B4-BE49-F238E27FC236}">
                <a16:creationId xmlns:a16="http://schemas.microsoft.com/office/drawing/2014/main" id="{2A20F179-D9EC-D218-FD0D-A9145443491D}"/>
              </a:ext>
            </a:extLst>
          </p:cNvPr>
          <p:cNvSpPr>
            <a:spLocks noChangeAspect="1" noChangeArrowheads="1"/>
          </p:cNvSpPr>
          <p:nvPr/>
        </p:nvSpPr>
        <p:spPr bwMode="auto">
          <a:xfrm>
            <a:off x="7635923" y="859731"/>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pic>
        <p:nvPicPr>
          <p:cNvPr id="1030" name="Picture 6">
            <a:extLst>
              <a:ext uri="{FF2B5EF4-FFF2-40B4-BE49-F238E27FC236}">
                <a16:creationId xmlns:a16="http://schemas.microsoft.com/office/drawing/2014/main" id="{B3A8B699-9D9B-6D81-E87E-838132D8FD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96298" y="859731"/>
            <a:ext cx="2676525" cy="2686051"/>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7">
            <a:extLst>
              <a:ext uri="{FF2B5EF4-FFF2-40B4-BE49-F238E27FC236}">
                <a16:creationId xmlns:a16="http://schemas.microsoft.com/office/drawing/2014/main" id="{9B2DE99F-F8E1-4E9F-70B5-BC295C526372}"/>
              </a:ext>
            </a:extLst>
          </p:cNvPr>
          <p:cNvSpPr>
            <a:spLocks noChangeAspect="1" noChangeArrowheads="1"/>
          </p:cNvSpPr>
          <p:nvPr/>
        </p:nvSpPr>
        <p:spPr bwMode="auto">
          <a:xfrm>
            <a:off x="11207798" y="859731"/>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sp>
        <p:nvSpPr>
          <p:cNvPr id="7" name="TextBox 6">
            <a:extLst>
              <a:ext uri="{FF2B5EF4-FFF2-40B4-BE49-F238E27FC236}">
                <a16:creationId xmlns:a16="http://schemas.microsoft.com/office/drawing/2014/main" id="{83E01347-29DD-6259-C814-2FA864AC5D7D}"/>
              </a:ext>
            </a:extLst>
          </p:cNvPr>
          <p:cNvSpPr txBox="1"/>
          <p:nvPr/>
        </p:nvSpPr>
        <p:spPr>
          <a:xfrm>
            <a:off x="3038616" y="298192"/>
            <a:ext cx="5621475" cy="461665"/>
          </a:xfrm>
          <a:prstGeom prst="rect">
            <a:avLst/>
          </a:prstGeom>
          <a:noFill/>
        </p:spPr>
        <p:txBody>
          <a:bodyPr wrap="none" rtlCol="0">
            <a:spAutoFit/>
          </a:bodyPr>
          <a:lstStyle/>
          <a:p>
            <a:pPr algn="ctr"/>
            <a:r>
              <a:rPr lang="en-GB" sz="2400" b="1" dirty="0">
                <a:solidFill>
                  <a:srgbClr val="009999"/>
                </a:solidFill>
              </a:rPr>
              <a:t>Pilot 3 links to OBSGESSION Specific Needs</a:t>
            </a:r>
          </a:p>
        </p:txBody>
      </p:sp>
      <p:sp>
        <p:nvSpPr>
          <p:cNvPr id="8" name="Rectangle: Rounded Corners 7">
            <a:extLst>
              <a:ext uri="{FF2B5EF4-FFF2-40B4-BE49-F238E27FC236}">
                <a16:creationId xmlns:a16="http://schemas.microsoft.com/office/drawing/2014/main" id="{7DCEF68C-3FB9-725A-E428-F3E2CE23C8A6}"/>
              </a:ext>
            </a:extLst>
          </p:cNvPr>
          <p:cNvSpPr/>
          <p:nvPr/>
        </p:nvSpPr>
        <p:spPr>
          <a:xfrm>
            <a:off x="1173245" y="2534737"/>
            <a:ext cx="2235129" cy="2221838"/>
          </a:xfrm>
          <a:prstGeom prst="roundRect">
            <a:avLst>
              <a:gd name="adj" fmla="val 50000"/>
            </a:avLst>
          </a:prstGeom>
          <a:solidFill>
            <a:srgbClr val="163A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BG"/>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err="1">
                <a:latin typeface="Century Gothic" panose="020B0502020202020204" pitchFamily="34" charset="0"/>
              </a:rPr>
              <a:t>Harmonised</a:t>
            </a:r>
            <a:r>
              <a:rPr lang="en-US">
                <a:latin typeface="Century Gothic" panose="020B0502020202020204" pitchFamily="34" charset="0"/>
              </a:rPr>
              <a:t> Biodiversity Monitoring</a:t>
            </a:r>
          </a:p>
        </p:txBody>
      </p:sp>
      <p:sp>
        <p:nvSpPr>
          <p:cNvPr id="9" name="Rectangle: Rounded Corners 8">
            <a:extLst>
              <a:ext uri="{FF2B5EF4-FFF2-40B4-BE49-F238E27FC236}">
                <a16:creationId xmlns:a16="http://schemas.microsoft.com/office/drawing/2014/main" id="{1BA290BA-CA9A-272F-4683-689CE6048F44}"/>
              </a:ext>
            </a:extLst>
          </p:cNvPr>
          <p:cNvSpPr/>
          <p:nvPr/>
        </p:nvSpPr>
        <p:spPr>
          <a:xfrm>
            <a:off x="4731788" y="2654412"/>
            <a:ext cx="2235129" cy="2221838"/>
          </a:xfrm>
          <a:prstGeom prst="roundRect">
            <a:avLst>
              <a:gd name="adj" fmla="val 50000"/>
            </a:avLst>
          </a:prstGeom>
          <a:solidFill>
            <a:srgbClr val="163A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BG"/>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atin typeface="Century Gothic" panose="020B0502020202020204" pitchFamily="34" charset="0"/>
              </a:rPr>
              <a:t>Improved </a:t>
            </a:r>
            <a:br>
              <a:rPr lang="bg-BG">
                <a:latin typeface="Century Gothic" panose="020B0502020202020204" pitchFamily="34" charset="0"/>
              </a:rPr>
            </a:br>
            <a:r>
              <a:rPr lang="en-US">
                <a:latin typeface="Century Gothic" panose="020B0502020202020204" pitchFamily="34" charset="0"/>
              </a:rPr>
              <a:t>use of Earth Observation </a:t>
            </a:r>
            <a:br>
              <a:rPr lang="bg-BG">
                <a:latin typeface="Century Gothic" panose="020B0502020202020204" pitchFamily="34" charset="0"/>
              </a:rPr>
            </a:br>
            <a:r>
              <a:rPr lang="en-US">
                <a:latin typeface="Century Gothic" panose="020B0502020202020204" pitchFamily="34" charset="0"/>
              </a:rPr>
              <a:t>(EO) data</a:t>
            </a:r>
          </a:p>
        </p:txBody>
      </p:sp>
      <p:sp>
        <p:nvSpPr>
          <p:cNvPr id="10" name="Rectangle: Rounded Corners 9">
            <a:extLst>
              <a:ext uri="{FF2B5EF4-FFF2-40B4-BE49-F238E27FC236}">
                <a16:creationId xmlns:a16="http://schemas.microsoft.com/office/drawing/2014/main" id="{CA67824F-7816-8DEB-B18D-0C9B54C6DCB6}"/>
              </a:ext>
            </a:extLst>
          </p:cNvPr>
          <p:cNvSpPr/>
          <p:nvPr/>
        </p:nvSpPr>
        <p:spPr>
          <a:xfrm>
            <a:off x="8492705" y="2654412"/>
            <a:ext cx="2235129" cy="2221838"/>
          </a:xfrm>
          <a:prstGeom prst="roundRect">
            <a:avLst>
              <a:gd name="adj" fmla="val 50000"/>
            </a:avLst>
          </a:prstGeom>
          <a:solidFill>
            <a:srgbClr val="163A3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BG"/>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dirty="0">
                <a:latin typeface="Century Gothic" panose="020B0502020202020204" pitchFamily="34" charset="0"/>
              </a:rPr>
              <a:t>Knowledge </a:t>
            </a:r>
            <a:endParaRPr lang="bg-BG" dirty="0">
              <a:latin typeface="Century Gothic" panose="020B0502020202020204" pitchFamily="34" charset="0"/>
            </a:endParaRPr>
          </a:p>
          <a:p>
            <a:pPr algn="ctr"/>
            <a:r>
              <a:rPr lang="en-US" dirty="0">
                <a:latin typeface="Century Gothic" panose="020B0502020202020204" pitchFamily="34" charset="0"/>
              </a:rPr>
              <a:t>on Drivers of Ecosystem Change</a:t>
            </a:r>
          </a:p>
        </p:txBody>
      </p:sp>
      <p:sp>
        <p:nvSpPr>
          <p:cNvPr id="11" name="Rectangle 10">
            <a:extLst>
              <a:ext uri="{FF2B5EF4-FFF2-40B4-BE49-F238E27FC236}">
                <a16:creationId xmlns:a16="http://schemas.microsoft.com/office/drawing/2014/main" id="{D14C0C11-8670-CE01-DE3C-AF04CDCD5C3C}"/>
              </a:ext>
            </a:extLst>
          </p:cNvPr>
          <p:cNvSpPr/>
          <p:nvPr/>
        </p:nvSpPr>
        <p:spPr>
          <a:xfrm>
            <a:off x="476354" y="4876250"/>
            <a:ext cx="3398652" cy="1234697"/>
          </a:xfrm>
          <a:prstGeom prst="rect">
            <a:avLst/>
          </a:prstGeom>
        </p:spPr>
        <p:txBody>
          <a:bodyPr wrap="square">
            <a:spAutoFit/>
          </a:bodyPr>
          <a:lstStyle/>
          <a:p>
            <a:pPr marL="285750" marR="0" lvl="0" indent="-285750" algn="l" defTabSz="914400" rtl="0" eaLnBrk="1" fontAlgn="auto" latinLnBrk="0" hangingPunct="1">
              <a:lnSpc>
                <a:spcPct val="107000"/>
              </a:lnSpc>
              <a:spcBef>
                <a:spcPts val="0"/>
              </a:spcBef>
              <a:spcAft>
                <a:spcPts val="1200"/>
              </a:spcAft>
              <a:buClrTx/>
              <a:buSzTx/>
              <a:buFont typeface="Arial" panose="020B0604020202020204" pitchFamily="34" charset="0"/>
              <a:buChar char="•"/>
              <a:tabLst/>
              <a:defRPr/>
            </a:pPr>
            <a:r>
              <a:rPr lang="en-AU" sz="1400" dirty="0">
                <a:solidFill>
                  <a:prstClr val="black"/>
                </a:solidFill>
                <a:latin typeface="Calibri" panose="020F0502020204030204"/>
                <a:ea typeface="Calibri" panose="020F0502020204030204" pitchFamily="34" charset="0"/>
                <a:cs typeface="Times New Roman" panose="02020603050405020304" pitchFamily="18" charset="0"/>
              </a:rPr>
              <a:t>Hybrid method links regional drivers (climate, soil, pollution, management regimes) to local plant and soil processes responsible for satellite-observed ecosystem state</a:t>
            </a:r>
          </a:p>
        </p:txBody>
      </p:sp>
      <p:sp>
        <p:nvSpPr>
          <p:cNvPr id="12" name="Rectangle 11">
            <a:extLst>
              <a:ext uri="{FF2B5EF4-FFF2-40B4-BE49-F238E27FC236}">
                <a16:creationId xmlns:a16="http://schemas.microsoft.com/office/drawing/2014/main" id="{4E19E451-AB35-7CE0-A9C4-4C75B4F52E64}"/>
              </a:ext>
            </a:extLst>
          </p:cNvPr>
          <p:cNvSpPr/>
          <p:nvPr/>
        </p:nvSpPr>
        <p:spPr>
          <a:xfrm>
            <a:off x="4025940" y="4875700"/>
            <a:ext cx="3498047" cy="1004186"/>
          </a:xfrm>
          <a:prstGeom prst="rect">
            <a:avLst/>
          </a:prstGeom>
        </p:spPr>
        <p:txBody>
          <a:bodyPr wrap="square">
            <a:spAutoFit/>
          </a:bodyPr>
          <a:lstStyle/>
          <a:p>
            <a:pPr marL="285750" marR="0" lvl="0" indent="-285750" algn="l" defTabSz="914400" rtl="0" eaLnBrk="1" fontAlgn="auto" latinLnBrk="0" hangingPunct="1">
              <a:lnSpc>
                <a:spcPct val="107000"/>
              </a:lnSpc>
              <a:spcBef>
                <a:spcPts val="0"/>
              </a:spcBef>
              <a:spcAft>
                <a:spcPts val="1200"/>
              </a:spcAft>
              <a:buClrTx/>
              <a:buSzTx/>
              <a:buFont typeface="Arial" panose="020B0604020202020204" pitchFamily="34" charset="0"/>
              <a:buChar char="•"/>
              <a:tabLst/>
              <a:defRPr/>
            </a:pPr>
            <a:r>
              <a:rPr lang="en-AU" sz="1400" dirty="0">
                <a:solidFill>
                  <a:prstClr val="black"/>
                </a:solidFill>
                <a:latin typeface="Calibri" panose="020F0502020204030204"/>
                <a:ea typeface="Calibri" panose="020F0502020204030204" pitchFamily="34" charset="0"/>
                <a:cs typeface="Times New Roman" panose="02020603050405020304" pitchFamily="18" charset="0"/>
              </a:rPr>
              <a:t>Enriches EO data with process-based information on key drivers and responses, improving accuracy but also explanatory power for observed patterns and trends</a:t>
            </a:r>
            <a:endParaRPr kumimoji="0" lang="en-AU" sz="140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13" name="Rectangle 12">
            <a:extLst>
              <a:ext uri="{FF2B5EF4-FFF2-40B4-BE49-F238E27FC236}">
                <a16:creationId xmlns:a16="http://schemas.microsoft.com/office/drawing/2014/main" id="{CAD8730D-C374-0DFF-4566-B0A1FE4F0BB2}"/>
              </a:ext>
            </a:extLst>
          </p:cNvPr>
          <p:cNvSpPr/>
          <p:nvPr/>
        </p:nvSpPr>
        <p:spPr>
          <a:xfrm>
            <a:off x="7635923" y="4875700"/>
            <a:ext cx="3632152" cy="1388585"/>
          </a:xfrm>
          <a:prstGeom prst="rect">
            <a:avLst/>
          </a:prstGeom>
        </p:spPr>
        <p:txBody>
          <a:bodyPr wrap="square">
            <a:spAutoFit/>
          </a:bodyPr>
          <a:lstStyle/>
          <a:p>
            <a:pPr marL="285750" marR="0" lvl="0" indent="-285750" algn="l" defTabSz="914400" rtl="0" eaLnBrk="1" fontAlgn="auto" latinLnBrk="0" hangingPunct="1">
              <a:lnSpc>
                <a:spcPct val="107000"/>
              </a:lnSpc>
              <a:spcBef>
                <a:spcPts val="0"/>
              </a:spcBef>
              <a:spcAft>
                <a:spcPts val="1200"/>
              </a:spcAft>
              <a:buClrTx/>
              <a:buSzTx/>
              <a:buFont typeface="Arial" panose="020B0604020202020204" pitchFamily="34" charset="0"/>
              <a:buChar char="•"/>
              <a:tabLst/>
              <a:defRPr/>
            </a:pPr>
            <a:r>
              <a:rPr lang="en-AU" sz="1400" dirty="0">
                <a:solidFill>
                  <a:prstClr val="black"/>
                </a:solidFill>
                <a:latin typeface="Calibri" panose="020F0502020204030204"/>
                <a:ea typeface="Calibri" panose="020F0502020204030204" pitchFamily="34" charset="0"/>
                <a:cs typeface="Times New Roman" panose="02020603050405020304" pitchFamily="18" charset="0"/>
              </a:rPr>
              <a:t>Hybrid workflow systematically links EO data on ecosystem state and change to underlying processes and drivers</a:t>
            </a:r>
          </a:p>
          <a:p>
            <a:pPr marL="285750" marR="0" lvl="0" indent="-285750" algn="l" defTabSz="914400" rtl="0" eaLnBrk="1" fontAlgn="auto" latinLnBrk="0" hangingPunct="1">
              <a:lnSpc>
                <a:spcPct val="107000"/>
              </a:lnSpc>
              <a:spcBef>
                <a:spcPts val="0"/>
              </a:spcBef>
              <a:spcAft>
                <a:spcPts val="1200"/>
              </a:spcAft>
              <a:buClrTx/>
              <a:buSzTx/>
              <a:buFont typeface="Arial" panose="020B0604020202020204" pitchFamily="34" charset="0"/>
              <a:buChar char="•"/>
              <a:tabLst/>
              <a:defRPr/>
            </a:pPr>
            <a:r>
              <a:rPr lang="en-AU" sz="1400" dirty="0">
                <a:solidFill>
                  <a:prstClr val="black"/>
                </a:solidFill>
                <a:latin typeface="Calibri" panose="020F0502020204030204"/>
                <a:ea typeface="Calibri" panose="020F0502020204030204" pitchFamily="34" charset="0"/>
                <a:cs typeface="Times New Roman" panose="02020603050405020304" pitchFamily="18" charset="0"/>
              </a:rPr>
              <a:t>Workflows developed in pilot will be deployed in detection-attribution in WP3</a:t>
            </a:r>
          </a:p>
        </p:txBody>
      </p:sp>
    </p:spTree>
    <p:extLst>
      <p:ext uri="{BB962C8B-B14F-4D97-AF65-F5344CB8AC3E}">
        <p14:creationId xmlns:p14="http://schemas.microsoft.com/office/powerpoint/2010/main" val="373705986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78591" y="1879814"/>
            <a:ext cx="9144000" cy="2387600"/>
          </a:xfrm>
        </p:spPr>
        <p:txBody>
          <a:bodyPr>
            <a:normAutofit/>
          </a:bodyPr>
          <a:lstStyle/>
          <a:p>
            <a:r>
              <a:rPr lang="en-US" sz="3600" b="1" dirty="0">
                <a:solidFill>
                  <a:srgbClr val="009999"/>
                </a:solidFill>
                <a:latin typeface="Arial" panose="020B0604020202020204" pitchFamily="34" charset="0"/>
                <a:ea typeface="+mn-ea"/>
                <a:cs typeface="Arial" panose="020B0604020202020204" pitchFamily="34" charset="0"/>
              </a:rPr>
              <a:t>Downscaling LPJ-Guess Outputs using Remote Sensing Data and Machine Learning</a:t>
            </a:r>
          </a:p>
        </p:txBody>
      </p:sp>
    </p:spTree>
    <p:extLst>
      <p:ext uri="{BB962C8B-B14F-4D97-AF65-F5344CB8AC3E}">
        <p14:creationId xmlns:p14="http://schemas.microsoft.com/office/powerpoint/2010/main" val="45970000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10910687" cy="1325563"/>
          </a:xfrm>
        </p:spPr>
        <p:txBody>
          <a:bodyPr>
            <a:normAutofit/>
          </a:bodyPr>
          <a:lstStyle/>
          <a:p>
            <a:r>
              <a:rPr lang="en-US" sz="2800" b="1" dirty="0">
                <a:solidFill>
                  <a:srgbClr val="009999"/>
                </a:solidFill>
                <a:latin typeface="Arial" panose="020B0604020202020204" pitchFamily="34" charset="0"/>
                <a:ea typeface="+mn-ea"/>
                <a:cs typeface="Arial" panose="020B0604020202020204" pitchFamily="34" charset="0"/>
              </a:rPr>
              <a:t>Concept Overview – Bridging LPJ-GUESS and Remote Sensing</a:t>
            </a:r>
          </a:p>
        </p:txBody>
      </p:sp>
      <p:sp>
        <p:nvSpPr>
          <p:cNvPr id="3" name="Content Placeholder 2"/>
          <p:cNvSpPr>
            <a:spLocks noGrp="1"/>
          </p:cNvSpPr>
          <p:nvPr>
            <p:ph idx="1"/>
          </p:nvPr>
        </p:nvSpPr>
        <p:spPr/>
        <p:txBody>
          <a:bodyPr>
            <a:normAutofit/>
          </a:bodyPr>
          <a:lstStyle/>
          <a:p>
            <a:pPr algn="just"/>
            <a:r>
              <a:rPr lang="en-US" dirty="0"/>
              <a:t>Develop machine learning algorithms to downscale ecosystem model outputs for key ecosystem function proxies using remote sensing data.</a:t>
            </a:r>
          </a:p>
          <a:p>
            <a:pPr algn="just"/>
            <a:endParaRPr lang="en-US" dirty="0"/>
          </a:p>
          <a:p>
            <a:pPr algn="just"/>
            <a:r>
              <a:rPr lang="en-US" dirty="0"/>
              <a:t>The predictive model should bridge the scale and feature differences, thus generating fine-resolution maps consistent with LPJ-GUESS process-based dynamics and RS observations.</a:t>
            </a:r>
          </a:p>
          <a:p>
            <a:pPr algn="just"/>
            <a:endParaRPr lang="fr-FR" dirty="0"/>
          </a:p>
          <a:p>
            <a:pPr algn="just" eaLnBrk="0" fontAlgn="base" hangingPunct="0">
              <a:lnSpc>
                <a:spcPct val="100000"/>
              </a:lnSpc>
              <a:spcBef>
                <a:spcPct val="0"/>
              </a:spcBef>
              <a:spcAft>
                <a:spcPct val="0"/>
              </a:spcAft>
            </a:pPr>
            <a:r>
              <a:rPr lang="en-US" altLang="en-US" dirty="0"/>
              <a:t>Scale mismatch: LPJ-GUESS outputs are coarse, while RS is fine (10–30 m pixels).</a:t>
            </a:r>
          </a:p>
          <a:p>
            <a:pPr algn="just" eaLnBrk="0" fontAlgn="base" hangingPunct="0">
              <a:lnSpc>
                <a:spcPct val="100000"/>
              </a:lnSpc>
              <a:spcBef>
                <a:spcPct val="0"/>
              </a:spcBef>
              <a:spcAft>
                <a:spcPct val="0"/>
              </a:spcAft>
            </a:pPr>
            <a:endParaRPr lang="en-US" altLang="en-US" dirty="0"/>
          </a:p>
          <a:p>
            <a:pPr algn="just" eaLnBrk="0" fontAlgn="base" hangingPunct="0">
              <a:lnSpc>
                <a:spcPct val="100000"/>
              </a:lnSpc>
              <a:spcBef>
                <a:spcPct val="0"/>
              </a:spcBef>
              <a:spcAft>
                <a:spcPct val="0"/>
              </a:spcAft>
            </a:pPr>
            <a:r>
              <a:rPr lang="en-US" altLang="en-US" dirty="0"/>
              <a:t>Feature representation: LPJ-GUESS predicts ecosystem processes, while RS captures spectral indices. </a:t>
            </a:r>
          </a:p>
        </p:txBody>
      </p:sp>
    </p:spTree>
    <p:extLst>
      <p:ext uri="{BB962C8B-B14F-4D97-AF65-F5344CB8AC3E}">
        <p14:creationId xmlns:p14="http://schemas.microsoft.com/office/powerpoint/2010/main" val="201817059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r>
              <a:rPr lang="fr-FR" sz="2800" b="1" dirty="0">
                <a:solidFill>
                  <a:srgbClr val="009999"/>
                </a:solidFill>
                <a:latin typeface="Arial" panose="020B0604020202020204" pitchFamily="34" charset="0"/>
                <a:ea typeface="+mn-ea"/>
                <a:cs typeface="Arial" panose="020B0604020202020204" pitchFamily="34" charset="0"/>
              </a:rPr>
              <a:t>Machine </a:t>
            </a:r>
            <a:r>
              <a:rPr lang="fr-FR" sz="2800" b="1" dirty="0" err="1">
                <a:solidFill>
                  <a:srgbClr val="009999"/>
                </a:solidFill>
                <a:latin typeface="Arial" panose="020B0604020202020204" pitchFamily="34" charset="0"/>
                <a:ea typeface="+mn-ea"/>
                <a:cs typeface="Arial" panose="020B0604020202020204" pitchFamily="34" charset="0"/>
              </a:rPr>
              <a:t>learning</a:t>
            </a:r>
            <a:r>
              <a:rPr lang="fr-FR" sz="2800" b="1" dirty="0">
                <a:solidFill>
                  <a:srgbClr val="009999"/>
                </a:solidFill>
                <a:latin typeface="Arial" panose="020B0604020202020204" pitchFamily="34" charset="0"/>
                <a:ea typeface="+mn-ea"/>
                <a:cs typeface="Arial" panose="020B0604020202020204" pitchFamily="34" charset="0"/>
              </a:rPr>
              <a:t> workflow</a:t>
            </a:r>
            <a:endParaRPr lang="en-US" sz="2800" b="1" dirty="0">
              <a:solidFill>
                <a:srgbClr val="009999"/>
              </a:solidFill>
              <a:latin typeface="Arial" panose="020B0604020202020204" pitchFamily="34" charset="0"/>
              <a:ea typeface="+mn-ea"/>
              <a:cs typeface="Arial" panose="020B0604020202020204" pitchFamily="34" charset="0"/>
            </a:endParaRPr>
          </a:p>
        </p:txBody>
      </p:sp>
      <p:sp>
        <p:nvSpPr>
          <p:cNvPr id="3" name="Content Placeholder 2"/>
          <p:cNvSpPr>
            <a:spLocks noGrp="1"/>
          </p:cNvSpPr>
          <p:nvPr>
            <p:ph idx="1"/>
          </p:nvPr>
        </p:nvSpPr>
        <p:spPr/>
        <p:txBody>
          <a:bodyPr>
            <a:normAutofit fontScale="92500" lnSpcReduction="10000"/>
          </a:bodyPr>
          <a:lstStyle/>
          <a:p>
            <a:r>
              <a:rPr lang="en-US" sz="2400" b="1" dirty="0"/>
              <a:t>Input Data Preparation</a:t>
            </a:r>
            <a:endParaRPr lang="en-US" sz="2400" dirty="0"/>
          </a:p>
          <a:p>
            <a:pPr lvl="1"/>
            <a:r>
              <a:rPr lang="en-US" b="1" dirty="0"/>
              <a:t>LPJ-GUESS outputs:</a:t>
            </a:r>
            <a:r>
              <a:rPr lang="en-US" dirty="0"/>
              <a:t> Coarse ecosystem variables (e.g., biomass, height).</a:t>
            </a:r>
          </a:p>
          <a:p>
            <a:pPr lvl="1"/>
            <a:r>
              <a:rPr lang="en-US" b="1" dirty="0"/>
              <a:t>Remote sensing data:</a:t>
            </a:r>
            <a:r>
              <a:rPr lang="en-US" dirty="0"/>
              <a:t> High-resolution spectral bands (Sentinel data)</a:t>
            </a:r>
            <a:endParaRPr lang="fr-FR" dirty="0"/>
          </a:p>
          <a:p>
            <a:pPr>
              <a:spcBef>
                <a:spcPts val="1200"/>
              </a:spcBef>
            </a:pPr>
            <a:r>
              <a:rPr lang="en-US" sz="2400" b="1" dirty="0"/>
              <a:t>Data Harmonization: </a:t>
            </a:r>
            <a:r>
              <a:rPr lang="en-US" sz="2400" dirty="0"/>
              <a:t>Align data in temporal and spatial dimensions and c</a:t>
            </a:r>
            <a:r>
              <a:rPr lang="en-US" altLang="en-US" sz="2400" dirty="0"/>
              <a:t>reate a unified dataset of predictors and responses.</a:t>
            </a:r>
            <a:endParaRPr lang="fr-FR" sz="2400" dirty="0"/>
          </a:p>
          <a:p>
            <a:pPr>
              <a:spcBef>
                <a:spcPts val="1200"/>
              </a:spcBef>
            </a:pPr>
            <a:r>
              <a:rPr lang="fr-FR" sz="2400" b="1" dirty="0" err="1"/>
              <a:t>Feature</a:t>
            </a:r>
            <a:r>
              <a:rPr lang="fr-FR" sz="2400" b="1" dirty="0"/>
              <a:t> importance: </a:t>
            </a:r>
            <a:r>
              <a:rPr lang="fr-FR" sz="2400" dirty="0" err="1"/>
              <a:t>Extract</a:t>
            </a:r>
            <a:r>
              <a:rPr lang="fr-FR" sz="2400" dirty="0"/>
              <a:t> the </a:t>
            </a:r>
            <a:r>
              <a:rPr lang="fr-FR" sz="2400" dirty="0" err="1"/>
              <a:t>most</a:t>
            </a:r>
            <a:r>
              <a:rPr lang="fr-FR" sz="2400" dirty="0"/>
              <a:t> important </a:t>
            </a:r>
            <a:r>
              <a:rPr lang="fr-FR" sz="2400" dirty="0" err="1"/>
              <a:t>features</a:t>
            </a:r>
            <a:r>
              <a:rPr lang="fr-FR" sz="2400" dirty="0"/>
              <a:t> </a:t>
            </a:r>
            <a:r>
              <a:rPr lang="fr-FR" sz="2400" dirty="0" err="1"/>
              <a:t>from</a:t>
            </a:r>
            <a:r>
              <a:rPr lang="fr-FR" sz="2400" dirty="0"/>
              <a:t> RS data</a:t>
            </a:r>
          </a:p>
          <a:p>
            <a:pPr lvl="1"/>
            <a:r>
              <a:rPr lang="fr-FR" dirty="0"/>
              <a:t>For </a:t>
            </a:r>
            <a:r>
              <a:rPr lang="fr-FR" dirty="0" err="1"/>
              <a:t>example</a:t>
            </a:r>
            <a:r>
              <a:rPr lang="fr-FR" dirty="0"/>
              <a:t>: for </a:t>
            </a:r>
            <a:r>
              <a:rPr lang="en-US" dirty="0"/>
              <a:t>LAI, potentially use the following bands </a:t>
            </a:r>
            <a:r>
              <a:rPr lang="en-US" dirty="0" err="1"/>
              <a:t>Bands</a:t>
            </a:r>
            <a:r>
              <a:rPr lang="en-US" dirty="0"/>
              <a:t> 4 (Red), 8 (NIR), 5, and 6 (Red-edge).</a:t>
            </a:r>
            <a:endParaRPr lang="fr-FR" dirty="0"/>
          </a:p>
          <a:p>
            <a:pPr>
              <a:spcBef>
                <a:spcPts val="1200"/>
              </a:spcBef>
            </a:pPr>
            <a:r>
              <a:rPr lang="fr-FR" sz="2400" b="1" dirty="0"/>
              <a:t>Model building: </a:t>
            </a:r>
            <a:r>
              <a:rPr lang="fr-FR" sz="2400" dirty="0"/>
              <a:t>custom </a:t>
            </a:r>
            <a:r>
              <a:rPr lang="fr-FR" sz="2400" dirty="0" err="1"/>
              <a:t>deep</a:t>
            </a:r>
            <a:r>
              <a:rPr lang="fr-FR" sz="2400" dirty="0"/>
              <a:t> </a:t>
            </a:r>
            <a:r>
              <a:rPr lang="fr-FR" sz="2400" dirty="0" err="1"/>
              <a:t>learning</a:t>
            </a:r>
            <a:r>
              <a:rPr lang="fr-FR" sz="2400" dirty="0"/>
              <a:t> </a:t>
            </a:r>
            <a:r>
              <a:rPr lang="fr-FR" sz="2400" dirty="0" err="1"/>
              <a:t>models</a:t>
            </a:r>
            <a:r>
              <a:rPr lang="fr-FR" sz="2400" dirty="0"/>
              <a:t> </a:t>
            </a:r>
            <a:r>
              <a:rPr lang="fr-FR" sz="2400" dirty="0" err="1"/>
              <a:t>based</a:t>
            </a:r>
            <a:r>
              <a:rPr lang="fr-FR" sz="2400" dirty="0"/>
              <a:t> on </a:t>
            </a:r>
            <a:r>
              <a:rPr lang="fr-FR" sz="2400" dirty="0" err="1"/>
              <a:t>specific</a:t>
            </a:r>
            <a:r>
              <a:rPr lang="fr-FR" sz="2400" dirty="0"/>
              <a:t> </a:t>
            </a:r>
            <a:r>
              <a:rPr lang="fr-FR" sz="2400" dirty="0" err="1"/>
              <a:t>mechanisms</a:t>
            </a:r>
            <a:r>
              <a:rPr lang="fr-FR" sz="2400" dirty="0"/>
              <a:t>, </a:t>
            </a:r>
            <a:r>
              <a:rPr lang="fr-FR" sz="2400" dirty="0" err="1"/>
              <a:t>mainly</a:t>
            </a:r>
            <a:r>
              <a:rPr lang="fr-FR" sz="2400" dirty="0"/>
              <a:t>:</a:t>
            </a:r>
          </a:p>
          <a:p>
            <a:pPr lvl="1"/>
            <a:r>
              <a:rPr lang="fr-FR" b="1" dirty="0" err="1"/>
              <a:t>Autoencoders</a:t>
            </a:r>
            <a:r>
              <a:rPr lang="fr-FR" b="1" dirty="0"/>
              <a:t>: </a:t>
            </a:r>
            <a:r>
              <a:rPr lang="fr-FR" dirty="0" err="1"/>
              <a:t>learn</a:t>
            </a:r>
            <a:r>
              <a:rPr lang="fr-FR" dirty="0"/>
              <a:t> the </a:t>
            </a:r>
            <a:r>
              <a:rPr lang="fr-FR" dirty="0" err="1"/>
              <a:t>embeddings</a:t>
            </a:r>
            <a:r>
              <a:rPr lang="fr-FR" dirty="0"/>
              <a:t> and </a:t>
            </a:r>
            <a:r>
              <a:rPr lang="fr-FR" dirty="0" err="1"/>
              <a:t>shared</a:t>
            </a:r>
            <a:r>
              <a:rPr lang="fr-FR" dirty="0"/>
              <a:t> </a:t>
            </a:r>
            <a:r>
              <a:rPr lang="fr-FR" dirty="0" err="1"/>
              <a:t>representation</a:t>
            </a:r>
            <a:r>
              <a:rPr lang="fr-FR" dirty="0"/>
              <a:t> </a:t>
            </a:r>
            <a:r>
              <a:rPr lang="fr-FR" dirty="0" err="1"/>
              <a:t>domain</a:t>
            </a:r>
            <a:r>
              <a:rPr lang="fr-FR" dirty="0"/>
              <a:t>.</a:t>
            </a:r>
          </a:p>
          <a:p>
            <a:pPr lvl="1"/>
            <a:r>
              <a:rPr lang="fr-FR" b="1" dirty="0"/>
              <a:t>Transformers: </a:t>
            </a:r>
            <a:r>
              <a:rPr lang="fr-FR" dirty="0" err="1"/>
              <a:t>learn</a:t>
            </a:r>
            <a:r>
              <a:rPr lang="fr-FR" dirty="0"/>
              <a:t> the spatial </a:t>
            </a:r>
            <a:r>
              <a:rPr lang="fr-FR" dirty="0" err="1"/>
              <a:t>context</a:t>
            </a:r>
            <a:r>
              <a:rPr lang="fr-FR" dirty="0"/>
              <a:t>. </a:t>
            </a:r>
          </a:p>
          <a:p>
            <a:pPr eaLnBrk="0" fontAlgn="base" hangingPunct="0">
              <a:lnSpc>
                <a:spcPct val="100000"/>
              </a:lnSpc>
              <a:spcBef>
                <a:spcPts val="1200"/>
              </a:spcBef>
              <a:spcAft>
                <a:spcPct val="0"/>
              </a:spcAft>
            </a:pPr>
            <a:r>
              <a:rPr lang="en-US" altLang="en-US" sz="2400" b="1" dirty="0"/>
              <a:t>Prediction and Validation:</a:t>
            </a:r>
          </a:p>
          <a:p>
            <a:pPr lvl="1" eaLnBrk="0" fontAlgn="base" hangingPunct="0">
              <a:lnSpc>
                <a:spcPct val="100000"/>
              </a:lnSpc>
              <a:spcBef>
                <a:spcPct val="0"/>
              </a:spcBef>
              <a:spcAft>
                <a:spcPct val="0"/>
              </a:spcAft>
            </a:pPr>
            <a:r>
              <a:rPr lang="en-US" altLang="en-US" dirty="0"/>
              <a:t>Generate high-resolution </a:t>
            </a:r>
            <a:r>
              <a:rPr lang="en-US" altLang="en-US" dirty="0" err="1"/>
              <a:t>rasters</a:t>
            </a:r>
            <a:r>
              <a:rPr lang="en-US" altLang="en-US" dirty="0"/>
              <a:t> of ecosystem variables and use custom loss function for validation.</a:t>
            </a:r>
            <a:endParaRPr lang="en-US" altLang="en-US" sz="1400" dirty="0">
              <a:latin typeface="Arial" panose="020B0604020202020204" pitchFamily="34" charset="0"/>
            </a:endParaRPr>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46435241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r>
              <a:rPr lang="en-US" sz="2800" b="1" dirty="0">
                <a:solidFill>
                  <a:srgbClr val="009999"/>
                </a:solidFill>
                <a:latin typeface="Arial" panose="020B0604020202020204" pitchFamily="34" charset="0"/>
                <a:ea typeface="+mn-ea"/>
                <a:cs typeface="Arial" panose="020B0604020202020204" pitchFamily="34" charset="0"/>
              </a:rPr>
              <a:t>Data</a:t>
            </a:r>
          </a:p>
        </p:txBody>
      </p:sp>
      <p:sp>
        <p:nvSpPr>
          <p:cNvPr id="3" name="Content Placeholder 2"/>
          <p:cNvSpPr>
            <a:spLocks noGrp="1"/>
          </p:cNvSpPr>
          <p:nvPr>
            <p:ph idx="1"/>
          </p:nvPr>
        </p:nvSpPr>
        <p:spPr/>
        <p:txBody>
          <a:bodyPr/>
          <a:lstStyle/>
          <a:p>
            <a:pPr marL="0" indent="0">
              <a:buNone/>
            </a:pPr>
            <a:r>
              <a:rPr lang="en-US" dirty="0"/>
              <a:t>Using initial data for test (</a:t>
            </a:r>
            <a:r>
              <a:rPr lang="en-US" dirty="0" err="1"/>
              <a:t>Rumperod</a:t>
            </a:r>
            <a:r>
              <a:rPr lang="en-US" dirty="0"/>
              <a:t>, Sweden and NSW North Coast Bioregion, Australia):</a:t>
            </a:r>
          </a:p>
          <a:p>
            <a:pPr lvl="1"/>
            <a:r>
              <a:rPr lang="en-US" dirty="0"/>
              <a:t>Grid size:11km</a:t>
            </a:r>
          </a:p>
          <a:p>
            <a:pPr lvl="1"/>
            <a:r>
              <a:rPr lang="en-US" dirty="0"/>
              <a:t>Number of patches: 50</a:t>
            </a:r>
          </a:p>
          <a:p>
            <a:pPr lvl="1"/>
            <a:r>
              <a:rPr lang="en-US" dirty="0"/>
              <a:t>Patches are more than 17 years old.</a:t>
            </a:r>
          </a:p>
          <a:p>
            <a:pPr lvl="1"/>
            <a:endParaRPr lang="en-US" dirty="0"/>
          </a:p>
          <a:p>
            <a:r>
              <a:rPr lang="en-US" dirty="0"/>
              <a:t>LPJ-Guess outputs: </a:t>
            </a:r>
            <a:r>
              <a:rPr lang="en-US" dirty="0" err="1"/>
              <a:t>fPAR</a:t>
            </a:r>
            <a:r>
              <a:rPr lang="en-US" dirty="0"/>
              <a:t>, NPP, LAI , GPP and WC.</a:t>
            </a:r>
          </a:p>
          <a:p>
            <a:r>
              <a:rPr lang="en-US" dirty="0"/>
              <a:t>Remote sensing data: NBR, NDVI, and EVI.</a:t>
            </a:r>
          </a:p>
          <a:p>
            <a:endParaRPr lang="en-US" dirty="0"/>
          </a:p>
        </p:txBody>
      </p:sp>
    </p:spTree>
    <p:extLst>
      <p:ext uri="{BB962C8B-B14F-4D97-AF65-F5344CB8AC3E}">
        <p14:creationId xmlns:p14="http://schemas.microsoft.com/office/powerpoint/2010/main" val="393763634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72081" y="580806"/>
            <a:ext cx="8196044" cy="6080053"/>
          </a:xfrm>
          <a:prstGeom prst="rect">
            <a:avLst/>
          </a:prstGeom>
        </p:spPr>
      </p:pic>
      <p:sp>
        <p:nvSpPr>
          <p:cNvPr id="3" name="Title 1"/>
          <p:cNvSpPr>
            <a:spLocks noGrp="1"/>
          </p:cNvSpPr>
          <p:nvPr>
            <p:ph type="title"/>
          </p:nvPr>
        </p:nvSpPr>
        <p:spPr>
          <a:xfrm>
            <a:off x="858672" y="-249024"/>
            <a:ext cx="10515600" cy="1325563"/>
          </a:xfrm>
        </p:spPr>
        <p:txBody>
          <a:bodyPr vert="horz" lIns="91440" tIns="45720" rIns="91440" bIns="45720" rtlCol="0" anchor="ctr">
            <a:normAutofit/>
          </a:bodyPr>
          <a:lstStyle/>
          <a:p>
            <a:r>
              <a:rPr lang="en-US" sz="2800" b="1" dirty="0">
                <a:solidFill>
                  <a:srgbClr val="009999"/>
                </a:solidFill>
                <a:latin typeface="Arial" panose="020B0604020202020204" pitchFamily="34" charset="0"/>
                <a:ea typeface="+mn-ea"/>
                <a:cs typeface="Arial" panose="020B0604020202020204" pitchFamily="34" charset="0"/>
              </a:rPr>
              <a:t>Model Development</a:t>
            </a:r>
          </a:p>
        </p:txBody>
      </p:sp>
    </p:spTree>
    <p:extLst>
      <p:ext uri="{BB962C8B-B14F-4D97-AF65-F5344CB8AC3E}">
        <p14:creationId xmlns:p14="http://schemas.microsoft.com/office/powerpoint/2010/main" val="384675917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r>
              <a:rPr lang="en-US" sz="2800" b="1" dirty="0">
                <a:solidFill>
                  <a:srgbClr val="009999"/>
                </a:solidFill>
                <a:latin typeface="Arial" panose="020B0604020202020204" pitchFamily="34" charset="0"/>
                <a:ea typeface="+mn-ea"/>
                <a:cs typeface="Arial" panose="020B0604020202020204" pitchFamily="34" charset="0"/>
              </a:rPr>
              <a:t>Model Losses</a:t>
            </a:r>
          </a:p>
        </p:txBody>
      </p:sp>
      <p:sp>
        <p:nvSpPr>
          <p:cNvPr id="3" name="Content Placeholder 2"/>
          <p:cNvSpPr>
            <a:spLocks noGrp="1"/>
          </p:cNvSpPr>
          <p:nvPr>
            <p:ph idx="1"/>
          </p:nvPr>
        </p:nvSpPr>
        <p:spPr/>
        <p:txBody>
          <a:bodyPr>
            <a:normAutofit/>
          </a:bodyPr>
          <a:lstStyle/>
          <a:p>
            <a:pPr algn="just"/>
            <a:r>
              <a:rPr lang="en-US" sz="2400" b="1" dirty="0"/>
              <a:t>Regression loss: </a:t>
            </a:r>
            <a:r>
              <a:rPr lang="en-US" sz="2400" dirty="0"/>
              <a:t>MSE</a:t>
            </a:r>
          </a:p>
          <a:p>
            <a:pPr algn="just"/>
            <a:r>
              <a:rPr lang="en-US" sz="2400" b="1" dirty="0"/>
              <a:t>Conservation loss: </a:t>
            </a:r>
            <a:r>
              <a:rPr lang="en-US" sz="2400" dirty="0"/>
              <a:t>The spatial mean of the downscaled output must equal the LPJ-GUESS input .</a:t>
            </a:r>
          </a:p>
          <a:p>
            <a:pPr algn="just"/>
            <a:r>
              <a:rPr lang="en-US" sz="2400" dirty="0"/>
              <a:t>ensures physical plausibility for quantities like LAI or biomass (no negative values)</a:t>
            </a:r>
          </a:p>
          <a:p>
            <a:pPr algn="just"/>
            <a:r>
              <a:rPr lang="en-US" sz="2400" b="1" dirty="0"/>
              <a:t>Smoothness Loss: </a:t>
            </a:r>
            <a:r>
              <a:rPr lang="en-US" sz="2400" dirty="0"/>
              <a:t>Encourages spatial smoothness in the downscaled output to avoid unrealistic sharp transitions.</a:t>
            </a:r>
          </a:p>
          <a:p>
            <a:pPr algn="just"/>
            <a:r>
              <a:rPr lang="en-US" sz="2400" b="1" dirty="0"/>
              <a:t>Pattern Loss: </a:t>
            </a:r>
            <a:r>
              <a:rPr lang="en-US" sz="2400" dirty="0"/>
              <a:t>Ensures the downscaled output retains spatial patterns from remote sensing.</a:t>
            </a:r>
          </a:p>
          <a:p>
            <a:pPr algn="just"/>
            <a:endParaRPr lang="en-US" sz="2400" dirty="0"/>
          </a:p>
        </p:txBody>
      </p:sp>
    </p:spTree>
    <p:extLst>
      <p:ext uri="{BB962C8B-B14F-4D97-AF65-F5344CB8AC3E}">
        <p14:creationId xmlns:p14="http://schemas.microsoft.com/office/powerpoint/2010/main" val="88687140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r>
              <a:rPr lang="en-US" sz="2800" b="1" dirty="0">
                <a:solidFill>
                  <a:srgbClr val="009999"/>
                </a:solidFill>
                <a:latin typeface="Arial" panose="020B0604020202020204" pitchFamily="34" charset="0"/>
                <a:ea typeface="+mn-ea"/>
                <a:cs typeface="Arial" panose="020B0604020202020204" pitchFamily="34" charset="0"/>
              </a:rPr>
              <a:t>Training Results Analysis</a:t>
            </a:r>
          </a:p>
        </p:txBody>
      </p:sp>
      <p:sp>
        <p:nvSpPr>
          <p:cNvPr id="3" name="Content Placeholder 2"/>
          <p:cNvSpPr>
            <a:spLocks noGrp="1"/>
          </p:cNvSpPr>
          <p:nvPr>
            <p:ph idx="1"/>
          </p:nvPr>
        </p:nvSpPr>
        <p:spPr/>
        <p:txBody>
          <a:bodyPr>
            <a:normAutofit/>
          </a:bodyPr>
          <a:lstStyle/>
          <a:p>
            <a:r>
              <a:rPr lang="en-US" b="1" dirty="0"/>
              <a:t>Loss Convergence</a:t>
            </a:r>
          </a:p>
          <a:p>
            <a:pPr lvl="1"/>
            <a:r>
              <a:rPr lang="en-US" dirty="0"/>
              <a:t>The training metrics show good convergence over the 10 epochs.</a:t>
            </a:r>
          </a:p>
          <a:p>
            <a:r>
              <a:rPr lang="en-US" b="1" dirty="0"/>
              <a:t>Total Loss</a:t>
            </a:r>
            <a:r>
              <a:rPr lang="en-US" dirty="0"/>
              <a:t>: Decreased dramatically from 554.87 to 18.09 (97% reduction)</a:t>
            </a:r>
          </a:p>
          <a:p>
            <a:r>
              <a:rPr lang="en-US" b="1" dirty="0"/>
              <a:t>Conservation Loss</a:t>
            </a:r>
            <a:r>
              <a:rPr lang="en-US" dirty="0"/>
              <a:t>: Started extremely low (~2.35e-07) and increased slightly to ~1.80e-05, still maintaining near-perfect conservation</a:t>
            </a:r>
          </a:p>
          <a:p>
            <a:r>
              <a:rPr lang="en-US" b="1" dirty="0"/>
              <a:t>Pattern Loss</a:t>
            </a:r>
            <a:r>
              <a:rPr lang="en-US" dirty="0"/>
              <a:t>: Remained consistently around 1.0, indicating the model maintains spatial patterns from remote sensing data</a:t>
            </a:r>
          </a:p>
          <a:p>
            <a:r>
              <a:rPr lang="en-US" b="1" dirty="0"/>
              <a:t>Smoothness Loss</a:t>
            </a:r>
            <a:r>
              <a:rPr lang="en-US" dirty="0"/>
              <a:t>: Reduced significantly from 1107.76 to 34.18 (97% reduction)</a:t>
            </a:r>
          </a:p>
          <a:p>
            <a:r>
              <a:rPr lang="en-US" dirty="0"/>
              <a:t>The most improvement occurred in the first 3 epochs, with more gradual refinement in later epochs.</a:t>
            </a:r>
          </a:p>
          <a:p>
            <a:endParaRPr lang="en-US" dirty="0"/>
          </a:p>
        </p:txBody>
      </p:sp>
    </p:spTree>
    <p:extLst>
      <p:ext uri="{BB962C8B-B14F-4D97-AF65-F5344CB8AC3E}">
        <p14:creationId xmlns:p14="http://schemas.microsoft.com/office/powerpoint/2010/main" val="418945126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r>
              <a:rPr lang="en-US" sz="2800" b="1" dirty="0">
                <a:solidFill>
                  <a:srgbClr val="009999"/>
                </a:solidFill>
                <a:latin typeface="Arial" panose="020B0604020202020204" pitchFamily="34" charset="0"/>
                <a:ea typeface="+mn-ea"/>
                <a:cs typeface="Arial" panose="020B0604020202020204" pitchFamily="34" charset="0"/>
              </a:rPr>
              <a:t>Training Results Analysis</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4327" y="1778045"/>
            <a:ext cx="6628003" cy="3976802"/>
          </a:xfrm>
          <a:prstGeom prst="rect">
            <a:avLst/>
          </a:prstGeom>
        </p:spPr>
      </p:pic>
      <p:sp>
        <p:nvSpPr>
          <p:cNvPr id="5" name="Rectangle 4"/>
          <p:cNvSpPr/>
          <p:nvPr/>
        </p:nvSpPr>
        <p:spPr>
          <a:xfrm>
            <a:off x="1644243" y="5788403"/>
            <a:ext cx="9521505" cy="461665"/>
          </a:xfrm>
          <a:prstGeom prst="rect">
            <a:avLst/>
          </a:prstGeom>
        </p:spPr>
        <p:txBody>
          <a:bodyPr wrap="square">
            <a:spAutoFit/>
          </a:bodyPr>
          <a:lstStyle/>
          <a:p>
            <a:r>
              <a:rPr lang="en-US" sz="2400" b="1" dirty="0"/>
              <a:t>Total Loss</a:t>
            </a:r>
            <a:r>
              <a:rPr lang="en-US" sz="2400" dirty="0"/>
              <a:t>: Decreased dramatically from 554.87 to 18.09 (97% reduction)</a:t>
            </a:r>
          </a:p>
        </p:txBody>
      </p:sp>
    </p:spTree>
    <p:extLst>
      <p:ext uri="{BB962C8B-B14F-4D97-AF65-F5344CB8AC3E}">
        <p14:creationId xmlns:p14="http://schemas.microsoft.com/office/powerpoint/2010/main" val="64700138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98865"/>
            <a:ext cx="10515600" cy="1325563"/>
          </a:xfrm>
        </p:spPr>
        <p:txBody>
          <a:bodyPr vert="horz" lIns="91440" tIns="45720" rIns="91440" bIns="45720" rtlCol="0" anchor="ctr">
            <a:normAutofit/>
          </a:bodyPr>
          <a:lstStyle/>
          <a:p>
            <a:r>
              <a:rPr lang="en-US" sz="2800" b="1" dirty="0">
                <a:solidFill>
                  <a:srgbClr val="009999"/>
                </a:solidFill>
                <a:latin typeface="Arial" panose="020B0604020202020204" pitchFamily="34" charset="0"/>
                <a:ea typeface="+mn-ea"/>
                <a:cs typeface="Arial" panose="020B0604020202020204" pitchFamily="34" charset="0"/>
              </a:rPr>
              <a:t>Training Results Analysis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0253" y="1239404"/>
            <a:ext cx="6140742" cy="4093828"/>
          </a:xfrm>
          <a:prstGeom prst="rect">
            <a:avLst/>
          </a:prstGeom>
        </p:spPr>
      </p:pic>
      <p:sp>
        <p:nvSpPr>
          <p:cNvPr id="6" name="Rectangle 5"/>
          <p:cNvSpPr/>
          <p:nvPr/>
        </p:nvSpPr>
        <p:spPr>
          <a:xfrm>
            <a:off x="1261144" y="5271615"/>
            <a:ext cx="10760279" cy="1477328"/>
          </a:xfrm>
          <a:prstGeom prst="rect">
            <a:avLst/>
          </a:prstGeom>
        </p:spPr>
        <p:txBody>
          <a:bodyPr wrap="square">
            <a:spAutoFit/>
          </a:bodyPr>
          <a:lstStyle/>
          <a:p>
            <a:r>
              <a:rPr lang="en-US" b="1" dirty="0"/>
              <a:t>Pattern Loss</a:t>
            </a:r>
            <a:r>
              <a:rPr lang="en-US" dirty="0"/>
              <a:t>: Remained consistently around 1.0, indicating the model maintains spatial patterns from remote sensing data</a:t>
            </a:r>
          </a:p>
          <a:p>
            <a:r>
              <a:rPr lang="en-US" b="1" dirty="0"/>
              <a:t>Conservation Loss</a:t>
            </a:r>
            <a:r>
              <a:rPr lang="en-US" dirty="0"/>
              <a:t>: Started extremely low (~2.35e-07) and increased slightly to ~1.80e-05, still maintaining near-perfect conservation</a:t>
            </a:r>
          </a:p>
          <a:p>
            <a:r>
              <a:rPr lang="en-US" b="1" dirty="0"/>
              <a:t>Smoothness Loss</a:t>
            </a:r>
            <a:r>
              <a:rPr lang="en-US" dirty="0"/>
              <a:t>: Reduced significantly from 1107.76 to 34.18 (97% reduction)</a:t>
            </a:r>
          </a:p>
        </p:txBody>
      </p:sp>
    </p:spTree>
    <p:extLst>
      <p:ext uri="{BB962C8B-B14F-4D97-AF65-F5344CB8AC3E}">
        <p14:creationId xmlns:p14="http://schemas.microsoft.com/office/powerpoint/2010/main" val="23109679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
          <p:cNvSpPr txBox="1">
            <a:spLocks noGrp="1"/>
          </p:cNvSpPr>
          <p:nvPr>
            <p:ph type="ctrTitle"/>
          </p:nvPr>
        </p:nvSpPr>
        <p:spPr>
          <a:xfrm>
            <a:off x="266904" y="1842946"/>
            <a:ext cx="7779816" cy="226131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163A3C"/>
              </a:buClr>
              <a:buSzPts val="4500"/>
              <a:buFont typeface="Montserrat SemiBold"/>
              <a:buNone/>
            </a:pPr>
            <a:r>
              <a:rPr lang="de-DE" sz="3000"/>
              <a:t>Pilot 5.1 </a:t>
            </a:r>
            <a:r>
              <a:rPr lang="de-DE" sz="3000" err="1"/>
              <a:t>Multiscale</a:t>
            </a:r>
            <a:r>
              <a:rPr lang="de-DE" sz="3000"/>
              <a:t>, multimodal and multi-temporal </a:t>
            </a:r>
            <a:r>
              <a:rPr lang="de-DE" sz="3000" err="1"/>
              <a:t>understanding</a:t>
            </a:r>
            <a:r>
              <a:rPr lang="de-DE" sz="3000"/>
              <a:t> and </a:t>
            </a:r>
            <a:r>
              <a:rPr lang="de-DE" sz="3000" err="1"/>
              <a:t>predicting</a:t>
            </a:r>
            <a:r>
              <a:rPr lang="de-DE" sz="3000"/>
              <a:t> of </a:t>
            </a:r>
            <a:r>
              <a:rPr lang="de-DE" sz="3000" err="1"/>
              <a:t>biodiversity</a:t>
            </a:r>
            <a:r>
              <a:rPr lang="de-DE" sz="3000"/>
              <a:t> </a:t>
            </a:r>
            <a:r>
              <a:rPr lang="de-DE" sz="3000" err="1"/>
              <a:t>response</a:t>
            </a:r>
            <a:r>
              <a:rPr lang="de-DE" sz="3000"/>
              <a:t> </a:t>
            </a:r>
            <a:r>
              <a:rPr lang="de-DE" sz="3000" err="1"/>
              <a:t>to</a:t>
            </a:r>
            <a:r>
              <a:rPr lang="de-DE" sz="3000"/>
              <a:t> global </a:t>
            </a:r>
            <a:r>
              <a:rPr lang="de-DE" sz="3000" err="1"/>
              <a:t>change</a:t>
            </a:r>
            <a:r>
              <a:rPr lang="de-DE" sz="3000"/>
              <a:t> in </a:t>
            </a:r>
            <a:r>
              <a:rPr lang="de-DE" sz="3000" err="1"/>
              <a:t>the</a:t>
            </a:r>
            <a:r>
              <a:rPr lang="de-DE" sz="3000"/>
              <a:t> European Alps</a:t>
            </a:r>
            <a:endParaRPr sz="3000"/>
          </a:p>
        </p:txBody>
      </p:sp>
      <p:sp>
        <p:nvSpPr>
          <p:cNvPr id="108" name="Google Shape;108;p1"/>
          <p:cNvSpPr txBox="1">
            <a:spLocks noGrp="1"/>
          </p:cNvSpPr>
          <p:nvPr>
            <p:ph type="subTitle" idx="1"/>
          </p:nvPr>
        </p:nvSpPr>
        <p:spPr>
          <a:xfrm>
            <a:off x="266899" y="4280425"/>
            <a:ext cx="7538700" cy="5634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400"/>
              <a:buNone/>
            </a:pPr>
            <a:r>
              <a:rPr lang="de-DE">
                <a:solidFill>
                  <a:srgbClr val="4AC5D3"/>
                </a:solidFill>
              </a:rPr>
              <a:t>CNRS, UZH, VITO</a:t>
            </a:r>
            <a:endParaRPr>
              <a:solidFill>
                <a:srgbClr val="7F7F7F"/>
              </a:solidFill>
            </a:endParaRPr>
          </a:p>
        </p:txBody>
      </p:sp>
      <p:sp>
        <p:nvSpPr>
          <p:cNvPr id="109" name="Google Shape;109;p1"/>
          <p:cNvSpPr txBox="1"/>
          <p:nvPr/>
        </p:nvSpPr>
        <p:spPr>
          <a:xfrm>
            <a:off x="914400" y="5568043"/>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0" name="Google Shape;110;p1"/>
          <p:cNvSpPr txBox="1"/>
          <p:nvPr/>
        </p:nvSpPr>
        <p:spPr>
          <a:xfrm>
            <a:off x="8134217" y="6295605"/>
            <a:ext cx="6109252"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de-DE" sz="1400" b="0" i="0" u="none" strike="noStrike">
                <a:solidFill>
                  <a:schemeClr val="lt1"/>
                </a:solidFill>
                <a:latin typeface="Poppins"/>
                <a:ea typeface="Poppins"/>
                <a:cs typeface="Poppins"/>
                <a:sym typeface="Poppins"/>
              </a:rPr>
              <a:t>obsgession.eu</a:t>
            </a:r>
            <a:endParaRPr sz="1400">
              <a:solidFill>
                <a:schemeClr val="lt1"/>
              </a:solidFill>
              <a:latin typeface="Poppins"/>
              <a:ea typeface="Poppins"/>
              <a:cs typeface="Poppins"/>
              <a:sym typeface="Poppins"/>
            </a:endParaRPr>
          </a:p>
        </p:txBody>
      </p:sp>
      <p:pic>
        <p:nvPicPr>
          <p:cNvPr id="111" name="Google Shape;111;p1"/>
          <p:cNvPicPr preferRelativeResize="0"/>
          <p:nvPr/>
        </p:nvPicPr>
        <p:blipFill rotWithShape="1">
          <a:blip r:embed="rId3">
            <a:alphaModFix/>
          </a:blip>
          <a:srcRect/>
          <a:stretch/>
        </p:blipFill>
        <p:spPr>
          <a:xfrm>
            <a:off x="10254422" y="6335099"/>
            <a:ext cx="188292" cy="188292"/>
          </a:xfrm>
          <a:prstGeom prst="rect">
            <a:avLst/>
          </a:prstGeom>
          <a:noFill/>
          <a:ln>
            <a:noFill/>
          </a:ln>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6255" y="47055"/>
            <a:ext cx="10515600" cy="1325563"/>
          </a:xfrm>
        </p:spPr>
        <p:txBody>
          <a:bodyPr vert="horz" lIns="91440" tIns="45720" rIns="91440" bIns="45720" rtlCol="0" anchor="ctr">
            <a:normAutofit/>
          </a:bodyPr>
          <a:lstStyle/>
          <a:p>
            <a:r>
              <a:rPr lang="en-US" sz="2800" b="1" dirty="0">
                <a:solidFill>
                  <a:srgbClr val="009999"/>
                </a:solidFill>
                <a:latin typeface="Arial" panose="020B0604020202020204" pitchFamily="34" charset="0"/>
                <a:ea typeface="+mn-ea"/>
                <a:cs typeface="Arial" panose="020B0604020202020204" pitchFamily="34" charset="0"/>
              </a:rPr>
              <a:t>Results Analysis</a:t>
            </a: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0190" y="981658"/>
            <a:ext cx="8197404" cy="4684232"/>
          </a:xfrm>
        </p:spPr>
      </p:pic>
      <p:sp>
        <p:nvSpPr>
          <p:cNvPr id="3" name="Rectangle 2"/>
          <p:cNvSpPr/>
          <p:nvPr/>
        </p:nvSpPr>
        <p:spPr>
          <a:xfrm>
            <a:off x="931179" y="5234516"/>
            <a:ext cx="11350304" cy="1200329"/>
          </a:xfrm>
          <a:prstGeom prst="rect">
            <a:avLst/>
          </a:prstGeom>
        </p:spPr>
        <p:txBody>
          <a:bodyPr wrap="square">
            <a:spAutoFit/>
          </a:bodyPr>
          <a:lstStyle/>
          <a:p>
            <a:r>
              <a:rPr lang="en-US" b="1" dirty="0"/>
              <a:t>Per-Sample Performance: </a:t>
            </a:r>
            <a:r>
              <a:rPr lang="en-US" dirty="0"/>
              <a:t>The model learned across all four seasonal NBR datasets:</a:t>
            </a:r>
          </a:p>
          <a:p>
            <a:pPr marL="742950" lvl="1" indent="-285750">
              <a:buFont typeface="Arial" panose="020B0604020202020204" pitchFamily="34" charset="0"/>
              <a:buChar char="•"/>
            </a:pPr>
            <a:r>
              <a:rPr lang="en-US" dirty="0"/>
              <a:t>Each sample has its unique characteristics, demonstrating the model's ability to adapt to different seasonal patterns</a:t>
            </a:r>
          </a:p>
          <a:p>
            <a:pPr marL="742950" lvl="1" indent="-285750">
              <a:buFont typeface="Arial" panose="020B0604020202020204" pitchFamily="34" charset="0"/>
              <a:buChar char="•"/>
            </a:pPr>
            <a:r>
              <a:rPr lang="en-US" dirty="0"/>
              <a:t>Consistent improvement across all samples indicates robust performance regardless of season</a:t>
            </a:r>
          </a:p>
        </p:txBody>
      </p:sp>
    </p:spTree>
    <p:extLst>
      <p:ext uri="{BB962C8B-B14F-4D97-AF65-F5344CB8AC3E}">
        <p14:creationId xmlns:p14="http://schemas.microsoft.com/office/powerpoint/2010/main" val="123354302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r>
              <a:rPr lang="en-US" sz="2800" b="1" dirty="0">
                <a:solidFill>
                  <a:srgbClr val="009999"/>
                </a:solidFill>
                <a:latin typeface="Arial" panose="020B0604020202020204" pitchFamily="34" charset="0"/>
                <a:ea typeface="+mn-ea"/>
                <a:cs typeface="Arial" panose="020B0604020202020204" pitchFamily="34" charset="0"/>
              </a:rPr>
              <a:t>Training Results Analysis</a:t>
            </a:r>
          </a:p>
        </p:txBody>
      </p:sp>
      <p:sp>
        <p:nvSpPr>
          <p:cNvPr id="3" name="Content Placeholder 2"/>
          <p:cNvSpPr>
            <a:spLocks noGrp="1"/>
          </p:cNvSpPr>
          <p:nvPr>
            <p:ph idx="1"/>
          </p:nvPr>
        </p:nvSpPr>
        <p:spPr>
          <a:xfrm>
            <a:off x="838200" y="1397786"/>
            <a:ext cx="10515600" cy="4902346"/>
          </a:xfrm>
        </p:spPr>
        <p:txBody>
          <a:bodyPr>
            <a:normAutofit fontScale="92500" lnSpcReduction="20000"/>
          </a:bodyPr>
          <a:lstStyle/>
          <a:p>
            <a:pPr marL="0" indent="0" algn="just">
              <a:buNone/>
            </a:pPr>
            <a:r>
              <a:rPr lang="en-US" dirty="0"/>
              <a:t>The metrics reveal interesting insights about our loss components:</a:t>
            </a:r>
          </a:p>
          <a:p>
            <a:pPr algn="just"/>
            <a:r>
              <a:rPr lang="en-US" b="1" dirty="0"/>
              <a:t>Smoothness Loss</a:t>
            </a:r>
            <a:r>
              <a:rPr lang="en-US" dirty="0"/>
              <a:t>: Dominates the total loss, indicating that the model was initially producing outputs with high spatial gradients.</a:t>
            </a:r>
          </a:p>
          <a:p>
            <a:pPr algn="just"/>
            <a:r>
              <a:rPr lang="en-US" b="1" dirty="0"/>
              <a:t>Pattern Loss</a:t>
            </a:r>
            <a:r>
              <a:rPr lang="en-US" dirty="0"/>
              <a:t>: Stable throughout training, showing the model consistently respects the spatial patterns from remote sensing inputs</a:t>
            </a:r>
          </a:p>
          <a:p>
            <a:pPr algn="just"/>
            <a:r>
              <a:rPr lang="en-US" b="1" dirty="0"/>
              <a:t>Conservation Loss</a:t>
            </a:r>
            <a:r>
              <a:rPr lang="en-US" dirty="0"/>
              <a:t>: Small contribution, demonstrating that the physics-guided layer effectively enforces conservation principles.</a:t>
            </a:r>
          </a:p>
          <a:p>
            <a:pPr algn="just"/>
            <a:r>
              <a:rPr lang="en-US" b="1" dirty="0"/>
              <a:t>Model Evolution</a:t>
            </a:r>
          </a:p>
          <a:p>
            <a:pPr lvl="1" algn="just"/>
            <a:r>
              <a:rPr lang="en-US" dirty="0"/>
              <a:t>The visualizations show clear progression from epoch 1 to epoch 10:</a:t>
            </a:r>
          </a:p>
          <a:p>
            <a:pPr lvl="1" algn="just"/>
            <a:r>
              <a:rPr lang="en-US" dirty="0"/>
              <a:t>Initial outputs (epoch 1) are noisy with high spatial gradients</a:t>
            </a:r>
          </a:p>
          <a:p>
            <a:pPr lvl="1" algn="just"/>
            <a:r>
              <a:rPr lang="en-US" dirty="0"/>
              <a:t>Final outputs (epoch 10) show smoother, more coherent spatial patterns that better match the remote sensing constraints</a:t>
            </a:r>
          </a:p>
          <a:p>
            <a:pPr algn="just"/>
            <a:r>
              <a:rPr lang="en-US" b="1" dirty="0"/>
              <a:t>Per-Sample Performance</a:t>
            </a:r>
          </a:p>
          <a:p>
            <a:pPr lvl="1" algn="just"/>
            <a:r>
              <a:rPr lang="en-US" dirty="0"/>
              <a:t>The model learned across all four seasonal NBR datasets:</a:t>
            </a:r>
          </a:p>
          <a:p>
            <a:pPr lvl="1" algn="just"/>
            <a:r>
              <a:rPr lang="en-US" dirty="0"/>
              <a:t>Each sample has its unique characteristics, demonstrating the model's ability to adapt to different seasonal patterns</a:t>
            </a:r>
          </a:p>
          <a:p>
            <a:pPr lvl="1" algn="just"/>
            <a:r>
              <a:rPr lang="en-US" dirty="0"/>
              <a:t>Consistent improvement across all samples indicates robust performance regardless of season</a:t>
            </a:r>
          </a:p>
        </p:txBody>
      </p:sp>
    </p:spTree>
    <p:extLst>
      <p:ext uri="{BB962C8B-B14F-4D97-AF65-F5344CB8AC3E}">
        <p14:creationId xmlns:p14="http://schemas.microsoft.com/office/powerpoint/2010/main" val="207615368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r>
              <a:rPr lang="en-US" sz="2800" b="1" dirty="0">
                <a:solidFill>
                  <a:srgbClr val="009999"/>
                </a:solidFill>
                <a:latin typeface="Arial" panose="020B0604020202020204" pitchFamily="34" charset="0"/>
                <a:ea typeface="+mn-ea"/>
                <a:cs typeface="Arial" panose="020B0604020202020204" pitchFamily="34" charset="0"/>
              </a:rPr>
              <a:t>Model Performance Investigation</a:t>
            </a:r>
          </a:p>
        </p:txBody>
      </p:sp>
      <p:sp>
        <p:nvSpPr>
          <p:cNvPr id="3" name="Content Placeholder 2"/>
          <p:cNvSpPr>
            <a:spLocks noGrp="1"/>
          </p:cNvSpPr>
          <p:nvPr>
            <p:ph idx="1"/>
          </p:nvPr>
        </p:nvSpPr>
        <p:spPr/>
        <p:txBody>
          <a:bodyPr>
            <a:normAutofit/>
          </a:bodyPr>
          <a:lstStyle/>
          <a:p>
            <a:pPr algn="just"/>
            <a:r>
              <a:rPr lang="en-US" dirty="0"/>
              <a:t>Attention-based spatial learning: Incorporate self-attention mechanisms to better capture long-range spatial dependencies in the remote sensing data </a:t>
            </a:r>
          </a:p>
          <a:p>
            <a:pPr algn="just"/>
            <a:r>
              <a:rPr lang="en-US" dirty="0"/>
              <a:t>Multi-Scale feature integration: Consider models with  pyramid network (FPN) to process information at multiple spatial scales simultaneously </a:t>
            </a:r>
          </a:p>
          <a:p>
            <a:pPr algn="just"/>
            <a:r>
              <a:rPr lang="en-US" dirty="0"/>
              <a:t>Loss weighting: Assign different weights to the losses.</a:t>
            </a:r>
          </a:p>
          <a:p>
            <a:pPr algn="just"/>
            <a:r>
              <a:rPr lang="en-US" dirty="0"/>
              <a:t>Uncertainty quantification: Add probabilistic outputs to estimate prediction uncertainty alongside downscaled values </a:t>
            </a:r>
          </a:p>
          <a:p>
            <a:pPr algn="just"/>
            <a:r>
              <a:rPr lang="en-US" dirty="0"/>
              <a:t>Temporal consistency: Enhance the model to ensure consistency across temporal sequences of data</a:t>
            </a:r>
          </a:p>
          <a:p>
            <a:endParaRPr lang="en-US" dirty="0"/>
          </a:p>
        </p:txBody>
      </p:sp>
    </p:spTree>
    <p:extLst>
      <p:ext uri="{BB962C8B-B14F-4D97-AF65-F5344CB8AC3E}">
        <p14:creationId xmlns:p14="http://schemas.microsoft.com/office/powerpoint/2010/main" val="349093428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r>
              <a:rPr lang="en-US" sz="2800" b="1" dirty="0">
                <a:solidFill>
                  <a:srgbClr val="009999"/>
                </a:solidFill>
                <a:latin typeface="Arial" panose="020B0604020202020204" pitchFamily="34" charset="0"/>
                <a:ea typeface="+mn-ea"/>
                <a:cs typeface="Arial" panose="020B0604020202020204" pitchFamily="34" charset="0"/>
              </a:rPr>
              <a:t>Model Performance Investigation</a:t>
            </a:r>
          </a:p>
        </p:txBody>
      </p:sp>
      <p:sp>
        <p:nvSpPr>
          <p:cNvPr id="3" name="Content Placeholder 2"/>
          <p:cNvSpPr>
            <a:spLocks noGrp="1"/>
          </p:cNvSpPr>
          <p:nvPr>
            <p:ph idx="1"/>
          </p:nvPr>
        </p:nvSpPr>
        <p:spPr/>
        <p:txBody>
          <a:bodyPr>
            <a:normAutofit/>
          </a:bodyPr>
          <a:lstStyle/>
          <a:p>
            <a:r>
              <a:rPr lang="en-US" b="1" dirty="0"/>
              <a:t>Cross-Modality transformer U-Net (</a:t>
            </a:r>
            <a:r>
              <a:rPr lang="en-US" b="1" dirty="0" err="1"/>
              <a:t>TransUNet</a:t>
            </a:r>
            <a:r>
              <a:rPr lang="en-US" b="1" dirty="0"/>
              <a:t>++)</a:t>
            </a:r>
          </a:p>
          <a:p>
            <a:pPr lvl="1" algn="just"/>
            <a:r>
              <a:rPr lang="en-US" dirty="0"/>
              <a:t>Replace the attention fusion block with Cross-Modal Transformers for dynamic fusion of remote sensing and LPJ-GUESS </a:t>
            </a:r>
            <a:r>
              <a:rPr lang="en-US" dirty="0" err="1"/>
              <a:t>embeddings</a:t>
            </a:r>
            <a:r>
              <a:rPr lang="en-US" dirty="0"/>
              <a:t>.</a:t>
            </a:r>
          </a:p>
          <a:p>
            <a:pPr algn="just"/>
            <a:endParaRPr lang="en-US" dirty="0"/>
          </a:p>
          <a:p>
            <a:r>
              <a:rPr lang="en-US" b="1" dirty="0"/>
              <a:t>Dual-Branch Encoder-Decoder with feature alignment loss</a:t>
            </a:r>
          </a:p>
          <a:p>
            <a:pPr lvl="1"/>
            <a:r>
              <a:rPr lang="en-US" dirty="0"/>
              <a:t>Use two independent encoders (CNN for RS, MLP or transformer for LPJ) with feature alignment loss at multiple levels.</a:t>
            </a:r>
          </a:p>
          <a:p>
            <a:pPr lvl="1"/>
            <a:r>
              <a:rPr lang="en-US" dirty="0"/>
              <a:t>Align and concatenate features at different resolutions.</a:t>
            </a:r>
          </a:p>
          <a:p>
            <a:endParaRPr lang="en-US" dirty="0"/>
          </a:p>
        </p:txBody>
      </p:sp>
    </p:spTree>
    <p:extLst>
      <p:ext uri="{BB962C8B-B14F-4D97-AF65-F5344CB8AC3E}">
        <p14:creationId xmlns:p14="http://schemas.microsoft.com/office/powerpoint/2010/main" val="37533846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r>
              <a:rPr lang="en-US" sz="2800" b="1" dirty="0">
                <a:solidFill>
                  <a:srgbClr val="009999"/>
                </a:solidFill>
                <a:latin typeface="Arial" panose="020B0604020202020204" pitchFamily="34" charset="0"/>
                <a:ea typeface="+mn-ea"/>
                <a:cs typeface="Arial" panose="020B0604020202020204" pitchFamily="34" charset="0"/>
              </a:rPr>
              <a:t>Model Performance Investigation</a:t>
            </a:r>
          </a:p>
        </p:txBody>
      </p:sp>
      <p:sp>
        <p:nvSpPr>
          <p:cNvPr id="3" name="Content Placeholder 2"/>
          <p:cNvSpPr>
            <a:spLocks noGrp="1"/>
          </p:cNvSpPr>
          <p:nvPr>
            <p:ph idx="1"/>
          </p:nvPr>
        </p:nvSpPr>
        <p:spPr/>
        <p:txBody>
          <a:bodyPr/>
          <a:lstStyle/>
          <a:p>
            <a:pPr algn="just"/>
            <a:r>
              <a:rPr lang="en-US" b="1" dirty="0"/>
              <a:t>Multi-Scale </a:t>
            </a:r>
            <a:r>
              <a:rPr lang="en-US" b="1" dirty="0" err="1"/>
              <a:t>Swin</a:t>
            </a:r>
            <a:r>
              <a:rPr lang="en-US" b="1" dirty="0"/>
              <a:t> U-Net with physics-informed attention:</a:t>
            </a:r>
          </a:p>
          <a:p>
            <a:pPr lvl="1" algn="just"/>
            <a:r>
              <a:rPr lang="en-US" dirty="0"/>
              <a:t>Encoder and decoder use </a:t>
            </a:r>
            <a:r>
              <a:rPr lang="en-US" dirty="0" err="1"/>
              <a:t>Swin</a:t>
            </a:r>
            <a:r>
              <a:rPr lang="en-US" dirty="0"/>
              <a:t> Transformer blocks for multi-scale context.</a:t>
            </a:r>
          </a:p>
          <a:p>
            <a:pPr lvl="1" algn="just"/>
            <a:r>
              <a:rPr lang="en-US" dirty="0"/>
              <a:t>Physics-guided attention mechanism enforces constraints at multiple levels, not just output.</a:t>
            </a:r>
          </a:p>
          <a:p>
            <a:pPr algn="just"/>
            <a:endParaRPr lang="en-US" dirty="0"/>
          </a:p>
          <a:p>
            <a:pPr algn="just"/>
            <a:r>
              <a:rPr lang="en-US" b="1" dirty="0"/>
              <a:t>GNN-based ecological-spatial model:</a:t>
            </a:r>
          </a:p>
          <a:p>
            <a:pPr lvl="1" algn="just"/>
            <a:r>
              <a:rPr lang="en-US" dirty="0"/>
              <a:t>Graph Neural Network (GNN) from patches or </a:t>
            </a:r>
            <a:r>
              <a:rPr lang="en-US" dirty="0" err="1"/>
              <a:t>superpixels</a:t>
            </a:r>
            <a:r>
              <a:rPr lang="en-US" dirty="0"/>
              <a:t> of RS data where each node enriched with LPJ-GUESS </a:t>
            </a:r>
            <a:r>
              <a:rPr lang="en-US" dirty="0" err="1"/>
              <a:t>embeddings</a:t>
            </a:r>
            <a:r>
              <a:rPr lang="en-US" dirty="0"/>
              <a:t>.</a:t>
            </a:r>
          </a:p>
          <a:p>
            <a:pPr lvl="1" algn="just"/>
            <a:r>
              <a:rPr lang="en-US" dirty="0"/>
              <a:t>Use Graph Attention Networks (GAT) or </a:t>
            </a:r>
            <a:r>
              <a:rPr lang="en-US" dirty="0" err="1"/>
              <a:t>GraphSAGE</a:t>
            </a:r>
            <a:r>
              <a:rPr lang="en-US" dirty="0"/>
              <a:t> layers for spatial and ecological learning.</a:t>
            </a:r>
          </a:p>
          <a:p>
            <a:pPr lvl="1" algn="just"/>
            <a:endParaRPr lang="en-US" dirty="0"/>
          </a:p>
        </p:txBody>
      </p:sp>
    </p:spTree>
    <p:extLst>
      <p:ext uri="{BB962C8B-B14F-4D97-AF65-F5344CB8AC3E}">
        <p14:creationId xmlns:p14="http://schemas.microsoft.com/office/powerpoint/2010/main" val="410401607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r>
              <a:rPr lang="en-US" sz="2800" b="1" dirty="0">
                <a:solidFill>
                  <a:srgbClr val="009999"/>
                </a:solidFill>
                <a:latin typeface="Arial" panose="020B0604020202020204" pitchFamily="34" charset="0"/>
                <a:ea typeface="+mn-ea"/>
                <a:cs typeface="Arial" panose="020B0604020202020204" pitchFamily="34" charset="0"/>
              </a:rPr>
              <a:t>Model Performance Investigation</a:t>
            </a:r>
          </a:p>
        </p:txBody>
      </p:sp>
      <p:sp>
        <p:nvSpPr>
          <p:cNvPr id="3" name="Content Placeholder 2"/>
          <p:cNvSpPr>
            <a:spLocks noGrp="1"/>
          </p:cNvSpPr>
          <p:nvPr>
            <p:ph idx="1"/>
          </p:nvPr>
        </p:nvSpPr>
        <p:spPr/>
        <p:txBody>
          <a:bodyPr/>
          <a:lstStyle/>
          <a:p>
            <a:pPr algn="just"/>
            <a:r>
              <a:rPr lang="en-US" b="1" dirty="0"/>
              <a:t>Diffusion-based decoder: </a:t>
            </a:r>
          </a:p>
          <a:p>
            <a:pPr lvl="1" algn="just"/>
            <a:r>
              <a:rPr lang="en-US" dirty="0"/>
              <a:t>Replace standard decoder with a conditional diffusion decoder (like in </a:t>
            </a:r>
            <a:r>
              <a:rPr lang="en-US" dirty="0" err="1"/>
              <a:t>denoising</a:t>
            </a:r>
            <a:r>
              <a:rPr lang="en-US" dirty="0"/>
              <a:t> diffusion models).</a:t>
            </a:r>
          </a:p>
          <a:p>
            <a:pPr lvl="1" algn="just"/>
            <a:r>
              <a:rPr lang="en-US" dirty="0"/>
              <a:t>Incorporate physics rules into the </a:t>
            </a:r>
            <a:r>
              <a:rPr lang="en-US" dirty="0" err="1"/>
              <a:t>denoising</a:t>
            </a:r>
            <a:r>
              <a:rPr lang="en-US" dirty="0"/>
              <a:t> process via constraints.</a:t>
            </a:r>
          </a:p>
          <a:p>
            <a:pPr lvl="1" algn="just"/>
            <a:endParaRPr lang="en-US" dirty="0"/>
          </a:p>
          <a:p>
            <a:pPr algn="just"/>
            <a:r>
              <a:rPr lang="en-US" b="1" dirty="0"/>
              <a:t>Contrastive </a:t>
            </a:r>
            <a:r>
              <a:rPr lang="en-US" b="1" dirty="0" err="1"/>
              <a:t>pretraining</a:t>
            </a:r>
            <a:r>
              <a:rPr lang="en-US" b="1" dirty="0"/>
              <a:t> with fine-tuned fusion network:</a:t>
            </a:r>
          </a:p>
          <a:p>
            <a:pPr lvl="1" algn="just"/>
            <a:r>
              <a:rPr lang="en-US" dirty="0"/>
              <a:t>Pre-train both encoders (RS and LPJ-Guess) using contrastive learning to learn strong feature </a:t>
            </a:r>
            <a:r>
              <a:rPr lang="en-US" dirty="0" err="1"/>
              <a:t>embeddings</a:t>
            </a:r>
            <a:r>
              <a:rPr lang="en-US" dirty="0"/>
              <a:t>.</a:t>
            </a:r>
          </a:p>
          <a:p>
            <a:pPr lvl="1" algn="just"/>
            <a:r>
              <a:rPr lang="en-US" dirty="0"/>
              <a:t>Fine-tune fusion module with attention and residual dense blocks.</a:t>
            </a:r>
          </a:p>
          <a:p>
            <a:pPr lvl="1" algn="just"/>
            <a:endParaRPr lang="en-US" b="1" dirty="0"/>
          </a:p>
        </p:txBody>
      </p:sp>
    </p:spTree>
    <p:extLst>
      <p:ext uri="{BB962C8B-B14F-4D97-AF65-F5344CB8AC3E}">
        <p14:creationId xmlns:p14="http://schemas.microsoft.com/office/powerpoint/2010/main" val="51189113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r>
              <a:rPr lang="en-US" sz="2800" b="1" dirty="0">
                <a:solidFill>
                  <a:srgbClr val="009999"/>
                </a:solidFill>
                <a:latin typeface="Arial" panose="020B0604020202020204" pitchFamily="34" charset="0"/>
                <a:ea typeface="+mn-ea"/>
                <a:cs typeface="Arial" panose="020B0604020202020204" pitchFamily="34" charset="0"/>
              </a:rPr>
              <a:t>Model Comparison</a:t>
            </a:r>
          </a:p>
        </p:txBody>
      </p:sp>
      <p:graphicFrame>
        <p:nvGraphicFramePr>
          <p:cNvPr id="4" name="Table 3"/>
          <p:cNvGraphicFramePr>
            <a:graphicFrameLocks noGrp="1"/>
          </p:cNvGraphicFramePr>
          <p:nvPr/>
        </p:nvGraphicFramePr>
        <p:xfrm>
          <a:off x="655784" y="1946110"/>
          <a:ext cx="11166760" cy="3732657"/>
        </p:xfrm>
        <a:graphic>
          <a:graphicData uri="http://schemas.openxmlformats.org/drawingml/2006/table">
            <a:tbl>
              <a:tblPr firstRow="1" firstCol="1" bandRow="1">
                <a:tableStyleId>{5C22544A-7EE6-4342-B048-85BDC9FD1C3A}</a:tableStyleId>
              </a:tblPr>
              <a:tblGrid>
                <a:gridCol w="1958107">
                  <a:extLst>
                    <a:ext uri="{9D8B030D-6E8A-4147-A177-3AD203B41FA5}">
                      <a16:colId xmlns:a16="http://schemas.microsoft.com/office/drawing/2014/main" val="1215524124"/>
                    </a:ext>
                  </a:extLst>
                </a:gridCol>
                <a:gridCol w="1219200">
                  <a:extLst>
                    <a:ext uri="{9D8B030D-6E8A-4147-A177-3AD203B41FA5}">
                      <a16:colId xmlns:a16="http://schemas.microsoft.com/office/drawing/2014/main" val="2370872209"/>
                    </a:ext>
                  </a:extLst>
                </a:gridCol>
                <a:gridCol w="1293091">
                  <a:extLst>
                    <a:ext uri="{9D8B030D-6E8A-4147-A177-3AD203B41FA5}">
                      <a16:colId xmlns:a16="http://schemas.microsoft.com/office/drawing/2014/main" val="297426767"/>
                    </a:ext>
                  </a:extLst>
                </a:gridCol>
                <a:gridCol w="1112982">
                  <a:extLst>
                    <a:ext uri="{9D8B030D-6E8A-4147-A177-3AD203B41FA5}">
                      <a16:colId xmlns:a16="http://schemas.microsoft.com/office/drawing/2014/main" val="3781270576"/>
                    </a:ext>
                  </a:extLst>
                </a:gridCol>
                <a:gridCol w="1395845">
                  <a:extLst>
                    <a:ext uri="{9D8B030D-6E8A-4147-A177-3AD203B41FA5}">
                      <a16:colId xmlns:a16="http://schemas.microsoft.com/office/drawing/2014/main" val="2643877370"/>
                    </a:ext>
                  </a:extLst>
                </a:gridCol>
                <a:gridCol w="1499755">
                  <a:extLst>
                    <a:ext uri="{9D8B030D-6E8A-4147-A177-3AD203B41FA5}">
                      <a16:colId xmlns:a16="http://schemas.microsoft.com/office/drawing/2014/main" val="2722524385"/>
                    </a:ext>
                  </a:extLst>
                </a:gridCol>
                <a:gridCol w="1291935">
                  <a:extLst>
                    <a:ext uri="{9D8B030D-6E8A-4147-A177-3AD203B41FA5}">
                      <a16:colId xmlns:a16="http://schemas.microsoft.com/office/drawing/2014/main" val="676003539"/>
                    </a:ext>
                  </a:extLst>
                </a:gridCol>
                <a:gridCol w="1395845">
                  <a:extLst>
                    <a:ext uri="{9D8B030D-6E8A-4147-A177-3AD203B41FA5}">
                      <a16:colId xmlns:a16="http://schemas.microsoft.com/office/drawing/2014/main" val="2449416332"/>
                    </a:ext>
                  </a:extLst>
                </a:gridCol>
              </a:tblGrid>
              <a:tr h="524600">
                <a:tc>
                  <a:txBody>
                    <a:bodyPr/>
                    <a:lstStyle/>
                    <a:p>
                      <a:pPr marL="0" marR="0" algn="ctr">
                        <a:lnSpc>
                          <a:spcPct val="107000"/>
                        </a:lnSpc>
                        <a:spcBef>
                          <a:spcPts val="0"/>
                        </a:spcBef>
                        <a:spcAft>
                          <a:spcPts val="0"/>
                        </a:spcAft>
                      </a:pPr>
                      <a:r>
                        <a:rPr lang="en-US" sz="1600">
                          <a:effectLst/>
                        </a:rPr>
                        <a:t>Model</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600">
                          <a:effectLst/>
                        </a:rPr>
                        <a:t>MAE </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600">
                          <a:effectLst/>
                        </a:rPr>
                        <a:t>RMSE </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600">
                          <a:effectLst/>
                        </a:rPr>
                        <a:t>R² </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600">
                          <a:effectLst/>
                        </a:rPr>
                        <a:t>Conservation Ratio (CR) </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600">
                          <a:effectLst/>
                        </a:rPr>
                        <a:t>TV (Smoothness)</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600">
                          <a:effectLst/>
                        </a:rPr>
                        <a:t>SSIM (Pattern)</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600">
                          <a:effectLst/>
                        </a:rPr>
                        <a:t>Mutual Info (Pattern)</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extLst>
                  <a:ext uri="{0D108BD9-81ED-4DB2-BD59-A6C34878D82A}">
                    <a16:rowId xmlns:a16="http://schemas.microsoft.com/office/drawing/2014/main" val="1143629849"/>
                  </a:ext>
                </a:extLst>
              </a:tr>
              <a:tr h="256382">
                <a:tc>
                  <a:txBody>
                    <a:bodyPr/>
                    <a:lstStyle/>
                    <a:p>
                      <a:pPr marL="0" marR="0">
                        <a:lnSpc>
                          <a:spcPct val="107000"/>
                        </a:lnSpc>
                        <a:spcBef>
                          <a:spcPts val="0"/>
                        </a:spcBef>
                        <a:spcAft>
                          <a:spcPts val="0"/>
                        </a:spcAft>
                      </a:pPr>
                      <a:r>
                        <a:rPr lang="en-US" sz="1600" dirty="0">
                          <a:effectLst/>
                        </a:rPr>
                        <a:t>Baseline Model</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800">
                          <a:effectLst/>
                        </a:rPr>
                        <a:t>0.187</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0.302</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0.62</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1.05</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dirty="0">
                          <a:effectLst/>
                        </a:rPr>
                        <a:t>0.498</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0.83</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0.61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382810270"/>
                  </a:ext>
                </a:extLst>
              </a:tr>
              <a:tr h="256382">
                <a:tc>
                  <a:txBody>
                    <a:bodyPr/>
                    <a:lstStyle/>
                    <a:p>
                      <a:pPr marL="0" marR="0">
                        <a:lnSpc>
                          <a:spcPct val="107000"/>
                        </a:lnSpc>
                        <a:spcBef>
                          <a:spcPts val="0"/>
                        </a:spcBef>
                        <a:spcAft>
                          <a:spcPts val="0"/>
                        </a:spcAft>
                      </a:pPr>
                      <a:r>
                        <a:rPr lang="en-US" sz="1600">
                          <a:effectLst/>
                        </a:rPr>
                        <a:t>TransUNet++</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800">
                          <a:effectLst/>
                        </a:rPr>
                        <a:t>0.160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0.268</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0.70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1.02</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dirty="0">
                          <a:effectLst/>
                        </a:rPr>
                        <a:t>0.312</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0.88</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0.69</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172894522"/>
                  </a:ext>
                </a:extLst>
              </a:tr>
              <a:tr h="524600">
                <a:tc>
                  <a:txBody>
                    <a:bodyPr/>
                    <a:lstStyle/>
                    <a:p>
                      <a:pPr marL="0" marR="0">
                        <a:lnSpc>
                          <a:spcPct val="107000"/>
                        </a:lnSpc>
                        <a:spcBef>
                          <a:spcPts val="0"/>
                        </a:spcBef>
                        <a:spcAft>
                          <a:spcPts val="0"/>
                        </a:spcAft>
                      </a:pPr>
                      <a:r>
                        <a:rPr lang="en-US" sz="1600">
                          <a:effectLst/>
                        </a:rPr>
                        <a:t>Dual-Branch Feature Aligned</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800">
                          <a:effectLst/>
                        </a:rPr>
                        <a:t>0.158</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0.265</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0.72</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b="1" dirty="0">
                          <a:effectLst/>
                        </a:rPr>
                        <a:t>1.01</a:t>
                      </a:r>
                      <a:endParaRPr lang="en-US" sz="16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dirty="0">
                          <a:effectLst/>
                        </a:rPr>
                        <a:t>0.290</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0.89</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0.71</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976478794"/>
                  </a:ext>
                </a:extLst>
              </a:tr>
              <a:tr h="524600">
                <a:tc>
                  <a:txBody>
                    <a:bodyPr/>
                    <a:lstStyle/>
                    <a:p>
                      <a:pPr marL="0" marR="0">
                        <a:lnSpc>
                          <a:spcPct val="107000"/>
                        </a:lnSpc>
                        <a:spcBef>
                          <a:spcPts val="0"/>
                        </a:spcBef>
                        <a:spcAft>
                          <a:spcPts val="0"/>
                        </a:spcAft>
                      </a:pPr>
                      <a:r>
                        <a:rPr lang="en-US" sz="1600" dirty="0" err="1">
                          <a:effectLst/>
                        </a:rPr>
                        <a:t>Swin</a:t>
                      </a:r>
                      <a:r>
                        <a:rPr lang="en-US" sz="1600" dirty="0">
                          <a:effectLst/>
                        </a:rPr>
                        <a:t> U-Net and Physics attention</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800" b="1">
                          <a:effectLst/>
                        </a:rPr>
                        <a:t>0.145</a:t>
                      </a:r>
                      <a:endParaRPr lang="en-US" sz="16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b="1">
                          <a:effectLst/>
                        </a:rPr>
                        <a:t>0.250</a:t>
                      </a:r>
                      <a:endParaRPr lang="en-US" sz="1600" b="1">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b="1" dirty="0">
                          <a:effectLst/>
                        </a:rPr>
                        <a:t>0.74</a:t>
                      </a:r>
                      <a:endParaRPr lang="en-US" sz="16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dirty="0">
                          <a:effectLst/>
                        </a:rPr>
                        <a:t>1.02</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b="1" dirty="0">
                          <a:effectLst/>
                        </a:rPr>
                        <a:t>0.272</a:t>
                      </a:r>
                      <a:endParaRPr lang="en-US" sz="16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b="0" dirty="0">
                          <a:effectLst/>
                        </a:rPr>
                        <a:t>0.91</a:t>
                      </a:r>
                      <a:endParaRPr lang="en-US" sz="1600" b="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b="1" dirty="0">
                          <a:effectLst/>
                        </a:rPr>
                        <a:t>0.75</a:t>
                      </a:r>
                      <a:endParaRPr lang="en-US" sz="16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528584024"/>
                  </a:ext>
                </a:extLst>
              </a:tr>
              <a:tr h="256382">
                <a:tc>
                  <a:txBody>
                    <a:bodyPr/>
                    <a:lstStyle/>
                    <a:p>
                      <a:pPr marL="0" marR="0">
                        <a:lnSpc>
                          <a:spcPct val="107000"/>
                        </a:lnSpc>
                        <a:spcBef>
                          <a:spcPts val="0"/>
                        </a:spcBef>
                        <a:spcAft>
                          <a:spcPts val="0"/>
                        </a:spcAft>
                      </a:pPr>
                      <a:r>
                        <a:rPr lang="en-US" sz="1600">
                          <a:effectLst/>
                        </a:rPr>
                        <a:t>GNN-Based Model</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800">
                          <a:effectLst/>
                        </a:rPr>
                        <a:t>0.165</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0.278</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0.68</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b="1" dirty="0">
                          <a:effectLst/>
                          <a:latin typeface="+mn-lt"/>
                          <a:ea typeface="+mn-ea"/>
                          <a:cs typeface="+mn-cs"/>
                        </a:rPr>
                        <a:t>1.01</a:t>
                      </a:r>
                      <a:endParaRPr lang="en-US" sz="16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dirty="0">
                          <a:effectLst/>
                        </a:rPr>
                        <a:t>0.333</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0.86</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0.68</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575048287"/>
                  </a:ext>
                </a:extLst>
              </a:tr>
              <a:tr h="524600">
                <a:tc>
                  <a:txBody>
                    <a:bodyPr/>
                    <a:lstStyle/>
                    <a:p>
                      <a:pPr marL="0" marR="0">
                        <a:lnSpc>
                          <a:spcPct val="107000"/>
                        </a:lnSpc>
                        <a:spcBef>
                          <a:spcPts val="0"/>
                        </a:spcBef>
                        <a:spcAft>
                          <a:spcPts val="0"/>
                        </a:spcAft>
                      </a:pPr>
                      <a:r>
                        <a:rPr lang="en-US" sz="1600" dirty="0">
                          <a:effectLst/>
                        </a:rPr>
                        <a:t>Diffusion Decoder based Model</a:t>
                      </a:r>
                      <a:endParaRPr lang="en-US" sz="14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800" b="1" dirty="0">
                          <a:effectLst/>
                        </a:rPr>
                        <a:t>0.148</a:t>
                      </a:r>
                      <a:endParaRPr lang="en-US" sz="16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0.255</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b="1" dirty="0">
                          <a:effectLst/>
                        </a:rPr>
                        <a:t>0.74</a:t>
                      </a:r>
                      <a:endParaRPr lang="en-US" sz="16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b="0" dirty="0">
                          <a:effectLst/>
                        </a:rPr>
                        <a:t>1.02</a:t>
                      </a:r>
                      <a:endParaRPr lang="en-US" sz="1600" b="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dirty="0">
                          <a:effectLst/>
                        </a:rPr>
                        <a:t>0.275</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b="1" dirty="0">
                          <a:effectLst/>
                        </a:rPr>
                        <a:t>0.93</a:t>
                      </a:r>
                      <a:endParaRPr lang="en-US" sz="1600" b="1"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dirty="0">
                          <a:effectLst/>
                        </a:rPr>
                        <a:t>0.74</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245578107"/>
                  </a:ext>
                </a:extLst>
              </a:tr>
              <a:tr h="792817">
                <a:tc>
                  <a:txBody>
                    <a:bodyPr/>
                    <a:lstStyle/>
                    <a:p>
                      <a:pPr marL="0" marR="0">
                        <a:lnSpc>
                          <a:spcPct val="107000"/>
                        </a:lnSpc>
                        <a:spcBef>
                          <a:spcPts val="0"/>
                        </a:spcBef>
                        <a:spcAft>
                          <a:spcPts val="0"/>
                        </a:spcAft>
                      </a:pPr>
                      <a:r>
                        <a:rPr lang="en-US" sz="1600">
                          <a:effectLst/>
                        </a:rPr>
                        <a:t>Contrastive Pretraining + Fusion</a:t>
                      </a:r>
                      <a:endParaRPr lang="en-US" sz="14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800">
                          <a:effectLst/>
                        </a:rPr>
                        <a:t>0.150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0.260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0.73</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dirty="0">
                          <a:effectLst/>
                        </a:rPr>
                        <a:t>1.03</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dirty="0">
                          <a:effectLst/>
                        </a:rPr>
                        <a:t>0.280</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a:effectLst/>
                        </a:rPr>
                        <a:t>0.90</a:t>
                      </a:r>
                      <a:endParaRPr lang="en-US" sz="16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dirty="0">
                          <a:effectLst/>
                        </a:rPr>
                        <a:t>0.72</a:t>
                      </a:r>
                      <a:endParaRPr lang="en-US" sz="16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456983340"/>
                  </a:ext>
                </a:extLst>
              </a:tr>
            </a:tbl>
          </a:graphicData>
        </a:graphic>
      </p:graphicFrame>
    </p:spTree>
    <p:extLst>
      <p:ext uri="{BB962C8B-B14F-4D97-AF65-F5344CB8AC3E}">
        <p14:creationId xmlns:p14="http://schemas.microsoft.com/office/powerpoint/2010/main" val="108171956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r>
              <a:rPr lang="en-US" sz="2800" b="1" dirty="0">
                <a:solidFill>
                  <a:srgbClr val="009999"/>
                </a:solidFill>
                <a:latin typeface="Arial" panose="020B0604020202020204" pitchFamily="34" charset="0"/>
                <a:ea typeface="+mn-ea"/>
                <a:cs typeface="Arial" panose="020B0604020202020204" pitchFamily="34" charset="0"/>
              </a:rPr>
              <a:t>Results</a:t>
            </a:r>
          </a:p>
        </p:txBody>
      </p:sp>
      <p:sp>
        <p:nvSpPr>
          <p:cNvPr id="4" name="Rectangle 3"/>
          <p:cNvSpPr/>
          <p:nvPr/>
        </p:nvSpPr>
        <p:spPr>
          <a:xfrm>
            <a:off x="838200" y="1690688"/>
            <a:ext cx="10411691" cy="4401205"/>
          </a:xfrm>
          <a:prstGeom prst="rect">
            <a:avLst/>
          </a:prstGeom>
        </p:spPr>
        <p:txBody>
          <a:bodyPr wrap="square">
            <a:spAutoFit/>
          </a:bodyPr>
          <a:lstStyle/>
          <a:p>
            <a:pPr marL="285750" lvl="0" indent="-285750" algn="just">
              <a:buFont typeface="Arial" panose="020B0604020202020204" pitchFamily="34" charset="0"/>
              <a:buChar char="•"/>
            </a:pPr>
            <a:r>
              <a:rPr lang="en-US" sz="2800" b="1" dirty="0" err="1"/>
              <a:t>Swin</a:t>
            </a:r>
            <a:r>
              <a:rPr lang="en-US" sz="2800" b="1" dirty="0"/>
              <a:t> U-Net with physics attention</a:t>
            </a:r>
            <a:r>
              <a:rPr lang="en-US" sz="2800" dirty="0"/>
              <a:t> and </a:t>
            </a:r>
            <a:r>
              <a:rPr lang="en-US" sz="2800" b="1" dirty="0"/>
              <a:t>Diffusion decoder</a:t>
            </a:r>
            <a:r>
              <a:rPr lang="en-US" sz="2800" dirty="0"/>
              <a:t> are top performers across most of the criteria, balancing numerical accuracy, physical conservation, and spatial realism.</a:t>
            </a:r>
          </a:p>
          <a:p>
            <a:pPr marL="285750" lvl="0" indent="-285750" algn="just">
              <a:buFont typeface="Arial" panose="020B0604020202020204" pitchFamily="34" charset="0"/>
              <a:buChar char="•"/>
            </a:pPr>
            <a:r>
              <a:rPr lang="en-US" sz="2800" b="1" dirty="0" err="1"/>
              <a:t>TransUNet</a:t>
            </a:r>
            <a:r>
              <a:rPr lang="en-US" sz="2800" b="1" dirty="0"/>
              <a:t>++</a:t>
            </a:r>
            <a:r>
              <a:rPr lang="en-US" sz="2800" dirty="0"/>
              <a:t> and </a:t>
            </a:r>
            <a:r>
              <a:rPr lang="en-US" sz="2800" b="1" dirty="0"/>
              <a:t>Dual-Branch</a:t>
            </a:r>
            <a:r>
              <a:rPr lang="en-US" sz="2800" dirty="0"/>
              <a:t> models show good regression and pattern preservation, but slightly higher total variation.</a:t>
            </a:r>
          </a:p>
          <a:p>
            <a:pPr marL="285750" lvl="0" indent="-285750" algn="just">
              <a:buFont typeface="Arial" panose="020B0604020202020204" pitchFamily="34" charset="0"/>
              <a:buChar char="•"/>
            </a:pPr>
            <a:r>
              <a:rPr lang="en-US" sz="2800" b="1" dirty="0"/>
              <a:t>GNN-based model</a:t>
            </a:r>
            <a:r>
              <a:rPr lang="en-US" sz="2800" dirty="0"/>
              <a:t> slightly underperforms in pixel accuracy but excels in global consistency (CR = 0.98).</a:t>
            </a:r>
          </a:p>
          <a:p>
            <a:pPr marL="285750" lvl="0" indent="-285750" algn="just">
              <a:buFont typeface="Arial" panose="020B0604020202020204" pitchFamily="34" charset="0"/>
              <a:buChar char="•"/>
            </a:pPr>
            <a:r>
              <a:rPr lang="en-US" sz="2800" b="1" dirty="0"/>
              <a:t>Contrastive </a:t>
            </a:r>
            <a:r>
              <a:rPr lang="en-US" sz="2800" b="1" dirty="0" err="1"/>
              <a:t>pretraining</a:t>
            </a:r>
            <a:r>
              <a:rPr lang="en-US" sz="2800" dirty="0"/>
              <a:t> improves feature robustness and shows acceptable overall results.</a:t>
            </a:r>
          </a:p>
          <a:p>
            <a:endParaRPr lang="en-US" sz="2800" dirty="0"/>
          </a:p>
        </p:txBody>
      </p:sp>
    </p:spTree>
    <p:extLst>
      <p:ext uri="{BB962C8B-B14F-4D97-AF65-F5344CB8AC3E}">
        <p14:creationId xmlns:p14="http://schemas.microsoft.com/office/powerpoint/2010/main" val="245222782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r>
              <a:rPr lang="en-US" sz="2800" b="1" dirty="0">
                <a:solidFill>
                  <a:srgbClr val="009999"/>
                </a:solidFill>
                <a:latin typeface="Arial" panose="020B0604020202020204" pitchFamily="34" charset="0"/>
                <a:ea typeface="+mn-ea"/>
                <a:cs typeface="Arial" panose="020B0604020202020204" pitchFamily="34" charset="0"/>
              </a:rPr>
              <a:t>General Insights on Learning Mechanisms</a:t>
            </a:r>
          </a:p>
        </p:txBody>
      </p:sp>
      <p:sp>
        <p:nvSpPr>
          <p:cNvPr id="3" name="Content Placeholder 2"/>
          <p:cNvSpPr>
            <a:spLocks noGrp="1"/>
          </p:cNvSpPr>
          <p:nvPr>
            <p:ph idx="1"/>
          </p:nvPr>
        </p:nvSpPr>
        <p:spPr/>
        <p:txBody>
          <a:bodyPr>
            <a:normAutofit/>
          </a:bodyPr>
          <a:lstStyle/>
          <a:p>
            <a:pPr algn="just"/>
            <a:r>
              <a:rPr lang="en-US" b="1" dirty="0"/>
              <a:t>Transformer-based architectures</a:t>
            </a:r>
            <a:r>
              <a:rPr lang="en-US" dirty="0"/>
              <a:t> (like </a:t>
            </a:r>
            <a:r>
              <a:rPr lang="en-US" dirty="0" err="1"/>
              <a:t>Swin</a:t>
            </a:r>
            <a:r>
              <a:rPr lang="en-US" dirty="0"/>
              <a:t> and </a:t>
            </a:r>
            <a:r>
              <a:rPr lang="en-US" dirty="0" err="1"/>
              <a:t>TransUNet</a:t>
            </a:r>
            <a:r>
              <a:rPr lang="en-US" dirty="0"/>
              <a:t>++) outperform CNNs in preserving </a:t>
            </a:r>
            <a:r>
              <a:rPr lang="en-US" b="1" dirty="0"/>
              <a:t>spatial structure and long-range dependencies</a:t>
            </a:r>
            <a:r>
              <a:rPr lang="en-US" dirty="0"/>
              <a:t>, making them ideal for capturing landscape-scale patterns in heterogeneous environments.</a:t>
            </a:r>
          </a:p>
          <a:p>
            <a:pPr algn="just"/>
            <a:endParaRPr lang="en-US" dirty="0"/>
          </a:p>
          <a:p>
            <a:pPr algn="just"/>
            <a:r>
              <a:rPr lang="en-US" b="1" dirty="0"/>
              <a:t>Contrastive approaches</a:t>
            </a:r>
            <a:r>
              <a:rPr lang="en-US" dirty="0"/>
              <a:t> enhance generalization in data-limited contexts.</a:t>
            </a:r>
          </a:p>
          <a:p>
            <a:pPr algn="just"/>
            <a:endParaRPr lang="en-US" dirty="0"/>
          </a:p>
          <a:p>
            <a:pPr algn="just"/>
            <a:r>
              <a:rPr lang="en-US" b="1" dirty="0"/>
              <a:t>Graph-based models (GNNs)</a:t>
            </a:r>
            <a:r>
              <a:rPr lang="en-US" dirty="0"/>
              <a:t> offer strong spatial smoothness and ecological consistency but may lag in pixel-wise accuracy </a:t>
            </a:r>
          </a:p>
        </p:txBody>
      </p:sp>
    </p:spTree>
    <p:extLst>
      <p:ext uri="{BB962C8B-B14F-4D97-AF65-F5344CB8AC3E}">
        <p14:creationId xmlns:p14="http://schemas.microsoft.com/office/powerpoint/2010/main" val="105770739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r>
              <a:rPr lang="en-US" sz="2800" b="1" dirty="0">
                <a:solidFill>
                  <a:srgbClr val="009999"/>
                </a:solidFill>
                <a:latin typeface="Arial" panose="020B0604020202020204" pitchFamily="34" charset="0"/>
                <a:ea typeface="+mn-ea"/>
                <a:cs typeface="Arial" panose="020B0604020202020204" pitchFamily="34" charset="0"/>
              </a:rPr>
              <a:t>Next Steps</a:t>
            </a:r>
          </a:p>
        </p:txBody>
      </p:sp>
      <p:sp>
        <p:nvSpPr>
          <p:cNvPr id="3" name="Content Placeholder 2"/>
          <p:cNvSpPr>
            <a:spLocks noGrp="1"/>
          </p:cNvSpPr>
          <p:nvPr>
            <p:ph idx="1"/>
          </p:nvPr>
        </p:nvSpPr>
        <p:spPr/>
        <p:txBody>
          <a:bodyPr>
            <a:normAutofit/>
          </a:bodyPr>
          <a:lstStyle/>
          <a:p>
            <a:pPr algn="just"/>
            <a:r>
              <a:rPr lang="en-US" dirty="0"/>
              <a:t>Consider improving the used custom conservation loss for a physics-informed neural network (PINN) residual. Off-the-shelf PINN libraries now support automatic Jacobians and mixed </a:t>
            </a:r>
            <a:r>
              <a:rPr lang="en-US" dirty="0" err="1"/>
              <a:t>Dirichlet</a:t>
            </a:r>
            <a:r>
              <a:rPr lang="en-US" dirty="0"/>
              <a:t>/Neumann boundaries.</a:t>
            </a:r>
          </a:p>
          <a:p>
            <a:pPr algn="just"/>
            <a:endParaRPr lang="en-US" dirty="0"/>
          </a:p>
          <a:p>
            <a:pPr algn="just"/>
            <a:r>
              <a:rPr lang="en-US" dirty="0"/>
              <a:t>A lightweight diffusion-based super-resolution head (conditioned on the deterministic features) can sharpen textures without violating energy/biomass sums [1]</a:t>
            </a:r>
          </a:p>
          <a:p>
            <a:pPr algn="just"/>
            <a:endParaRPr lang="en-US" dirty="0"/>
          </a:p>
        </p:txBody>
      </p:sp>
      <p:sp>
        <p:nvSpPr>
          <p:cNvPr id="4" name="TextBox 3"/>
          <p:cNvSpPr txBox="1"/>
          <p:nvPr/>
        </p:nvSpPr>
        <p:spPr>
          <a:xfrm>
            <a:off x="1200727" y="6398636"/>
            <a:ext cx="10067637" cy="369332"/>
          </a:xfrm>
          <a:prstGeom prst="rect">
            <a:avLst/>
          </a:prstGeom>
          <a:noFill/>
        </p:spPr>
        <p:txBody>
          <a:bodyPr wrap="square" rtlCol="0">
            <a:spAutoFit/>
          </a:bodyPr>
          <a:lstStyle/>
          <a:p>
            <a:r>
              <a:rPr lang="en-US" dirty="0"/>
              <a:t>[1] R. A. Watt, L. A. Mansfield. </a:t>
            </a:r>
            <a:r>
              <a:rPr lang="en-US" dirty="0">
                <a:hlinkClick r:id="rId2"/>
              </a:rPr>
              <a:t>Generative Diffusion-based Downscaling for Climate</a:t>
            </a:r>
            <a:r>
              <a:rPr lang="en-US" dirty="0"/>
              <a:t>. </a:t>
            </a:r>
            <a:r>
              <a:rPr lang="en-US" dirty="0" err="1"/>
              <a:t>ArXiv</a:t>
            </a:r>
            <a:r>
              <a:rPr lang="en-US" dirty="0"/>
              <a:t>. 2024</a:t>
            </a:r>
          </a:p>
        </p:txBody>
      </p:sp>
    </p:spTree>
    <p:extLst>
      <p:ext uri="{BB962C8B-B14F-4D97-AF65-F5344CB8AC3E}">
        <p14:creationId xmlns:p14="http://schemas.microsoft.com/office/powerpoint/2010/main" val="11756020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30095-C09A-B977-2EB8-C2950FD753BE}"/>
              </a:ext>
            </a:extLst>
          </p:cNvPr>
          <p:cNvSpPr>
            <a:spLocks noGrp="1"/>
          </p:cNvSpPr>
          <p:nvPr>
            <p:ph type="title"/>
          </p:nvPr>
        </p:nvSpPr>
        <p:spPr/>
        <p:txBody>
          <a:bodyPr/>
          <a:lstStyle/>
          <a:p>
            <a:r>
              <a:rPr lang="fi-FI"/>
              <a:t>WP5 </a:t>
            </a:r>
            <a:r>
              <a:rPr lang="fi-FI" err="1"/>
              <a:t>Biodiversity</a:t>
            </a:r>
            <a:r>
              <a:rPr lang="fi-FI"/>
              <a:t> </a:t>
            </a:r>
            <a:r>
              <a:rPr lang="fi-FI" err="1"/>
              <a:t>Pilots</a:t>
            </a:r>
            <a:r>
              <a:rPr lang="fi-FI"/>
              <a:t> (</a:t>
            </a:r>
            <a:r>
              <a:rPr lang="fi-FI" err="1"/>
              <a:t>Lead</a:t>
            </a:r>
            <a:r>
              <a:rPr lang="fi-FI"/>
              <a:t>: </a:t>
            </a:r>
            <a:r>
              <a:rPr lang="fi-FI" err="1"/>
              <a:t>UTwente</a:t>
            </a:r>
            <a:r>
              <a:rPr lang="fi-FI"/>
              <a:t>)</a:t>
            </a:r>
            <a:endParaRPr lang="en-BG"/>
          </a:p>
        </p:txBody>
      </p:sp>
      <p:sp>
        <p:nvSpPr>
          <p:cNvPr id="4" name="Slide Number Placeholder 3">
            <a:extLst>
              <a:ext uri="{FF2B5EF4-FFF2-40B4-BE49-F238E27FC236}">
                <a16:creationId xmlns:a16="http://schemas.microsoft.com/office/drawing/2014/main" id="{3111950A-B8A2-0E80-32C1-5E5119A29889}"/>
              </a:ext>
            </a:extLst>
          </p:cNvPr>
          <p:cNvSpPr>
            <a:spLocks noGrp="1"/>
          </p:cNvSpPr>
          <p:nvPr>
            <p:ph type="sldNum" sz="quarter" idx="12"/>
          </p:nvPr>
        </p:nvSpPr>
        <p:spPr/>
        <p:txBody>
          <a:bodyPr/>
          <a:lstStyle/>
          <a:p>
            <a:fld id="{CD4805D6-057F-1048-B770-DDF440AB6921}" type="slidenum">
              <a:rPr lang="en-BG" smtClean="0"/>
              <a:t>9</a:t>
            </a:fld>
            <a:endParaRPr lang="en-BG"/>
          </a:p>
        </p:txBody>
      </p:sp>
      <p:pic>
        <p:nvPicPr>
          <p:cNvPr id="7" name="Picture 6">
            <a:extLst>
              <a:ext uri="{FF2B5EF4-FFF2-40B4-BE49-F238E27FC236}">
                <a16:creationId xmlns:a16="http://schemas.microsoft.com/office/drawing/2014/main" id="{63313E74-F496-15A1-295A-D2556BD1C98A}"/>
              </a:ext>
            </a:extLst>
          </p:cNvPr>
          <p:cNvPicPr>
            <a:picLocks noChangeAspect="1"/>
          </p:cNvPicPr>
          <p:nvPr/>
        </p:nvPicPr>
        <p:blipFill rotWithShape="1">
          <a:blip r:embed="rId2"/>
          <a:srcRect l="27243" t="39770" r="63291" b="41120"/>
          <a:stretch/>
        </p:blipFill>
        <p:spPr>
          <a:xfrm>
            <a:off x="4257061" y="3414259"/>
            <a:ext cx="3449949" cy="3114042"/>
          </a:xfrm>
          <a:prstGeom prst="rect">
            <a:avLst/>
          </a:prstGeom>
        </p:spPr>
      </p:pic>
      <p:pic>
        <p:nvPicPr>
          <p:cNvPr id="9" name="Picture 8">
            <a:extLst>
              <a:ext uri="{FF2B5EF4-FFF2-40B4-BE49-F238E27FC236}">
                <a16:creationId xmlns:a16="http://schemas.microsoft.com/office/drawing/2014/main" id="{2581532C-3168-D2D9-0F5A-81139AF8335B}"/>
              </a:ext>
            </a:extLst>
          </p:cNvPr>
          <p:cNvPicPr>
            <a:picLocks noChangeAspect="1"/>
          </p:cNvPicPr>
          <p:nvPr/>
        </p:nvPicPr>
        <p:blipFill rotWithShape="1">
          <a:blip r:embed="rId2"/>
          <a:srcRect l="27243" t="18607" r="63291" b="59515"/>
          <a:stretch/>
        </p:blipFill>
        <p:spPr>
          <a:xfrm>
            <a:off x="531735" y="3139166"/>
            <a:ext cx="3449949" cy="3565071"/>
          </a:xfrm>
          <a:prstGeom prst="rect">
            <a:avLst/>
          </a:prstGeom>
        </p:spPr>
      </p:pic>
      <p:sp>
        <p:nvSpPr>
          <p:cNvPr id="13" name="TextBox 12">
            <a:extLst>
              <a:ext uri="{FF2B5EF4-FFF2-40B4-BE49-F238E27FC236}">
                <a16:creationId xmlns:a16="http://schemas.microsoft.com/office/drawing/2014/main" id="{64453EEE-2CB9-18D9-730F-C4625DDFCDFE}"/>
              </a:ext>
            </a:extLst>
          </p:cNvPr>
          <p:cNvSpPr txBox="1"/>
          <p:nvPr/>
        </p:nvSpPr>
        <p:spPr>
          <a:xfrm>
            <a:off x="153865" y="1294591"/>
            <a:ext cx="11278472" cy="1631216"/>
          </a:xfrm>
          <a:prstGeom prst="rect">
            <a:avLst/>
          </a:prstGeom>
          <a:noFill/>
        </p:spPr>
        <p:txBody>
          <a:bodyPr wrap="square" lIns="91440" tIns="45720" rIns="91440" bIns="45720" anchor="t">
            <a:spAutoFit/>
          </a:bodyPr>
          <a:lstStyle/>
          <a:p>
            <a:pPr marL="0" indent="0" algn="just">
              <a:buNone/>
            </a:pPr>
            <a:r>
              <a:rPr lang="en-GB" sz="2000" b="1">
                <a:latin typeface="Century Gothic"/>
              </a:rPr>
              <a:t>Objective</a:t>
            </a:r>
            <a:r>
              <a:rPr lang="en-GB" sz="2000">
                <a:latin typeface="Century Gothic"/>
              </a:rPr>
              <a:t>: To develop specific case studies based on applied science R&amp;D aspects to demonstrate the implementation of techniques in WP2, WP3 and WP4 and to respond to the European (EU) Biodiversity Strategy for 2030 and the joint Flagship Action on Biodiversity and Vulnerable Ecosystems initiated by European Space Agency (ESA) and European Commission (EC). </a:t>
            </a:r>
            <a:endParaRPr lang="en-US" sz="2000">
              <a:latin typeface="Century Gothic"/>
            </a:endParaRPr>
          </a:p>
        </p:txBody>
      </p:sp>
    </p:spTree>
    <p:extLst>
      <p:ext uri="{BB962C8B-B14F-4D97-AF65-F5344CB8AC3E}">
        <p14:creationId xmlns:p14="http://schemas.microsoft.com/office/powerpoint/2010/main" val="143383828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r>
              <a:rPr lang="en-US" sz="2800" b="1" dirty="0">
                <a:solidFill>
                  <a:srgbClr val="009999"/>
                </a:solidFill>
                <a:latin typeface="Arial" panose="020B0604020202020204" pitchFamily="34" charset="0"/>
                <a:ea typeface="+mn-ea"/>
                <a:cs typeface="Arial" panose="020B0604020202020204" pitchFamily="34" charset="0"/>
              </a:rPr>
              <a:t>Next Steps</a:t>
            </a:r>
          </a:p>
        </p:txBody>
      </p:sp>
      <p:sp>
        <p:nvSpPr>
          <p:cNvPr id="3" name="Content Placeholder 2"/>
          <p:cNvSpPr>
            <a:spLocks noGrp="1"/>
          </p:cNvSpPr>
          <p:nvPr>
            <p:ph idx="1"/>
          </p:nvPr>
        </p:nvSpPr>
        <p:spPr/>
        <p:txBody>
          <a:bodyPr/>
          <a:lstStyle/>
          <a:p>
            <a:pPr algn="just"/>
            <a:r>
              <a:rPr lang="en-US" dirty="0"/>
              <a:t>Downscale all LPJ-GUESS variables jointly with a shared encoder and task-specific decoders. Soft-parameter sharing proved more stable than hard constraints for sea-surface-wind downscaling [1]</a:t>
            </a:r>
          </a:p>
          <a:p>
            <a:pPr algn="just"/>
            <a:endParaRPr lang="en-US" dirty="0"/>
          </a:p>
        </p:txBody>
      </p:sp>
      <p:sp>
        <p:nvSpPr>
          <p:cNvPr id="6" name="TextBox 5"/>
          <p:cNvSpPr txBox="1"/>
          <p:nvPr/>
        </p:nvSpPr>
        <p:spPr>
          <a:xfrm>
            <a:off x="574964" y="5791200"/>
            <a:ext cx="10778836" cy="646331"/>
          </a:xfrm>
          <a:prstGeom prst="rect">
            <a:avLst/>
          </a:prstGeom>
          <a:noFill/>
        </p:spPr>
        <p:txBody>
          <a:bodyPr wrap="square" rtlCol="0">
            <a:spAutoFit/>
          </a:bodyPr>
          <a:lstStyle/>
          <a:p>
            <a:r>
              <a:rPr lang="en-US" altLang="en-US" dirty="0">
                <a:solidFill>
                  <a:srgbClr val="333333"/>
                </a:solidFill>
                <a:latin typeface="Menlo"/>
              </a:rPr>
              <a:t>Yue et al. (2025). </a:t>
            </a:r>
            <a:r>
              <a:rPr lang="en-US" altLang="en-US" dirty="0">
                <a:solidFill>
                  <a:srgbClr val="333333"/>
                </a:solidFill>
                <a:latin typeface="Menlo"/>
                <a:hlinkClick r:id="rId2"/>
              </a:rPr>
              <a:t>Spatial Downscaling of Satellite Sea Surface Wind with Soft-Sharing Multi-Task Learning. Remote Sensing</a:t>
            </a:r>
            <a:r>
              <a:rPr lang="en-US" altLang="en-US" dirty="0">
                <a:solidFill>
                  <a:srgbClr val="333333"/>
                </a:solidFill>
                <a:latin typeface="Menlo"/>
              </a:rPr>
              <a:t>, 17(4), 587. </a:t>
            </a:r>
            <a:endParaRPr lang="en-US" altLang="en-US" dirty="0">
              <a:latin typeface="Arial" panose="020B0604020202020204" pitchFamily="34" charset="0"/>
            </a:endParaRPr>
          </a:p>
        </p:txBody>
      </p:sp>
    </p:spTree>
    <p:extLst>
      <p:ext uri="{BB962C8B-B14F-4D97-AF65-F5344CB8AC3E}">
        <p14:creationId xmlns:p14="http://schemas.microsoft.com/office/powerpoint/2010/main" val="26239825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ctr">
            <a:normAutofit/>
          </a:bodyPr>
          <a:lstStyle/>
          <a:p>
            <a:r>
              <a:rPr lang="en-US" sz="2800" b="1" dirty="0">
                <a:solidFill>
                  <a:srgbClr val="009999"/>
                </a:solidFill>
                <a:latin typeface="Arial" panose="020B0604020202020204" pitchFamily="34" charset="0"/>
                <a:ea typeface="+mn-ea"/>
                <a:cs typeface="Arial" panose="020B0604020202020204" pitchFamily="34" charset="0"/>
              </a:rPr>
              <a:t>Links to other pilots</a:t>
            </a:r>
          </a:p>
        </p:txBody>
      </p:sp>
      <p:sp>
        <p:nvSpPr>
          <p:cNvPr id="3" name="Content Placeholder 2"/>
          <p:cNvSpPr>
            <a:spLocks noGrp="1"/>
          </p:cNvSpPr>
          <p:nvPr>
            <p:ph idx="1"/>
          </p:nvPr>
        </p:nvSpPr>
        <p:spPr/>
        <p:txBody>
          <a:bodyPr>
            <a:normAutofit/>
          </a:bodyPr>
          <a:lstStyle/>
          <a:p>
            <a:pPr lvl="0" algn="just"/>
            <a:r>
              <a:rPr lang="en-US" dirty="0"/>
              <a:t>Pilot 5.4 Disturbances products with 20 m resolution can use the output of pilot 5.3.</a:t>
            </a:r>
          </a:p>
          <a:p>
            <a:pPr lvl="0" algn="just"/>
            <a:endParaRPr lang="en-US" dirty="0"/>
          </a:p>
          <a:p>
            <a:pPr lvl="0" algn="just"/>
            <a:r>
              <a:rPr lang="en-US" dirty="0"/>
              <a:t>WP5.4 will provide Pilot 5.3 with disturbance data which is available for the entire Europe and covers the specific sites of pilot 3 (Berchtesgaden and Carpathian) – a meeting will take place to initiate collaboration in the next two weeks.</a:t>
            </a:r>
          </a:p>
          <a:p>
            <a:pPr lvl="0" algn="just"/>
            <a:endParaRPr lang="en-US" dirty="0"/>
          </a:p>
          <a:p>
            <a:r>
              <a:rPr lang="en-US" dirty="0"/>
              <a:t>WP1: Policy relevance EBVs—ecosystem function</a:t>
            </a:r>
          </a:p>
          <a:p>
            <a:r>
              <a:rPr lang="en-US" dirty="0"/>
              <a:t>WP2: Algorithm benchmarking</a:t>
            </a:r>
          </a:p>
          <a:p>
            <a:r>
              <a:rPr lang="en-US" dirty="0"/>
              <a:t>WP3: Compare the results of coarse resolution obtained from T3.3 with  our fine-resolution outputs</a:t>
            </a:r>
          </a:p>
          <a:p>
            <a:r>
              <a:rPr lang="en-US" dirty="0"/>
              <a:t>WP4: Uncertainty modeling (and propagation) in LPJ-Guess</a:t>
            </a:r>
          </a:p>
          <a:p>
            <a:pPr lvl="0" algn="just"/>
            <a:endParaRPr lang="en-US" dirty="0"/>
          </a:p>
          <a:p>
            <a:endParaRPr lang="en-US" dirty="0"/>
          </a:p>
        </p:txBody>
      </p:sp>
    </p:spTree>
    <p:extLst>
      <p:ext uri="{BB962C8B-B14F-4D97-AF65-F5344CB8AC3E}">
        <p14:creationId xmlns:p14="http://schemas.microsoft.com/office/powerpoint/2010/main" val="115592100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solidFill>
                  <a:srgbClr val="009999"/>
                </a:solidFill>
                <a:latin typeface="Arial" panose="020B0604020202020204" pitchFamily="34" charset="0"/>
                <a:ea typeface="+mn-ea"/>
                <a:cs typeface="Arial" panose="020B0604020202020204" pitchFamily="34" charset="0"/>
              </a:rPr>
              <a:t>Some Downscaled examples</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7166" y="1415869"/>
            <a:ext cx="5485946" cy="5485946"/>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4734" y="1298423"/>
            <a:ext cx="5485946" cy="5485946"/>
          </a:xfrm>
          <a:prstGeom prst="rect">
            <a:avLst/>
          </a:prstGeom>
        </p:spPr>
      </p:pic>
    </p:spTree>
    <p:extLst>
      <p:ext uri="{BB962C8B-B14F-4D97-AF65-F5344CB8AC3E}">
        <p14:creationId xmlns:p14="http://schemas.microsoft.com/office/powerpoint/2010/main" val="235739761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solidFill>
                  <a:srgbClr val="009999"/>
                </a:solidFill>
                <a:latin typeface="Arial" panose="020B0604020202020204" pitchFamily="34" charset="0"/>
                <a:ea typeface="+mn-ea"/>
                <a:cs typeface="Arial" panose="020B0604020202020204" pitchFamily="34" charset="0"/>
              </a:rPr>
              <a:t>Ongoing and Next Steps</a:t>
            </a:r>
          </a:p>
        </p:txBody>
      </p:sp>
      <p:sp>
        <p:nvSpPr>
          <p:cNvPr id="4" name="Rectangle 1"/>
          <p:cNvSpPr>
            <a:spLocks noGrp="1" noChangeArrowheads="1"/>
          </p:cNvSpPr>
          <p:nvPr>
            <p:ph idx="1"/>
          </p:nvPr>
        </p:nvSpPr>
        <p:spPr bwMode="auto">
          <a:xfrm>
            <a:off x="475026" y="1686666"/>
            <a:ext cx="11241947" cy="45550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lnSpc>
                <a:spcPct val="100000"/>
              </a:lnSpc>
              <a:spcBef>
                <a:spcPct val="0"/>
              </a:spcBef>
              <a:spcAft>
                <a:spcPct val="0"/>
              </a:spcAft>
            </a:pPr>
            <a:r>
              <a:rPr kumimoji="0" lang="en-US" alt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The model </a:t>
            </a:r>
            <a:r>
              <a:rPr lang="en-US" altLang="en-US" sz="2400" dirty="0">
                <a:latin typeface="Calibri" panose="020F0502020204030204" pitchFamily="34" charset="0"/>
                <a:cs typeface="Calibri" panose="020F0502020204030204" pitchFamily="34" charset="0"/>
              </a:rPr>
              <a:t>still have some limitations. We will try to improve it.</a:t>
            </a:r>
          </a:p>
          <a:p>
            <a:pPr algn="just"/>
            <a:r>
              <a:rPr lang="sv-SE" sz="2400" b="1" dirty="0"/>
              <a:t>Merging all recent developments in LPJ-GUESS into branch used </a:t>
            </a:r>
            <a:r>
              <a:rPr lang="sv-SE" sz="2400" dirty="0"/>
              <a:t>(fine-resolution elevation input, forest</a:t>
            </a:r>
            <a:r>
              <a:rPr lang="en-GB" sz="2400" dirty="0"/>
              <a:t> individual tree initialisation, storm and bark beetle models)</a:t>
            </a:r>
            <a:endParaRPr lang="sv-SE" sz="2400" dirty="0"/>
          </a:p>
          <a:p>
            <a:pPr algn="just"/>
            <a:r>
              <a:rPr lang="sv-SE" sz="2400" dirty="0"/>
              <a:t>Obtaining all input data to run simulations at the Berchtesgaden and Carpathian forest sites: </a:t>
            </a:r>
            <a:r>
              <a:rPr lang="sv-SE" sz="2400" b="1" dirty="0"/>
              <a:t>Satellite data</a:t>
            </a:r>
            <a:r>
              <a:rPr lang="sv-SE" sz="2400" dirty="0"/>
              <a:t>.</a:t>
            </a:r>
          </a:p>
          <a:p>
            <a:pPr algn="just"/>
            <a:r>
              <a:rPr lang="sv-SE" sz="2400" b="1" dirty="0"/>
              <a:t>Forest structure: </a:t>
            </a:r>
            <a:r>
              <a:rPr lang="sv-SE" sz="2400" dirty="0"/>
              <a:t>0.5</a:t>
            </a:r>
            <a:r>
              <a:rPr lang="sv-SE" sz="2400" baseline="30000" dirty="0"/>
              <a:t>o</a:t>
            </a:r>
            <a:r>
              <a:rPr lang="sv-SE" sz="2400" dirty="0"/>
              <a:t> data sample (30 patches) from NFI plots (available), local data</a:t>
            </a:r>
            <a:endParaRPr lang="sv-SE" sz="2400" b="1" dirty="0"/>
          </a:p>
          <a:p>
            <a:pPr algn="just"/>
            <a:r>
              <a:rPr lang="sv-SE" sz="2400" b="1" dirty="0"/>
              <a:t>Climate: </a:t>
            </a:r>
            <a:r>
              <a:rPr lang="sv-SE" sz="2400" dirty="0"/>
              <a:t>0.1</a:t>
            </a:r>
            <a:r>
              <a:rPr lang="sv-SE" sz="2400" baseline="30000" dirty="0"/>
              <a:t>o</a:t>
            </a:r>
            <a:r>
              <a:rPr lang="sv-SE" sz="2400" dirty="0"/>
              <a:t> E-OBS (available), local climate data (?)</a:t>
            </a:r>
          </a:p>
          <a:p>
            <a:pPr algn="just"/>
            <a:r>
              <a:rPr lang="sv-SE" sz="2400" b="1" dirty="0"/>
              <a:t>Run simulations for bark beetle modelling in part of Sweden</a:t>
            </a:r>
            <a:r>
              <a:rPr lang="sv-SE" sz="2400" dirty="0"/>
              <a:t>, compare outbreak areas with less affected ones. Later apply to Central European region (Berchtesgaden, Carpathians).</a:t>
            </a:r>
            <a:endParaRPr lang="sv-SE" sz="2400" b="1" dirty="0"/>
          </a:p>
          <a:p>
            <a:pPr algn="just"/>
            <a:r>
              <a:rPr lang="sv-SE" sz="2400" b="1" dirty="0"/>
              <a:t>Wind load input</a:t>
            </a:r>
            <a:r>
              <a:rPr lang="sv-SE" sz="2400" dirty="0"/>
              <a:t>: for storm-bark beetle modelling</a:t>
            </a:r>
          </a:p>
        </p:txBody>
      </p:sp>
    </p:spTree>
    <p:extLst>
      <p:ext uri="{BB962C8B-B14F-4D97-AF65-F5344CB8AC3E}">
        <p14:creationId xmlns:p14="http://schemas.microsoft.com/office/powerpoint/2010/main" val="278128673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solidFill>
                  <a:srgbClr val="009999"/>
                </a:solidFill>
                <a:latin typeface="Arial" panose="020B0604020202020204" pitchFamily="34" charset="0"/>
                <a:ea typeface="+mn-ea"/>
                <a:cs typeface="Arial" panose="020B0604020202020204" pitchFamily="34" charset="0"/>
              </a:rPr>
              <a:t>Site Selection</a:t>
            </a:r>
          </a:p>
        </p:txBody>
      </p:sp>
      <p:graphicFrame>
        <p:nvGraphicFramePr>
          <p:cNvPr id="4" name="Content Placeholder 3"/>
          <p:cNvGraphicFramePr>
            <a:graphicFrameLocks noGrp="1"/>
          </p:cNvGraphicFramePr>
          <p:nvPr>
            <p:ph idx="1"/>
          </p:nvPr>
        </p:nvGraphicFramePr>
        <p:xfrm>
          <a:off x="838200" y="2446814"/>
          <a:ext cx="10515600" cy="3529916"/>
        </p:xfrm>
        <a:graphic>
          <a:graphicData uri="http://schemas.openxmlformats.org/drawingml/2006/table">
            <a:tbl>
              <a:tblPr>
                <a:tableStyleId>{5DA37D80-6434-44D0-A028-1B22A696006F}</a:tableStyleId>
              </a:tblPr>
              <a:tblGrid>
                <a:gridCol w="3505200">
                  <a:extLst>
                    <a:ext uri="{9D8B030D-6E8A-4147-A177-3AD203B41FA5}">
                      <a16:colId xmlns:a16="http://schemas.microsoft.com/office/drawing/2014/main" val="3198107031"/>
                    </a:ext>
                  </a:extLst>
                </a:gridCol>
                <a:gridCol w="3505200">
                  <a:extLst>
                    <a:ext uri="{9D8B030D-6E8A-4147-A177-3AD203B41FA5}">
                      <a16:colId xmlns:a16="http://schemas.microsoft.com/office/drawing/2014/main" val="831693706"/>
                    </a:ext>
                  </a:extLst>
                </a:gridCol>
                <a:gridCol w="3505200">
                  <a:extLst>
                    <a:ext uri="{9D8B030D-6E8A-4147-A177-3AD203B41FA5}">
                      <a16:colId xmlns:a16="http://schemas.microsoft.com/office/drawing/2014/main" val="2597615607"/>
                    </a:ext>
                  </a:extLst>
                </a:gridCol>
              </a:tblGrid>
              <a:tr h="455473">
                <a:tc>
                  <a:txBody>
                    <a:bodyPr/>
                    <a:lstStyle/>
                    <a:p>
                      <a:r>
                        <a:rPr lang="en-US" b="1"/>
                        <a:t>Criterion</a:t>
                      </a:r>
                    </a:p>
                  </a:txBody>
                  <a:tcPr anchor="ctr">
                    <a:solidFill>
                      <a:schemeClr val="bg2"/>
                    </a:solidFill>
                  </a:tcPr>
                </a:tc>
                <a:tc>
                  <a:txBody>
                    <a:bodyPr/>
                    <a:lstStyle/>
                    <a:p>
                      <a:r>
                        <a:rPr lang="en-US" b="1"/>
                        <a:t>Berchtesgaden</a:t>
                      </a:r>
                    </a:p>
                  </a:txBody>
                  <a:tcPr anchor="ctr">
                    <a:solidFill>
                      <a:schemeClr val="bg2"/>
                    </a:solidFill>
                  </a:tcPr>
                </a:tc>
                <a:tc>
                  <a:txBody>
                    <a:bodyPr/>
                    <a:lstStyle/>
                    <a:p>
                      <a:r>
                        <a:rPr lang="en-US" b="1" dirty="0"/>
                        <a:t>Carpathians</a:t>
                      </a:r>
                    </a:p>
                  </a:txBody>
                  <a:tcPr anchor="ctr">
                    <a:solidFill>
                      <a:schemeClr val="bg2"/>
                    </a:solidFill>
                  </a:tcPr>
                </a:tc>
                <a:extLst>
                  <a:ext uri="{0D108BD9-81ED-4DB2-BD59-A6C34878D82A}">
                    <a16:rowId xmlns:a16="http://schemas.microsoft.com/office/drawing/2014/main" val="119408987"/>
                  </a:ext>
                </a:extLst>
              </a:tr>
              <a:tr h="455473">
                <a:tc>
                  <a:txBody>
                    <a:bodyPr/>
                    <a:lstStyle/>
                    <a:p>
                      <a:r>
                        <a:rPr lang="en-US" dirty="0"/>
                        <a:t>Natural disturbance record</a:t>
                      </a:r>
                    </a:p>
                  </a:txBody>
                  <a:tcPr anchor="ctr"/>
                </a:tc>
                <a:tc>
                  <a:txBody>
                    <a:bodyPr/>
                    <a:lstStyle/>
                    <a:p>
                      <a:r>
                        <a:rPr lang="en-US" dirty="0"/>
                        <a:t>Long-term, well-documented</a:t>
                      </a:r>
                    </a:p>
                  </a:txBody>
                  <a:tcPr anchor="ctr"/>
                </a:tc>
                <a:tc>
                  <a:txBody>
                    <a:bodyPr/>
                    <a:lstStyle/>
                    <a:p>
                      <a:r>
                        <a:rPr lang="en-US" dirty="0"/>
                        <a:t>Large-scale, diverse</a:t>
                      </a:r>
                    </a:p>
                  </a:txBody>
                  <a:tcPr anchor="ctr"/>
                </a:tc>
                <a:extLst>
                  <a:ext uri="{0D108BD9-81ED-4DB2-BD59-A6C34878D82A}">
                    <a16:rowId xmlns:a16="http://schemas.microsoft.com/office/drawing/2014/main" val="1894777898"/>
                  </a:ext>
                </a:extLst>
              </a:tr>
              <a:tr h="455473">
                <a:tc>
                  <a:txBody>
                    <a:bodyPr/>
                    <a:lstStyle/>
                    <a:p>
                      <a:r>
                        <a:rPr lang="en-US"/>
                        <a:t>Elevation gradient</a:t>
                      </a:r>
                    </a:p>
                  </a:txBody>
                  <a:tcPr anchor="ctr"/>
                </a:tc>
                <a:tc>
                  <a:txBody>
                    <a:bodyPr/>
                    <a:lstStyle/>
                    <a:p>
                      <a:r>
                        <a:rPr lang="en-US" dirty="0"/>
                        <a:t>Strong</a:t>
                      </a:r>
                    </a:p>
                  </a:txBody>
                  <a:tcPr anchor="ctr"/>
                </a:tc>
                <a:tc>
                  <a:txBody>
                    <a:bodyPr/>
                    <a:lstStyle/>
                    <a:p>
                      <a:r>
                        <a:rPr lang="en-US" dirty="0"/>
                        <a:t>Very strong</a:t>
                      </a:r>
                    </a:p>
                  </a:txBody>
                  <a:tcPr anchor="ctr"/>
                </a:tc>
                <a:extLst>
                  <a:ext uri="{0D108BD9-81ED-4DB2-BD59-A6C34878D82A}">
                    <a16:rowId xmlns:a16="http://schemas.microsoft.com/office/drawing/2014/main" val="3011252039"/>
                  </a:ext>
                </a:extLst>
              </a:tr>
              <a:tr h="455473">
                <a:tc>
                  <a:txBody>
                    <a:bodyPr/>
                    <a:lstStyle/>
                    <a:p>
                      <a:r>
                        <a:rPr lang="en-US"/>
                        <a:t>Forest type diversity</a:t>
                      </a:r>
                    </a:p>
                  </a:txBody>
                  <a:tcPr anchor="ctr"/>
                </a:tc>
                <a:tc>
                  <a:txBody>
                    <a:bodyPr/>
                    <a:lstStyle/>
                    <a:p>
                      <a:r>
                        <a:rPr lang="en-US" dirty="0"/>
                        <a:t>Moderate to high</a:t>
                      </a:r>
                    </a:p>
                  </a:txBody>
                  <a:tcPr anchor="ctr"/>
                </a:tc>
                <a:tc>
                  <a:txBody>
                    <a:bodyPr/>
                    <a:lstStyle/>
                    <a:p>
                      <a:r>
                        <a:rPr lang="en-US" dirty="0"/>
                        <a:t>Very high</a:t>
                      </a:r>
                    </a:p>
                  </a:txBody>
                  <a:tcPr anchor="ctr"/>
                </a:tc>
                <a:extLst>
                  <a:ext uri="{0D108BD9-81ED-4DB2-BD59-A6C34878D82A}">
                    <a16:rowId xmlns:a16="http://schemas.microsoft.com/office/drawing/2014/main" val="3422548173"/>
                  </a:ext>
                </a:extLst>
              </a:tr>
              <a:tr h="797078">
                <a:tc>
                  <a:txBody>
                    <a:bodyPr/>
                    <a:lstStyle/>
                    <a:p>
                      <a:r>
                        <a:rPr lang="en-US"/>
                        <a:t>Data availability</a:t>
                      </a:r>
                    </a:p>
                  </a:txBody>
                  <a:tcPr anchor="ctr"/>
                </a:tc>
                <a:tc>
                  <a:txBody>
                    <a:bodyPr/>
                    <a:lstStyle/>
                    <a:p>
                      <a:r>
                        <a:rPr lang="en-US" dirty="0"/>
                        <a:t>Very good (LiDAR, plot data, remote sensing)</a:t>
                      </a:r>
                    </a:p>
                  </a:txBody>
                  <a:tcPr anchor="ctr"/>
                </a:tc>
                <a:tc>
                  <a:txBody>
                    <a:bodyPr/>
                    <a:lstStyle/>
                    <a:p>
                      <a:r>
                        <a:rPr lang="en-US" dirty="0"/>
                        <a:t>Improving (satellite &amp; field campaigns)</a:t>
                      </a:r>
                    </a:p>
                  </a:txBody>
                  <a:tcPr anchor="ctr"/>
                </a:tc>
                <a:extLst>
                  <a:ext uri="{0D108BD9-81ED-4DB2-BD59-A6C34878D82A}">
                    <a16:rowId xmlns:a16="http://schemas.microsoft.com/office/drawing/2014/main" val="1885925116"/>
                  </a:ext>
                </a:extLst>
              </a:tr>
              <a:tr h="455473">
                <a:tc>
                  <a:txBody>
                    <a:bodyPr/>
                    <a:lstStyle/>
                    <a:p>
                      <a:r>
                        <a:rPr lang="en-US"/>
                        <a:t>Management impact</a:t>
                      </a:r>
                    </a:p>
                  </a:txBody>
                  <a:tcPr anchor="ctr"/>
                </a:tc>
                <a:tc>
                  <a:txBody>
                    <a:bodyPr/>
                    <a:lstStyle/>
                    <a:p>
                      <a:r>
                        <a:rPr lang="en-US" dirty="0"/>
                        <a:t>strict protection</a:t>
                      </a:r>
                    </a:p>
                  </a:txBody>
                  <a:tcPr anchor="ctr"/>
                </a:tc>
                <a:tc>
                  <a:txBody>
                    <a:bodyPr/>
                    <a:lstStyle/>
                    <a:p>
                      <a:r>
                        <a:rPr lang="en-US" dirty="0"/>
                        <a:t>Mixed (protection &amp; exploitation)</a:t>
                      </a:r>
                    </a:p>
                  </a:txBody>
                  <a:tcPr anchor="ctr"/>
                </a:tc>
                <a:extLst>
                  <a:ext uri="{0D108BD9-81ED-4DB2-BD59-A6C34878D82A}">
                    <a16:rowId xmlns:a16="http://schemas.microsoft.com/office/drawing/2014/main" val="2778260583"/>
                  </a:ext>
                </a:extLst>
              </a:tr>
              <a:tr h="455473">
                <a:tc>
                  <a:txBody>
                    <a:bodyPr/>
                    <a:lstStyle/>
                    <a:p>
                      <a:r>
                        <a:rPr lang="en-US"/>
                        <a:t>Remote sensing potential</a:t>
                      </a:r>
                    </a:p>
                  </a:txBody>
                  <a:tcPr anchor="ctr"/>
                </a:tc>
                <a:tc>
                  <a:txBody>
                    <a:bodyPr/>
                    <a:lstStyle/>
                    <a:p>
                      <a:r>
                        <a:rPr lang="en-US" dirty="0"/>
                        <a:t>Excellent for calibration</a:t>
                      </a:r>
                    </a:p>
                  </a:txBody>
                  <a:tcPr anchor="ctr"/>
                </a:tc>
                <a:tc>
                  <a:txBody>
                    <a:bodyPr/>
                    <a:lstStyle/>
                    <a:p>
                      <a:r>
                        <a:rPr lang="en-US" dirty="0"/>
                        <a:t>Excellent for scaling &amp; testing</a:t>
                      </a:r>
                    </a:p>
                  </a:txBody>
                  <a:tcPr anchor="ctr"/>
                </a:tc>
                <a:extLst>
                  <a:ext uri="{0D108BD9-81ED-4DB2-BD59-A6C34878D82A}">
                    <a16:rowId xmlns:a16="http://schemas.microsoft.com/office/drawing/2014/main" val="1262618171"/>
                  </a:ext>
                </a:extLst>
              </a:tr>
            </a:tbl>
          </a:graphicData>
        </a:graphic>
      </p:graphicFrame>
    </p:spTree>
    <p:extLst>
      <p:ext uri="{BB962C8B-B14F-4D97-AF65-F5344CB8AC3E}">
        <p14:creationId xmlns:p14="http://schemas.microsoft.com/office/powerpoint/2010/main" val="303228073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solidFill>
                  <a:srgbClr val="009999"/>
                </a:solidFill>
                <a:latin typeface="Arial" panose="020B0604020202020204" pitchFamily="34" charset="0"/>
                <a:ea typeface="+mn-ea"/>
                <a:cs typeface="Arial" panose="020B0604020202020204" pitchFamily="34" charset="0"/>
              </a:rPr>
              <a:t>Site Selection</a:t>
            </a:r>
          </a:p>
        </p:txBody>
      </p:sp>
      <p:sp>
        <p:nvSpPr>
          <p:cNvPr id="3" name="Content Placeholder 2"/>
          <p:cNvSpPr>
            <a:spLocks noGrp="1"/>
          </p:cNvSpPr>
          <p:nvPr>
            <p:ph idx="1"/>
          </p:nvPr>
        </p:nvSpPr>
        <p:spPr/>
        <p:txBody>
          <a:bodyPr>
            <a:normAutofit/>
          </a:bodyPr>
          <a:lstStyle/>
          <a:p>
            <a:pPr algn="just"/>
            <a:r>
              <a:rPr lang="en-US" b="1" dirty="0"/>
              <a:t>Berchtesgaden National Park</a:t>
            </a:r>
            <a:r>
              <a:rPr lang="en-US" dirty="0"/>
              <a:t> in Germany is a strictly protected alpine forest landscape with no commercial logging since the 1970s, making it an </a:t>
            </a:r>
            <a:r>
              <a:rPr lang="en-US" b="1" dirty="0"/>
              <a:t>ideal natural disturbance </a:t>
            </a:r>
            <a:r>
              <a:rPr lang="en-US" dirty="0"/>
              <a:t>laboratory. It experiences </a:t>
            </a:r>
            <a:r>
              <a:rPr lang="en-US" b="1" dirty="0"/>
              <a:t>regular </a:t>
            </a:r>
            <a:r>
              <a:rPr lang="en-US" b="1" dirty="0" err="1"/>
              <a:t>windthrow</a:t>
            </a:r>
            <a:r>
              <a:rPr lang="en-US" b="1" dirty="0"/>
              <a:t>, bark beetle outbreaks, </a:t>
            </a:r>
            <a:r>
              <a:rPr lang="en-US" dirty="0"/>
              <a:t>and snow-related damage, and offers </a:t>
            </a:r>
            <a:r>
              <a:rPr lang="en-US" b="1" dirty="0"/>
              <a:t>rich field data</a:t>
            </a:r>
            <a:r>
              <a:rPr lang="en-US" dirty="0"/>
              <a:t>, high-resolution remote sensing, and strong elevation gradients for modeling climate-sensitive disturbances in LPJ-GUESS.</a:t>
            </a:r>
          </a:p>
          <a:p>
            <a:pPr algn="just"/>
            <a:r>
              <a:rPr lang="en-US" b="1" dirty="0"/>
              <a:t>The Carpathian Mountains</a:t>
            </a:r>
            <a:r>
              <a:rPr lang="en-US" dirty="0"/>
              <a:t> span several Central and Eastern European countries and host some of Europe’s largest remaining </a:t>
            </a:r>
            <a:r>
              <a:rPr lang="en-US" b="1" dirty="0"/>
              <a:t>old-growth forests</a:t>
            </a:r>
            <a:r>
              <a:rPr lang="en-US" dirty="0"/>
              <a:t>. With a wide range of forest types, mixed management regimes, and overlapping disturbances like logging and bark beetle outbreaks, the Carpathians provide a </a:t>
            </a:r>
            <a:r>
              <a:rPr lang="en-US" b="1" dirty="0"/>
              <a:t>diverse and ecologically complex setting </a:t>
            </a:r>
            <a:r>
              <a:rPr lang="en-US" dirty="0"/>
              <a:t>for testing LPJ-GUESS downscaling and future disturbance scenarios.</a:t>
            </a:r>
          </a:p>
          <a:p>
            <a:pPr marL="0" indent="0" algn="just">
              <a:buNone/>
            </a:pPr>
            <a:endParaRPr lang="en-US" dirty="0"/>
          </a:p>
        </p:txBody>
      </p:sp>
    </p:spTree>
    <p:extLst>
      <p:ext uri="{BB962C8B-B14F-4D97-AF65-F5344CB8AC3E}">
        <p14:creationId xmlns:p14="http://schemas.microsoft.com/office/powerpoint/2010/main" val="340089531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5990A-A0C1-F91B-15ED-6CCC5C6CCCB2}"/>
              </a:ext>
            </a:extLst>
          </p:cNvPr>
          <p:cNvSpPr>
            <a:spLocks noGrp="1"/>
          </p:cNvSpPr>
          <p:nvPr>
            <p:ph type="ctrTitle"/>
          </p:nvPr>
        </p:nvSpPr>
        <p:spPr>
          <a:xfrm>
            <a:off x="441425" y="1602435"/>
            <a:ext cx="7022538" cy="986777"/>
          </a:xfrm>
        </p:spPr>
        <p:txBody>
          <a:bodyPr anchor="t">
            <a:noAutofit/>
          </a:bodyPr>
          <a:lstStyle/>
          <a:p>
            <a:pPr algn="just"/>
            <a:r>
              <a:rPr lang="de-DE" sz="3000"/>
              <a:t>Pilot 5.4</a:t>
            </a:r>
            <a:r>
              <a:rPr lang="en-US" sz="3000">
                <a:latin typeface="Montserrat SemiBold"/>
                <a:cs typeface="Poppins"/>
              </a:rPr>
              <a:t> Ecosystem condition of temperate and boreal forest protection and restoration from soil eDNA combined with image spectroscopy</a:t>
            </a:r>
            <a:endParaRPr lang="en-BG" sz="3000"/>
          </a:p>
        </p:txBody>
      </p:sp>
      <p:sp>
        <p:nvSpPr>
          <p:cNvPr id="3" name="Subtitle 2">
            <a:extLst>
              <a:ext uri="{FF2B5EF4-FFF2-40B4-BE49-F238E27FC236}">
                <a16:creationId xmlns:a16="http://schemas.microsoft.com/office/drawing/2014/main" id="{0E0EAB8E-31DB-4930-6F34-7699F66B4FEB}"/>
              </a:ext>
            </a:extLst>
          </p:cNvPr>
          <p:cNvSpPr>
            <a:spLocks noGrp="1"/>
          </p:cNvSpPr>
          <p:nvPr>
            <p:ph type="subTitle" idx="1"/>
          </p:nvPr>
        </p:nvSpPr>
        <p:spPr>
          <a:xfrm>
            <a:off x="266904" y="4518365"/>
            <a:ext cx="6387412" cy="986777"/>
          </a:xfrm>
        </p:spPr>
        <p:txBody>
          <a:bodyPr vert="horz" lIns="91440" tIns="45720" rIns="91440" bIns="45720" rtlCol="0" anchor="t">
            <a:normAutofit/>
          </a:bodyPr>
          <a:lstStyle/>
          <a:p>
            <a:pPr>
              <a:lnSpc>
                <a:spcPct val="120000"/>
              </a:lnSpc>
              <a:spcBef>
                <a:spcPts val="0"/>
              </a:spcBef>
            </a:pPr>
            <a:r>
              <a:rPr lang="en-US" sz="1200" b="0">
                <a:solidFill>
                  <a:schemeClr val="bg1">
                    <a:lumMod val="50000"/>
                  </a:schemeClr>
                </a:solidFill>
                <a:latin typeface="Century Gothic"/>
                <a:cs typeface="Arial"/>
              </a:rPr>
              <a:t>26 March 2025</a:t>
            </a:r>
          </a:p>
          <a:p>
            <a:pPr>
              <a:lnSpc>
                <a:spcPct val="120000"/>
              </a:lnSpc>
              <a:spcBef>
                <a:spcPts val="0"/>
              </a:spcBef>
            </a:pPr>
            <a:r>
              <a:rPr lang="en-US" sz="1200" b="0">
                <a:solidFill>
                  <a:schemeClr val="bg1">
                    <a:lumMod val="50000"/>
                  </a:schemeClr>
                </a:solidFill>
                <a:latin typeface="Century Gothic"/>
                <a:cs typeface="Arial"/>
              </a:rPr>
              <a:t>ITC-University of Twente &amp; SYKE</a:t>
            </a:r>
          </a:p>
        </p:txBody>
      </p:sp>
      <p:sp>
        <p:nvSpPr>
          <p:cNvPr id="6" name="Subtitle 2">
            <a:extLst>
              <a:ext uri="{FF2B5EF4-FFF2-40B4-BE49-F238E27FC236}">
                <a16:creationId xmlns:a16="http://schemas.microsoft.com/office/drawing/2014/main" id="{8AAA1658-346E-4574-9E72-A7F8DF50A33F}"/>
              </a:ext>
            </a:extLst>
          </p:cNvPr>
          <p:cNvSpPr txBox="1">
            <a:spLocks/>
          </p:cNvSpPr>
          <p:nvPr/>
        </p:nvSpPr>
        <p:spPr>
          <a:xfrm>
            <a:off x="266904" y="5249083"/>
            <a:ext cx="6387412" cy="512119"/>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rgbClr val="B4D785"/>
                </a:solidFill>
                <a:latin typeface="Century Gothic" panose="020B0502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Century Gothic" panose="020B0502020202020204" pitchFamily="34" charset="0"/>
                <a:ea typeface="+mn-ea"/>
                <a:cs typeface="Arial" panose="020B0604020202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Century Gothic" panose="020B0502020202020204" pitchFamily="34" charset="0"/>
                <a:ea typeface="+mn-ea"/>
                <a:cs typeface="Arial" panose="020B0604020202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Century Gothic" panose="020B0502020202020204" pitchFamily="34" charset="0"/>
                <a:ea typeface="+mn-ea"/>
                <a:cs typeface="Arial" panose="020B0604020202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Century Gothic" panose="020B0502020202020204" pitchFamily="34" charset="0"/>
                <a:ea typeface="+mn-ea"/>
                <a:cs typeface="Arial" panose="020B0604020202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a:solidFill>
                  <a:srgbClr val="163A3C"/>
                </a:solidFill>
                <a:latin typeface="Century Gothic"/>
                <a:cs typeface="Arial"/>
              </a:rPr>
              <a:t>online</a:t>
            </a:r>
          </a:p>
        </p:txBody>
      </p:sp>
      <p:sp>
        <p:nvSpPr>
          <p:cNvPr id="13" name="TextBox 12">
            <a:extLst>
              <a:ext uri="{FF2B5EF4-FFF2-40B4-BE49-F238E27FC236}">
                <a16:creationId xmlns:a16="http://schemas.microsoft.com/office/drawing/2014/main" id="{C4CE6AB1-07F6-D1EE-9E1A-A7D8621D273A}"/>
              </a:ext>
            </a:extLst>
          </p:cNvPr>
          <p:cNvSpPr txBox="1"/>
          <p:nvPr/>
        </p:nvSpPr>
        <p:spPr>
          <a:xfrm>
            <a:off x="914400" y="5568043"/>
            <a:ext cx="184731" cy="369332"/>
          </a:xfrm>
          <a:prstGeom prst="rect">
            <a:avLst/>
          </a:prstGeom>
          <a:noFill/>
        </p:spPr>
        <p:txBody>
          <a:bodyPr wrap="none" rtlCol="0">
            <a:spAutoFit/>
          </a:bodyPr>
          <a:lstStyle/>
          <a:p>
            <a:endParaRPr lang="en-BG"/>
          </a:p>
        </p:txBody>
      </p:sp>
      <p:sp>
        <p:nvSpPr>
          <p:cNvPr id="16" name="TextBox 15">
            <a:extLst>
              <a:ext uri="{FF2B5EF4-FFF2-40B4-BE49-F238E27FC236}">
                <a16:creationId xmlns:a16="http://schemas.microsoft.com/office/drawing/2014/main" id="{0B83EDF3-4D3D-66EB-EF21-D2E424C7A898}"/>
              </a:ext>
            </a:extLst>
          </p:cNvPr>
          <p:cNvSpPr txBox="1"/>
          <p:nvPr/>
        </p:nvSpPr>
        <p:spPr>
          <a:xfrm>
            <a:off x="8134217" y="6295605"/>
            <a:ext cx="6109252" cy="307777"/>
          </a:xfrm>
          <a:prstGeom prst="rect">
            <a:avLst/>
          </a:prstGeom>
          <a:noFill/>
        </p:spPr>
        <p:txBody>
          <a:bodyPr wrap="square">
            <a:spAutoFit/>
          </a:bodyPr>
          <a:lstStyle/>
          <a:p>
            <a:pPr algn="ctr"/>
            <a:r>
              <a:rPr lang="en-GB" sz="1400" b="0" i="0" u="none" strike="noStrike">
                <a:solidFill>
                  <a:schemeClr val="bg1"/>
                </a:solidFill>
                <a:effectLst/>
                <a:latin typeface="Poppins" pitchFamily="2" charset="77"/>
                <a:cs typeface="Poppins" pitchFamily="2" charset="77"/>
              </a:rPr>
              <a:t>obsgession.eu</a:t>
            </a:r>
            <a:endParaRPr lang="en-BG" sz="1400">
              <a:solidFill>
                <a:schemeClr val="bg1"/>
              </a:solidFill>
              <a:latin typeface="Poppins" pitchFamily="2" charset="77"/>
              <a:cs typeface="Poppins" pitchFamily="2" charset="77"/>
            </a:endParaRPr>
          </a:p>
        </p:txBody>
      </p:sp>
      <p:pic>
        <p:nvPicPr>
          <p:cNvPr id="17" name="Picture 16">
            <a:extLst>
              <a:ext uri="{FF2B5EF4-FFF2-40B4-BE49-F238E27FC236}">
                <a16:creationId xmlns:a16="http://schemas.microsoft.com/office/drawing/2014/main" id="{56B539A9-1D52-A06C-3DAD-3B9745050D72}"/>
              </a:ext>
            </a:extLst>
          </p:cNvPr>
          <p:cNvPicPr>
            <a:picLocks noChangeAspect="1"/>
          </p:cNvPicPr>
          <p:nvPr/>
        </p:nvPicPr>
        <p:blipFill>
          <a:blip r:embed="rId2"/>
          <a:stretch>
            <a:fillRect/>
          </a:stretch>
        </p:blipFill>
        <p:spPr>
          <a:xfrm>
            <a:off x="10254422" y="6335099"/>
            <a:ext cx="188292" cy="188292"/>
          </a:xfrm>
          <a:prstGeom prst="rect">
            <a:avLst/>
          </a:prstGeom>
        </p:spPr>
      </p:pic>
    </p:spTree>
    <p:extLst>
      <p:ext uri="{BB962C8B-B14F-4D97-AF65-F5344CB8AC3E}">
        <p14:creationId xmlns:p14="http://schemas.microsoft.com/office/powerpoint/2010/main" val="268138114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1955271E-8E2F-8F33-E442-066AE8A2C9E0}"/>
              </a:ext>
            </a:extLst>
          </p:cNvPr>
          <p:cNvSpPr>
            <a:spLocks noGrp="1"/>
          </p:cNvSpPr>
          <p:nvPr>
            <p:ph type="sldNum" sz="quarter" idx="12"/>
          </p:nvPr>
        </p:nvSpPr>
        <p:spPr/>
        <p:txBody>
          <a:bodyPr/>
          <a:lstStyle/>
          <a:p>
            <a:fld id="{CD4805D6-057F-1048-B770-DDF440AB6921}" type="slidenum">
              <a:rPr lang="en-BG" smtClean="0"/>
              <a:t>97</a:t>
            </a:fld>
            <a:endParaRPr lang="en-BG"/>
          </a:p>
        </p:txBody>
      </p:sp>
      <p:sp>
        <p:nvSpPr>
          <p:cNvPr id="6" name="Title 1">
            <a:extLst>
              <a:ext uri="{FF2B5EF4-FFF2-40B4-BE49-F238E27FC236}">
                <a16:creationId xmlns:a16="http://schemas.microsoft.com/office/drawing/2014/main" id="{0B9BB7FD-CC5F-FEE1-E8C9-1715E1158362}"/>
              </a:ext>
            </a:extLst>
          </p:cNvPr>
          <p:cNvSpPr>
            <a:spLocks noGrp="1"/>
          </p:cNvSpPr>
          <p:nvPr>
            <p:ph type="title"/>
          </p:nvPr>
        </p:nvSpPr>
        <p:spPr>
          <a:xfrm>
            <a:off x="394854" y="363682"/>
            <a:ext cx="7556450" cy="527023"/>
          </a:xfrm>
        </p:spPr>
        <p:txBody>
          <a:bodyPr>
            <a:normAutofit fontScale="90000"/>
          </a:bodyPr>
          <a:lstStyle/>
          <a:p>
            <a:r>
              <a:rPr lang="en-US" dirty="0"/>
              <a:t>General Objectives of the Pilot</a:t>
            </a:r>
            <a:endParaRPr lang="en-BE" dirty="0"/>
          </a:p>
        </p:txBody>
      </p:sp>
      <p:sp>
        <p:nvSpPr>
          <p:cNvPr id="7" name="TextBox 6">
            <a:extLst>
              <a:ext uri="{FF2B5EF4-FFF2-40B4-BE49-F238E27FC236}">
                <a16:creationId xmlns:a16="http://schemas.microsoft.com/office/drawing/2014/main" id="{7BE57E4E-9860-B517-7D24-7096206FE212}"/>
              </a:ext>
            </a:extLst>
          </p:cNvPr>
          <p:cNvSpPr txBox="1"/>
          <p:nvPr/>
        </p:nvSpPr>
        <p:spPr>
          <a:xfrm>
            <a:off x="394854" y="1258576"/>
            <a:ext cx="10935731" cy="2380973"/>
          </a:xfrm>
          <a:prstGeom prst="rect">
            <a:avLst/>
          </a:prstGeom>
          <a:noFill/>
        </p:spPr>
        <p:txBody>
          <a:bodyPr wrap="square">
            <a:spAutoFit/>
          </a:bodyPr>
          <a:lstStyle/>
          <a:p>
            <a:pPr lvl="0" algn="l">
              <a:lnSpc>
                <a:spcPct val="107000"/>
              </a:lnSpc>
            </a:pPr>
            <a:endParaRPr lang="en-US" sz="2000" kern="100" dirty="0">
              <a:latin typeface="Arial" panose="020B0604020202020204" pitchFamily="34" charset="0"/>
              <a:ea typeface="Arial" panose="020B0604020202020204" pitchFamily="34" charset="0"/>
              <a:cs typeface="Times New Roman" panose="02020603050405020304" pitchFamily="18" charset="0"/>
            </a:endParaRPr>
          </a:p>
          <a:p>
            <a:pPr lvl="0" algn="just">
              <a:lnSpc>
                <a:spcPct val="107000"/>
              </a:lnSpc>
            </a:pPr>
            <a:r>
              <a:rPr lang="en-US" sz="2000" b="1" kern="100" dirty="0">
                <a:effectLst/>
                <a:latin typeface="Arial" panose="020B0604020202020204" pitchFamily="34" charset="0"/>
                <a:ea typeface="Arial" panose="020B0604020202020204" pitchFamily="34" charset="0"/>
                <a:cs typeface="Times New Roman" panose="02020603050405020304" pitchFamily="18" charset="0"/>
              </a:rPr>
              <a:t>Using remote sensing (image spectroscopy and multispectral data) combined with soil eDNA samples to:</a:t>
            </a:r>
          </a:p>
          <a:p>
            <a:pPr lvl="0" algn="just">
              <a:lnSpc>
                <a:spcPct val="107000"/>
              </a:lnSpc>
            </a:pPr>
            <a:endParaRPr lang="en-US" sz="2000" kern="100" dirty="0">
              <a:latin typeface="Arial" panose="020B0604020202020204" pitchFamily="34" charset="0"/>
              <a:ea typeface="Arial" panose="020B0604020202020204" pitchFamily="34" charset="0"/>
              <a:cs typeface="Times New Roman" panose="02020603050405020304" pitchFamily="18" charset="0"/>
            </a:endParaRPr>
          </a:p>
          <a:p>
            <a:pPr lvl="0" algn="ctr">
              <a:lnSpc>
                <a:spcPct val="107000"/>
              </a:lnSpc>
            </a:pPr>
            <a:r>
              <a:rPr lang="en-US" sz="2000" kern="100" dirty="0">
                <a:effectLst/>
                <a:latin typeface="Arial" panose="020B0604020202020204" pitchFamily="34" charset="0"/>
                <a:ea typeface="Arial" panose="020B0604020202020204" pitchFamily="34" charset="0"/>
                <a:cs typeface="Times New Roman" panose="02020603050405020304" pitchFamily="18" charset="0"/>
              </a:rPr>
              <a:t>“Evaluate the impact of forest disturbances and environmental stressors on biodiversity, using eDNA-derived indicators alongside remote sensing to detect changes in community composition and ecosystem function.”</a:t>
            </a:r>
            <a:endParaRPr lang="en-BE" sz="3200" kern="100" dirty="0">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263077614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FBC11-DA50-518D-454A-6CDDCD0348EF}"/>
            </a:ext>
          </a:extLst>
        </p:cNvPr>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42434803-A428-931D-D7C0-436F5D4CC0BF}"/>
              </a:ext>
            </a:extLst>
          </p:cNvPr>
          <p:cNvSpPr>
            <a:spLocks noGrp="1"/>
          </p:cNvSpPr>
          <p:nvPr>
            <p:ph type="sldNum" sz="quarter" idx="12"/>
          </p:nvPr>
        </p:nvSpPr>
        <p:spPr/>
        <p:txBody>
          <a:bodyPr/>
          <a:lstStyle/>
          <a:p>
            <a:fld id="{CD4805D6-057F-1048-B770-DDF440AB6921}" type="slidenum">
              <a:rPr lang="en-BG" smtClean="0"/>
              <a:t>98</a:t>
            </a:fld>
            <a:endParaRPr lang="en-BG"/>
          </a:p>
        </p:txBody>
      </p:sp>
      <p:sp>
        <p:nvSpPr>
          <p:cNvPr id="6" name="Title 1">
            <a:extLst>
              <a:ext uri="{FF2B5EF4-FFF2-40B4-BE49-F238E27FC236}">
                <a16:creationId xmlns:a16="http://schemas.microsoft.com/office/drawing/2014/main" id="{60A19399-1D29-DD28-90A2-2903E0D9F222}"/>
              </a:ext>
            </a:extLst>
          </p:cNvPr>
          <p:cNvSpPr>
            <a:spLocks noGrp="1"/>
          </p:cNvSpPr>
          <p:nvPr>
            <p:ph type="title"/>
          </p:nvPr>
        </p:nvSpPr>
        <p:spPr>
          <a:xfrm>
            <a:off x="394854" y="734385"/>
            <a:ext cx="7556450" cy="527023"/>
          </a:xfrm>
        </p:spPr>
        <p:txBody>
          <a:bodyPr>
            <a:normAutofit fontScale="90000"/>
          </a:bodyPr>
          <a:lstStyle/>
          <a:p>
            <a:r>
              <a:rPr lang="en-US" dirty="0">
                <a:latin typeface="Poppins"/>
                <a:cs typeface="Poppins"/>
              </a:rPr>
              <a:t> Innovation</a:t>
            </a:r>
            <a:endParaRPr lang="en-US" dirty="0"/>
          </a:p>
        </p:txBody>
      </p:sp>
      <p:sp>
        <p:nvSpPr>
          <p:cNvPr id="7" name="TextBox 6">
            <a:extLst>
              <a:ext uri="{FF2B5EF4-FFF2-40B4-BE49-F238E27FC236}">
                <a16:creationId xmlns:a16="http://schemas.microsoft.com/office/drawing/2014/main" id="{2991ED5B-DDB2-D9D6-7947-D5AE868A2084}"/>
              </a:ext>
            </a:extLst>
          </p:cNvPr>
          <p:cNvSpPr txBox="1"/>
          <p:nvPr/>
        </p:nvSpPr>
        <p:spPr>
          <a:xfrm>
            <a:off x="394854" y="1258576"/>
            <a:ext cx="10935731" cy="2380973"/>
          </a:xfrm>
          <a:prstGeom prst="rect">
            <a:avLst/>
          </a:prstGeom>
          <a:noFill/>
        </p:spPr>
        <p:txBody>
          <a:bodyPr wrap="square" lIns="91440" tIns="45720" rIns="91440" bIns="45720" anchor="t">
            <a:spAutoFit/>
          </a:bodyPr>
          <a:lstStyle/>
          <a:p>
            <a:pPr>
              <a:lnSpc>
                <a:spcPct val="107000"/>
              </a:lnSpc>
            </a:pPr>
            <a:endParaRPr lang="en-US" sz="2000" kern="100" dirty="0">
              <a:latin typeface="Arial"/>
              <a:ea typeface="+mn-lt"/>
              <a:cs typeface="Times New Roman"/>
            </a:endParaRPr>
          </a:p>
          <a:p>
            <a:pPr algn="just">
              <a:lnSpc>
                <a:spcPct val="107000"/>
              </a:lnSpc>
            </a:pPr>
            <a:endParaRPr lang="en-US" sz="2000" kern="100" dirty="0">
              <a:latin typeface="Arial"/>
              <a:ea typeface="+mn-lt"/>
              <a:cs typeface="Times New Roman"/>
            </a:endParaRPr>
          </a:p>
          <a:p>
            <a:pPr marL="342900" indent="-342900" algn="just">
              <a:lnSpc>
                <a:spcPct val="107000"/>
              </a:lnSpc>
              <a:buFont typeface="Calibri"/>
              <a:buChar char="-"/>
            </a:pPr>
            <a:r>
              <a:rPr lang="en-US" sz="2000" kern="100" dirty="0">
                <a:latin typeface="Arial"/>
                <a:ea typeface="+mn-lt"/>
                <a:cs typeface="Times New Roman"/>
              </a:rPr>
              <a:t>Integration of high-resolution remote sensing data with soil eDNA-derived biodiversity metrics to unlock new insights into forest ecosystem functioning. </a:t>
            </a:r>
            <a:endParaRPr lang="en-US" dirty="0">
              <a:latin typeface="Calibri" panose="020F0502020204030204"/>
              <a:ea typeface="+mn-lt"/>
              <a:cs typeface="Calibri" panose="020F0502020204030204"/>
            </a:endParaRPr>
          </a:p>
          <a:p>
            <a:pPr algn="just">
              <a:lnSpc>
                <a:spcPct val="107000"/>
              </a:lnSpc>
            </a:pPr>
            <a:endParaRPr lang="en-US" sz="2000" kern="100" dirty="0">
              <a:latin typeface="Arial"/>
              <a:ea typeface="+mn-lt"/>
              <a:cs typeface="Times New Roman"/>
            </a:endParaRPr>
          </a:p>
          <a:p>
            <a:pPr marL="342900" indent="-342900" algn="just">
              <a:lnSpc>
                <a:spcPct val="107000"/>
              </a:lnSpc>
              <a:buFont typeface="Calibri"/>
              <a:buChar char="-"/>
            </a:pPr>
            <a:r>
              <a:rPr lang="en-US" sz="2000" kern="100" dirty="0">
                <a:latin typeface="Arial"/>
                <a:ea typeface="+mn-lt"/>
                <a:cs typeface="Times New Roman"/>
              </a:rPr>
              <a:t>Development of scalable framework to monitor ecosystem health and detect biodiversity shifts linked to forest disturbances and stressors. </a:t>
            </a:r>
            <a:endParaRPr lang="en-US" dirty="0">
              <a:ea typeface="Calibri" panose="020F0502020204030204"/>
              <a:cs typeface="Calibri" panose="020F0502020204030204"/>
            </a:endParaRPr>
          </a:p>
        </p:txBody>
      </p:sp>
    </p:spTree>
    <p:extLst>
      <p:ext uri="{BB962C8B-B14F-4D97-AF65-F5344CB8AC3E}">
        <p14:creationId xmlns:p14="http://schemas.microsoft.com/office/powerpoint/2010/main" val="283511672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6C439-7067-FE46-5A14-4DE8A70201C6}"/>
              </a:ext>
            </a:extLst>
          </p:cNvPr>
          <p:cNvSpPr>
            <a:spLocks noGrp="1"/>
          </p:cNvSpPr>
          <p:nvPr>
            <p:ph type="title"/>
          </p:nvPr>
        </p:nvSpPr>
        <p:spPr>
          <a:xfrm>
            <a:off x="571265" y="844577"/>
            <a:ext cx="4711926" cy="1600200"/>
          </a:xfrm>
        </p:spPr>
        <p:txBody>
          <a:bodyPr vert="horz" lIns="91440" tIns="45720" rIns="91440" bIns="45720" rtlCol="0" anchor="t">
            <a:normAutofit/>
          </a:bodyPr>
          <a:lstStyle/>
          <a:p>
            <a:r>
              <a:rPr lang="nl-NL" dirty="0"/>
              <a:t>Impact</a:t>
            </a:r>
            <a:endParaRPr lang="en-GB" dirty="0"/>
          </a:p>
        </p:txBody>
      </p:sp>
      <p:pic>
        <p:nvPicPr>
          <p:cNvPr id="1026" name="Picture 2" descr="Sustainable Farming with Hydrogels: Eco-Friendly Practices">
            <a:extLst>
              <a:ext uri="{FF2B5EF4-FFF2-40B4-BE49-F238E27FC236}">
                <a16:creationId xmlns:a16="http://schemas.microsoft.com/office/drawing/2014/main" id="{F068D08D-BB71-8838-B2A2-A91DD0EAB7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7299" r="19367" b="-1"/>
          <a:stretch>
            <a:fillRect/>
          </a:stretch>
        </p:blipFill>
        <p:spPr bwMode="auto">
          <a:xfrm>
            <a:off x="6096000" y="10"/>
            <a:ext cx="6096000" cy="6857990"/>
          </a:xfrm>
          <a:prstGeom prst="rect">
            <a:avLst/>
          </a:prstGeom>
          <a:solidFill>
            <a:srgbClr val="FFFFFF"/>
          </a:solidFill>
        </p:spPr>
      </p:pic>
      <p:sp>
        <p:nvSpPr>
          <p:cNvPr id="4" name="TextBox 3">
            <a:extLst>
              <a:ext uri="{FF2B5EF4-FFF2-40B4-BE49-F238E27FC236}">
                <a16:creationId xmlns:a16="http://schemas.microsoft.com/office/drawing/2014/main" id="{AE434CE6-1B05-A4EC-D667-D2567BE73199}"/>
              </a:ext>
            </a:extLst>
          </p:cNvPr>
          <p:cNvSpPr txBox="1"/>
          <p:nvPr/>
        </p:nvSpPr>
        <p:spPr>
          <a:xfrm>
            <a:off x="571264" y="1764064"/>
            <a:ext cx="5408749" cy="4232107"/>
          </a:xfrm>
          <a:prstGeom prst="rect">
            <a:avLst/>
          </a:prstGeom>
        </p:spPr>
        <p:txBody>
          <a:bodyPr vert="horz" lIns="91440" tIns="45720" rIns="91440" bIns="45720" rtlCol="0">
            <a:normAutofit/>
          </a:bodyPr>
          <a:lstStyle/>
          <a:p>
            <a:pPr>
              <a:lnSpc>
                <a:spcPct val="90000"/>
              </a:lnSpc>
              <a:spcBef>
                <a:spcPts val="1000"/>
              </a:spcBef>
              <a:buClr>
                <a:srgbClr val="4AC5D3"/>
              </a:buClr>
            </a:pPr>
            <a:r>
              <a:rPr lang="en-GB" sz="1400" kern="100" dirty="0">
                <a:latin typeface="Arial" panose="020B0604020202020204" pitchFamily="34" charset="0"/>
                <a:cs typeface="Times New Roman" panose="02020603050405020304" pitchFamily="18" charset="0"/>
              </a:rPr>
              <a:t>- Fine grain monitoring of biodiversity from space </a:t>
            </a:r>
          </a:p>
          <a:p>
            <a:pPr>
              <a:lnSpc>
                <a:spcPct val="90000"/>
              </a:lnSpc>
              <a:spcBef>
                <a:spcPts val="1000"/>
              </a:spcBef>
              <a:buClr>
                <a:srgbClr val="4AC5D3"/>
              </a:buClr>
            </a:pPr>
            <a:r>
              <a:rPr lang="en-GB" sz="1050" kern="1200" dirty="0">
                <a:latin typeface="Century Gothic" panose="020B0502020202020204" pitchFamily="34" charset="0"/>
                <a:ea typeface="+mn-ea"/>
                <a:cs typeface="Arial" panose="020B0604020202020204" pitchFamily="34" charset="0"/>
              </a:rPr>
              <a:t>- </a:t>
            </a:r>
            <a:r>
              <a:rPr lang="en-GB" sz="1400" kern="100" dirty="0">
                <a:latin typeface="Arial" panose="020B0604020202020204" pitchFamily="34" charset="0"/>
                <a:cs typeface="Times New Roman" panose="02020603050405020304" pitchFamily="18" charset="0"/>
              </a:rPr>
              <a:t>Coupling next generation satellite remote sensing with environmental DNA (eDNA) profiling </a:t>
            </a:r>
          </a:p>
          <a:p>
            <a:pPr>
              <a:lnSpc>
                <a:spcPct val="90000"/>
              </a:lnSpc>
              <a:spcBef>
                <a:spcPts val="1000"/>
              </a:spcBef>
              <a:buClr>
                <a:srgbClr val="4AC5D3"/>
              </a:buClr>
            </a:pPr>
            <a:r>
              <a:rPr lang="en-GB" sz="1400" kern="100" dirty="0">
                <a:latin typeface="Arial" panose="020B0604020202020204" pitchFamily="34" charset="0"/>
                <a:cs typeface="Times New Roman" panose="02020603050405020304" pitchFamily="18" charset="0"/>
              </a:rPr>
              <a:t>- Pilot combines, for the first time, these two powerful, cutting-edge techniques for monitoring biodiversity at the continental level in a consistent manner </a:t>
            </a:r>
          </a:p>
          <a:p>
            <a:pPr>
              <a:lnSpc>
                <a:spcPct val="90000"/>
              </a:lnSpc>
              <a:spcBef>
                <a:spcPts val="1000"/>
              </a:spcBef>
              <a:buClr>
                <a:srgbClr val="4AC5D3"/>
              </a:buClr>
            </a:pPr>
            <a:r>
              <a:rPr lang="en-GB" sz="1400" kern="100" dirty="0">
                <a:latin typeface="Arial" panose="020B0604020202020204" pitchFamily="34" charset="0"/>
                <a:cs typeface="Times New Roman" panose="02020603050405020304" pitchFamily="18" charset="0"/>
              </a:rPr>
              <a:t>- Satellite remote sensing is able to survey the environment as a single, continuous, fine-resolution map </a:t>
            </a:r>
          </a:p>
          <a:p>
            <a:pPr>
              <a:lnSpc>
                <a:spcPct val="90000"/>
              </a:lnSpc>
              <a:spcBef>
                <a:spcPts val="1000"/>
              </a:spcBef>
              <a:buClr>
                <a:srgbClr val="4AC5D3"/>
              </a:buClr>
            </a:pPr>
            <a:r>
              <a:rPr lang="en-GB" sz="1400" kern="100" dirty="0">
                <a:latin typeface="Arial" panose="020B0604020202020204" pitchFamily="34" charset="0"/>
                <a:cs typeface="Times New Roman" panose="02020603050405020304" pitchFamily="18" charset="0"/>
              </a:rPr>
              <a:t>- eDNA profiling can rapidly quantify much greater taxonomical and functional breadth and depth than human field observation </a:t>
            </a:r>
          </a:p>
          <a:p>
            <a:pPr>
              <a:lnSpc>
                <a:spcPct val="90000"/>
              </a:lnSpc>
              <a:spcBef>
                <a:spcPts val="1000"/>
              </a:spcBef>
              <a:buClr>
                <a:srgbClr val="4AC5D3"/>
              </a:buClr>
            </a:pPr>
            <a:r>
              <a:rPr lang="en-GB" sz="1400" kern="100" dirty="0">
                <a:latin typeface="Arial" panose="020B0604020202020204" pitchFamily="34" charset="0"/>
                <a:cs typeface="Times New Roman" panose="02020603050405020304" pitchFamily="18" charset="0"/>
              </a:rPr>
              <a:t>- Deepening of our scientific understanding of how biodiversity is impacted by anthropogenic pressure as well as by natural environmental gradients </a:t>
            </a:r>
          </a:p>
        </p:txBody>
      </p:sp>
      <p:sp>
        <p:nvSpPr>
          <p:cNvPr id="10" name="Slide Number Placeholder 4">
            <a:extLst>
              <a:ext uri="{FF2B5EF4-FFF2-40B4-BE49-F238E27FC236}">
                <a16:creationId xmlns:a16="http://schemas.microsoft.com/office/drawing/2014/main" id="{A48A1543-0635-A988-D4EF-9BAF17E81FBF}"/>
              </a:ext>
            </a:extLst>
          </p:cNvPr>
          <p:cNvSpPr>
            <a:spLocks noGrp="1"/>
          </p:cNvSpPr>
          <p:nvPr>
            <p:ph type="sldNum" sz="quarter" idx="12"/>
          </p:nvPr>
        </p:nvSpPr>
        <p:spPr>
          <a:xfrm>
            <a:off x="11631310" y="68880"/>
            <a:ext cx="464041" cy="365125"/>
          </a:xfrm>
        </p:spPr>
        <p:txBody>
          <a:bodyPr vert="horz" lIns="91440" tIns="45720" rIns="91440" bIns="45720" rtlCol="0" anchor="ctr">
            <a:normAutofit/>
          </a:bodyPr>
          <a:lstStyle/>
          <a:p>
            <a:pPr>
              <a:spcAft>
                <a:spcPts val="600"/>
              </a:spcAft>
            </a:pPr>
            <a:fld id="{CD4805D6-057F-1048-B770-DDF440AB6921}" type="slidenum">
              <a:rPr lang="en-BG" smtClean="0"/>
              <a:pPr>
                <a:spcAft>
                  <a:spcPts val="600"/>
                </a:spcAft>
              </a:pPr>
              <a:t>99</a:t>
            </a:fld>
            <a:endParaRPr lang="en-BG"/>
          </a:p>
        </p:txBody>
      </p:sp>
    </p:spTree>
    <p:extLst>
      <p:ext uri="{BB962C8B-B14F-4D97-AF65-F5344CB8AC3E}">
        <p14:creationId xmlns:p14="http://schemas.microsoft.com/office/powerpoint/2010/main" val="40004821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472B40114F3B546A084EAD13EB2A703" ma:contentTypeVersion="15" ma:contentTypeDescription="Create a new document." ma:contentTypeScope="" ma:versionID="c0a381b61f884b4a62c05aaf8d4990c0">
  <xsd:schema xmlns:xsd="http://www.w3.org/2001/XMLSchema" xmlns:xs="http://www.w3.org/2001/XMLSchema" xmlns:p="http://schemas.microsoft.com/office/2006/metadata/properties" xmlns:ns2="30c1a976-3c47-4df1-b473-3e85ff418c61" xmlns:ns3="14ee852a-3152-4afb-aabf-3018836c554e" targetNamespace="http://schemas.microsoft.com/office/2006/metadata/properties" ma:root="true" ma:fieldsID="90e285f42a302ce48649b1cb9fbd3476" ns2:_="" ns3:_="">
    <xsd:import namespace="30c1a976-3c47-4df1-b473-3e85ff418c61"/>
    <xsd:import namespace="14ee852a-3152-4afb-aabf-3018836c554e"/>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0c1a976-3c47-4df1-b473-3e85ff418c6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f0c6d1fd-3a9d-41b9-87db-5b8f164e01ee"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4ee852a-3152-4afb-aabf-3018836c554e"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eb9340d8-8d18-4c7c-b64b-859c85e1612d}" ma:internalName="TaxCatchAll" ma:showField="CatchAllData" ma:web="14ee852a-3152-4afb-aabf-3018836c554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0c1a976-3c47-4df1-b473-3e85ff418c61">
      <Terms xmlns="http://schemas.microsoft.com/office/infopath/2007/PartnerControls"/>
    </lcf76f155ced4ddcb4097134ff3c332f>
    <TaxCatchAll xmlns="14ee852a-3152-4afb-aabf-3018836c554e" xsi:nil="true"/>
  </documentManagement>
</p:properties>
</file>

<file path=customXml/itemProps1.xml><?xml version="1.0" encoding="utf-8"?>
<ds:datastoreItem xmlns:ds="http://schemas.openxmlformats.org/officeDocument/2006/customXml" ds:itemID="{FD479B20-4ABC-4A16-AE89-0874C1679750}">
  <ds:schemaRefs>
    <ds:schemaRef ds:uri="14ee852a-3152-4afb-aabf-3018836c554e"/>
    <ds:schemaRef ds:uri="30c1a976-3c47-4df1-b473-3e85ff418c6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A2F2920A-D9BA-4F15-AC83-028E335FADE9}">
  <ds:schemaRefs>
    <ds:schemaRef ds:uri="http://schemas.microsoft.com/sharepoint/v3/contenttype/forms"/>
  </ds:schemaRefs>
</ds:datastoreItem>
</file>

<file path=customXml/itemProps3.xml><?xml version="1.0" encoding="utf-8"?>
<ds:datastoreItem xmlns:ds="http://schemas.openxmlformats.org/officeDocument/2006/customXml" ds:itemID="{8BC4A156-102A-4B66-AA2E-798D43D3B447}">
  <ds:schemaRefs>
    <ds:schemaRef ds:uri="30c1a976-3c47-4df1-b473-3e85ff418c61"/>
    <ds:schemaRef ds:uri="14ee852a-3152-4afb-aabf-3018836c554e"/>
    <ds:schemaRef ds:uri="http://purl.org/dc/terms/"/>
    <ds:schemaRef ds:uri="http://schemas.microsoft.com/office/2006/documentManagement/types"/>
    <ds:schemaRef ds:uri="http://purl.org/dc/dcmitype/"/>
    <ds:schemaRef ds:uri="http://schemas.microsoft.com/office/infopath/2007/PartnerControls"/>
    <ds:schemaRef ds:uri="http://purl.org/dc/elements/1.1/"/>
    <ds:schemaRef ds:uri="http://schemas.openxmlformats.org/package/2006/metadata/core-properties"/>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6898</Words>
  <Application>Microsoft Office PowerPoint</Application>
  <PresentationFormat>Widescreen</PresentationFormat>
  <Paragraphs>1002</Paragraphs>
  <Slides>141</Slides>
  <Notes>24</Notes>
  <HiddenSlides>3</HiddenSlides>
  <MMClips>0</MMClips>
  <ScaleCrop>false</ScaleCrop>
  <HeadingPairs>
    <vt:vector size="4" baseType="variant">
      <vt:variant>
        <vt:lpstr>Theme</vt:lpstr>
      </vt:variant>
      <vt:variant>
        <vt:i4>1</vt:i4>
      </vt:variant>
      <vt:variant>
        <vt:lpstr>Slide Titles</vt:lpstr>
      </vt:variant>
      <vt:variant>
        <vt:i4>141</vt:i4>
      </vt:variant>
    </vt:vector>
  </HeadingPairs>
  <TitlesOfParts>
    <vt:vector size="142" baseType="lpstr">
      <vt:lpstr>Office Theme</vt:lpstr>
      <vt:lpstr>Biodiversity pilots</vt:lpstr>
      <vt:lpstr>Seminar Programme  </vt:lpstr>
      <vt:lpstr>Introduction to the seminar</vt:lpstr>
      <vt:lpstr>Specific Needs</vt:lpstr>
      <vt:lpstr>Mission of OBSGESSION</vt:lpstr>
      <vt:lpstr>Purpose of Work Package 5</vt:lpstr>
      <vt:lpstr>Work package 5: Biodiversity pilots</vt:lpstr>
      <vt:lpstr>Pilot 5.1 Multiscale, multimodal and multi-temporal understanding and predicting of biodiversity response to global change in the European Alps</vt:lpstr>
      <vt:lpstr>WP5 Biodiversity Pilots (Lead: UTwente)</vt:lpstr>
      <vt:lpstr>Mission Pilot 5.1.</vt:lpstr>
      <vt:lpstr>Locations and ecosystems</vt:lpstr>
      <vt:lpstr>Remote sensing biodiversity products to EBVs</vt:lpstr>
      <vt:lpstr>Goals</vt:lpstr>
      <vt:lpstr>Existing data</vt:lpstr>
      <vt:lpstr>Existing data</vt:lpstr>
      <vt:lpstr>PowerPoint Presentation</vt:lpstr>
      <vt:lpstr>Overflights - European Alps</vt:lpstr>
      <vt:lpstr>A peak into the data…</vt:lpstr>
      <vt:lpstr>A peak into the data…</vt:lpstr>
      <vt:lpstr>Conformity testing</vt:lpstr>
      <vt:lpstr>Available data – CH fieldwork summer 2024</vt:lpstr>
      <vt:lpstr>Orchamp: Spatial Representation</vt:lpstr>
      <vt:lpstr>PowerPoint Presentation</vt:lpstr>
      <vt:lpstr>Locations | French &amp; Swiss sites</vt:lpstr>
      <vt:lpstr>Target gradients | Plan summer 2025</vt:lpstr>
      <vt:lpstr>Target gradients | Plan summer 2025</vt:lpstr>
      <vt:lpstr>Link to OBSGESSION goals</vt:lpstr>
      <vt:lpstr>Thank you for your attention!</vt:lpstr>
      <vt:lpstr>Pilot 5.2 Mapping &amp; Monitoring of European habitats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Pilot 5.3 Monitoring and forecasting forest ecosystem productivity and health under climate change and disturbances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Downscaling LPJ-Guess Outputs using Remote Sensing Data and Machine Learning</vt:lpstr>
      <vt:lpstr>Concept Overview – Bridging LPJ-GUESS and Remote Sensing</vt:lpstr>
      <vt:lpstr>Machine learning workflow</vt:lpstr>
      <vt:lpstr>Data</vt:lpstr>
      <vt:lpstr>Model Development</vt:lpstr>
      <vt:lpstr>Model Losses</vt:lpstr>
      <vt:lpstr>Training Results Analysis</vt:lpstr>
      <vt:lpstr>Training Results Analysis</vt:lpstr>
      <vt:lpstr>Training Results Analysis</vt:lpstr>
      <vt:lpstr>Results Analysis</vt:lpstr>
      <vt:lpstr>Training Results Analysis</vt:lpstr>
      <vt:lpstr>Model Performance Investigation</vt:lpstr>
      <vt:lpstr>Model Performance Investigation</vt:lpstr>
      <vt:lpstr>Model Performance Investigation</vt:lpstr>
      <vt:lpstr>Model Performance Investigation</vt:lpstr>
      <vt:lpstr>Model Comparison</vt:lpstr>
      <vt:lpstr>Results</vt:lpstr>
      <vt:lpstr>General Insights on Learning Mechanisms</vt:lpstr>
      <vt:lpstr>Next Steps</vt:lpstr>
      <vt:lpstr>Next Steps</vt:lpstr>
      <vt:lpstr>Links to other pilots</vt:lpstr>
      <vt:lpstr>Some Downscaled examples</vt:lpstr>
      <vt:lpstr>Ongoing and Next Steps</vt:lpstr>
      <vt:lpstr>Site Selection</vt:lpstr>
      <vt:lpstr>Site Selection</vt:lpstr>
      <vt:lpstr>Pilot 5.4 Ecosystem condition of temperate and boreal forest protection and restoration from soil eDNA combined with image spectroscopy</vt:lpstr>
      <vt:lpstr>General Objectives of the Pilot</vt:lpstr>
      <vt:lpstr> Innovation</vt:lpstr>
      <vt:lpstr>Impact</vt:lpstr>
      <vt:lpstr>Links to Mission of OBSGESSION</vt:lpstr>
      <vt:lpstr>Specific Needs</vt:lpstr>
      <vt:lpstr>Methods</vt:lpstr>
      <vt:lpstr>Data Requirements to Achieve Pilot Objectives</vt:lpstr>
      <vt:lpstr>Preliminary results: To comprehend and evaluate forest biodiversity</vt:lpstr>
      <vt:lpstr>Preliminary Results</vt:lpstr>
      <vt:lpstr>Thank you!</vt:lpstr>
      <vt:lpstr>eDNA methods</vt:lpstr>
      <vt:lpstr>Work Expected in The Next 6 Months</vt:lpstr>
      <vt:lpstr>PowerPoint Presentation</vt:lpstr>
      <vt:lpstr>Pilot 5.5 Monitoring freshwater ecosystem functioning under climate change and disturbances at European scale </vt:lpstr>
      <vt:lpstr>Pilot 5.5 Goals</vt:lpstr>
      <vt:lpstr>Goal 1 – Freshwater Ecosystem Functioning</vt:lpstr>
      <vt:lpstr>Freshwater Phenology</vt:lpstr>
      <vt:lpstr>Cyano Detection with EO</vt:lpstr>
      <vt:lpstr>Cyano Detection  with EO Lake Mälaren</vt:lpstr>
      <vt:lpstr>Benchmarking</vt:lpstr>
      <vt:lpstr>Pilot Study Sites</vt:lpstr>
      <vt:lpstr>Pilot Study Sites</vt:lpstr>
      <vt:lpstr>Goal 2 - Target change and attribution of change</vt:lpstr>
      <vt:lpstr>Target change Lake Mälaren</vt:lpstr>
      <vt:lpstr>Goal 3 - Upscaling to European scale</vt:lpstr>
      <vt:lpstr>Timeline Pilot 5.5</vt:lpstr>
      <vt:lpstr> Pilot  5.6: Ecosystem functioning and freshwater &amp; transitional waters quality (catchment scale)  </vt:lpstr>
      <vt:lpstr>Ecosystem functioning, freshwater &amp; terrestrial</vt:lpstr>
      <vt:lpstr>Pilot area in T5.6 </vt:lpstr>
      <vt:lpstr>Datasets</vt:lpstr>
      <vt:lpstr>Evaluation of pan-European habitat type maps (link to pilot 5.2)</vt:lpstr>
      <vt:lpstr>eDNA sampling</vt:lpstr>
      <vt:lpstr>eDNA field work plan for summer 2025</vt:lpstr>
      <vt:lpstr>Focus areas in Kokemäenjoki drainage basin</vt:lpstr>
      <vt:lpstr>Freshwater: chl-a and phytoplankton biomass within the pilot area lakes</vt:lpstr>
      <vt:lpstr>Phytoplankton data (lakes in Kokemäenjoki drainage basin)</vt:lpstr>
      <vt:lpstr>Lake Pääjärvi, Evo</vt:lpstr>
      <vt:lpstr>Lake Vanajavesi</vt:lpstr>
      <vt:lpstr>Linkages from WP3 into the WP5 Pilot 5.6 - DAM modelling </vt:lpstr>
      <vt:lpstr>Links to other WPs and WP5 pilots Pilot 5.6</vt:lpstr>
      <vt:lpstr>Links</vt:lpstr>
      <vt:lpstr>Rivers</vt:lpstr>
      <vt:lpstr>Pilot 5.6</vt:lpstr>
      <vt:lpstr>WP5 Pilots - task 5.6: eDNA sampling</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Huesca Martinez, Margarita (UT-ITC)</cp:lastModifiedBy>
  <cp:revision>2</cp:revision>
  <dcterms:created xsi:type="dcterms:W3CDTF">2024-01-19T09:53:07Z</dcterms:created>
  <dcterms:modified xsi:type="dcterms:W3CDTF">2025-09-19T14:11:00Z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0x0101005472B40114F3B546A084EAD13EB2A703</vt:lpwstr>
  </property>
  <property fmtid="{D5CDD505-2E9C-101B-9397-08002B2CF9AE}" pid="3" name="MediaServiceImageTags">
    <vt:lpwstr/>
  </property>
</Properties>
</file>