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9"/>
  </p:notesMasterIdLst>
  <p:sldIdLst>
    <p:sldId id="257" r:id="rId5"/>
    <p:sldId id="294" r:id="rId6"/>
    <p:sldId id="260" r:id="rId7"/>
    <p:sldId id="266" r:id="rId8"/>
    <p:sldId id="265" r:id="rId9"/>
    <p:sldId id="292" r:id="rId10"/>
    <p:sldId id="261" r:id="rId11"/>
    <p:sldId id="285" r:id="rId12"/>
    <p:sldId id="290" r:id="rId13"/>
    <p:sldId id="291" r:id="rId14"/>
    <p:sldId id="296" r:id="rId15"/>
    <p:sldId id="275" r:id="rId16"/>
    <p:sldId id="279" r:id="rId17"/>
    <p:sldId id="262" r:id="rId18"/>
  </p:sldIdLst>
  <p:sldSz cx="12192000" cy="6858000"/>
  <p:notesSz cx="6805613" cy="9944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3C82A39-2246-A785-D0BE-5C9E8E67B675}" name="Stella Piipponen-Doyle" initials="SP" userId="S::stella.piipponen-doyle@unep-wcmc.org::08d3f1ad-aa5d-404c-8617-12a278225dee" providerId="AD"/>
  <p188:author id="{0FBBC8F6-A286-190A-2A9D-34B56F379CE1}" name="Valentina Vaglica" initials="VV" userId="S::valentina.vaglica@unep-wcmc.org::75ac5b42-c6cb-4304-b28f-b9d7e1eff1e2"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B4D785"/>
    <a:srgbClr val="4AC5D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16EE5C7-3E1C-483A-BA15-6F8EC7249A0C}" v="1" dt="2025-10-06T14:32:26.07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0531" autoAdjust="0"/>
  </p:normalViewPr>
  <p:slideViewPr>
    <p:cSldViewPr snapToGrid="0">
      <p:cViewPr varScale="1">
        <p:scale>
          <a:sx n="52" d="100"/>
          <a:sy n="52" d="100"/>
        </p:scale>
        <p:origin x="36" y="7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89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4939" y="0"/>
            <a:ext cx="2949099" cy="498932"/>
          </a:xfrm>
          <a:prstGeom prst="rect">
            <a:avLst/>
          </a:prstGeom>
        </p:spPr>
        <p:txBody>
          <a:bodyPr vert="horz" lIns="91440" tIns="45720" rIns="91440" bIns="45720" rtlCol="0"/>
          <a:lstStyle>
            <a:lvl1pPr algn="r">
              <a:defRPr sz="1200"/>
            </a:lvl1pPr>
          </a:lstStyle>
          <a:p>
            <a:fld id="{62BB4048-C119-4BF2-8897-F1EE3DC24A5F}" type="datetimeFigureOut">
              <a:rPr lang="en-GB" smtClean="0"/>
              <a:t>07/10/2025</a:t>
            </a:fld>
            <a:endParaRPr lang="en-GB"/>
          </a:p>
        </p:txBody>
      </p:sp>
      <p:sp>
        <p:nvSpPr>
          <p:cNvPr id="4" name="Slide Image Placeholder 3"/>
          <p:cNvSpPr>
            <a:spLocks noGrp="1" noRot="1" noChangeAspect="1"/>
          </p:cNvSpPr>
          <p:nvPr>
            <p:ph type="sldImg" idx="2"/>
          </p:nvPr>
        </p:nvSpPr>
        <p:spPr>
          <a:xfrm>
            <a:off x="420688" y="1243013"/>
            <a:ext cx="5964237" cy="335597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0562" y="4785598"/>
            <a:ext cx="5444490" cy="391548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5170"/>
            <a:ext cx="2949099" cy="498931"/>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4939" y="9445170"/>
            <a:ext cx="2949099" cy="498931"/>
          </a:xfrm>
          <a:prstGeom prst="rect">
            <a:avLst/>
          </a:prstGeom>
        </p:spPr>
        <p:txBody>
          <a:bodyPr vert="horz" lIns="91440" tIns="45720" rIns="91440" bIns="45720" rtlCol="0" anchor="b"/>
          <a:lstStyle>
            <a:lvl1pPr algn="r">
              <a:defRPr sz="1200"/>
            </a:lvl1pPr>
          </a:lstStyle>
          <a:p>
            <a:fld id="{EAC88E29-DE1E-4BB5-B0E1-149A8D4E18CD}" type="slidenum">
              <a:rPr lang="en-GB" smtClean="0"/>
              <a:t>‹#›</a:t>
            </a:fld>
            <a:endParaRPr lang="en-GB"/>
          </a:p>
        </p:txBody>
      </p:sp>
    </p:spTree>
    <p:extLst>
      <p:ext uri="{BB962C8B-B14F-4D97-AF65-F5344CB8AC3E}">
        <p14:creationId xmlns:p14="http://schemas.microsoft.com/office/powerpoint/2010/main" val="7702611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a:solidFill>
                  <a:schemeClr val="tx1"/>
                </a:solidFill>
                <a:effectLst/>
                <a:latin typeface="+mn-lt"/>
                <a:ea typeface="+mn-ea"/>
                <a:cs typeface="+mn-cs"/>
              </a:rPr>
              <a:t>Today, I’ll be presenting the </a:t>
            </a:r>
            <a:r>
              <a:rPr lang="en-GB" sz="1200" b="1" kern="1200">
                <a:solidFill>
                  <a:schemeClr val="tx1"/>
                </a:solidFill>
                <a:effectLst/>
                <a:latin typeface="+mn-lt"/>
                <a:ea typeface="+mn-ea"/>
                <a:cs typeface="+mn-cs"/>
              </a:rPr>
              <a:t>Policy Landscape and Needs Report (deliverable 1.1)</a:t>
            </a:r>
            <a:r>
              <a:rPr lang="en-GB" sz="1200" kern="1200">
                <a:solidFill>
                  <a:schemeClr val="tx1"/>
                </a:solidFill>
                <a:effectLst/>
                <a:latin typeface="+mn-lt"/>
                <a:ea typeface="+mn-ea"/>
                <a:cs typeface="+mn-cs"/>
              </a:rPr>
              <a:t>, developed under </a:t>
            </a:r>
            <a:r>
              <a:rPr lang="en-GB" sz="1200" b="1" kern="1200">
                <a:solidFill>
                  <a:schemeClr val="tx1"/>
                </a:solidFill>
                <a:effectLst/>
                <a:latin typeface="+mn-lt"/>
                <a:ea typeface="+mn-ea"/>
                <a:cs typeface="+mn-cs"/>
              </a:rPr>
              <a:t>WP1 of OBSGESSION</a:t>
            </a:r>
            <a:r>
              <a:rPr lang="en-GB" sz="1200" kern="1200">
                <a:solidFill>
                  <a:schemeClr val="tx1"/>
                </a:solidFill>
                <a:effectLst/>
                <a:latin typeface="+mn-lt"/>
                <a:ea typeface="+mn-ea"/>
                <a:cs typeface="+mn-cs"/>
              </a:rPr>
              <a:t>. </a:t>
            </a:r>
            <a:endParaRPr lang="en-GB"/>
          </a:p>
        </p:txBody>
      </p:sp>
      <p:sp>
        <p:nvSpPr>
          <p:cNvPr id="4" name="Slide Number Placeholder 3"/>
          <p:cNvSpPr>
            <a:spLocks noGrp="1"/>
          </p:cNvSpPr>
          <p:nvPr>
            <p:ph type="sldNum" sz="quarter" idx="5"/>
          </p:nvPr>
        </p:nvSpPr>
        <p:spPr/>
        <p:txBody>
          <a:bodyPr/>
          <a:lstStyle/>
          <a:p>
            <a:fld id="{EAC88E29-DE1E-4BB5-B0E1-149A8D4E18CD}" type="slidenum">
              <a:rPr lang="en-GB" smtClean="0"/>
              <a:t>1</a:t>
            </a:fld>
            <a:endParaRPr lang="en-GB"/>
          </a:p>
        </p:txBody>
      </p:sp>
    </p:spTree>
    <p:extLst>
      <p:ext uri="{BB962C8B-B14F-4D97-AF65-F5344CB8AC3E}">
        <p14:creationId xmlns:p14="http://schemas.microsoft.com/office/powerpoint/2010/main" val="19449991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DE2472-7EDC-2512-A8BF-97EDA1BF8B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5E5FA6-5591-AD69-8EED-C35B5A62BC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253011-5066-F547-1E54-713E5DCA90F8}"/>
              </a:ext>
            </a:extLst>
          </p:cNvPr>
          <p:cNvSpPr>
            <a:spLocks noGrp="1"/>
          </p:cNvSpPr>
          <p:nvPr>
            <p:ph type="body" idx="1"/>
          </p:nvPr>
        </p:nvSpPr>
        <p:spPr/>
        <p:txBody>
          <a:bodyPr/>
          <a:lstStyle/>
          <a:p>
            <a:pPr marL="171450" lvl="0" indent="-171450">
              <a:buFont typeface="Arial" panose="020B0604020202020204" pitchFamily="34" charset="0"/>
              <a:buChar char="•"/>
            </a:pPr>
            <a:r>
              <a:rPr lang="en-GB" sz="1200" kern="1200">
                <a:solidFill>
                  <a:schemeClr val="tx1"/>
                </a:solidFill>
                <a:effectLst/>
                <a:latin typeface="+mn-lt"/>
                <a:ea typeface="+mn-ea"/>
                <a:cs typeface="+mn-cs"/>
              </a:rPr>
              <a:t>Looking across policy processes, here we aimed to assess the importance of different EBV candidates at various stages of the policy cycle—planning, implementation, review, and reporting.</a:t>
            </a:r>
          </a:p>
          <a:p>
            <a:pPr marL="171450" lvl="0" indent="-171450">
              <a:buFont typeface="Arial" panose="020B0604020202020204" pitchFamily="34" charset="0"/>
              <a:buChar char="•"/>
            </a:pPr>
            <a:r>
              <a:rPr lang="en-GB" sz="1200" kern="1200">
                <a:solidFill>
                  <a:schemeClr val="tx1"/>
                </a:solidFill>
                <a:effectLst/>
                <a:latin typeface="+mn-lt"/>
                <a:ea typeface="+mn-ea"/>
                <a:cs typeface="+mn-cs"/>
              </a:rPr>
              <a:t>Actions were tagged based on which stage they were most relevant to, whereas all five indicators were categorized under "reporting”.</a:t>
            </a:r>
          </a:p>
          <a:p>
            <a:pPr marL="171450" lvl="0" indent="-171450">
              <a:buFont typeface="Arial" panose="020B0604020202020204" pitchFamily="34" charset="0"/>
              <a:buChar char="•"/>
            </a:pPr>
            <a:r>
              <a:rPr lang="en-GB" sz="1200" kern="1200">
                <a:solidFill>
                  <a:schemeClr val="tx1"/>
                </a:solidFill>
                <a:effectLst/>
                <a:latin typeface="+mn-lt"/>
                <a:ea typeface="+mn-ea"/>
                <a:cs typeface="+mn-cs"/>
              </a:rPr>
              <a:t>The distribution of selected actions showed that most actions (23 out of 37 Actions) were relevant to the implementation stage, followed by policy planning, review, and reporting. </a:t>
            </a:r>
          </a:p>
          <a:p>
            <a:pPr marL="171450" lvl="0" indent="-171450">
              <a:buFont typeface="Arial" panose="020B0604020202020204" pitchFamily="34" charset="0"/>
              <a:buChar char="•"/>
            </a:pPr>
            <a:r>
              <a:rPr lang="en-GB" sz="1200" kern="1200">
                <a:solidFill>
                  <a:schemeClr val="tx1"/>
                </a:solidFill>
                <a:effectLst/>
                <a:latin typeface="+mn-lt"/>
                <a:ea typeface="+mn-ea"/>
                <a:cs typeface="+mn-cs"/>
              </a:rPr>
              <a:t>Again, these results support the overall ranking of EBV candidates, with the top four candidates being consistently ranked as the highest priority EBV candidates across all policy stages. </a:t>
            </a:r>
          </a:p>
          <a:p>
            <a:pPr marL="171450" lvl="0" indent="-171450">
              <a:buFont typeface="Arial" panose="020B0604020202020204" pitchFamily="34" charset="0"/>
              <a:buChar char="•"/>
            </a:pPr>
            <a:r>
              <a:rPr lang="en-GB" sz="1200" kern="1200">
                <a:solidFill>
                  <a:schemeClr val="tx1"/>
                </a:solidFill>
                <a:effectLst/>
                <a:latin typeface="+mn-lt"/>
                <a:ea typeface="+mn-ea"/>
                <a:cs typeface="+mn-cs"/>
              </a:rPr>
              <a:t>Similarly, genetic composition candidates rank low across all stages.  </a:t>
            </a:r>
          </a:p>
          <a:p>
            <a:pPr marL="171450" lvl="0" indent="-171450">
              <a:buFont typeface="Arial" panose="020B0604020202020204" pitchFamily="34" charset="0"/>
              <a:buChar char="•"/>
            </a:pPr>
            <a:r>
              <a:rPr lang="en-GB" sz="1200" b="0" i="0" u="none" strike="noStrike" kern="1200" baseline="0">
                <a:solidFill>
                  <a:schemeClr val="tx1"/>
                </a:solidFill>
                <a:latin typeface="+mn-lt"/>
                <a:ea typeface="+mn-ea"/>
                <a:cs typeface="+mn-cs"/>
              </a:rPr>
              <a:t>Notably, ecosystem-level EBVs ranked higher in the review stage with ecosystem distribution and ecosystem vertical profile ranking first, compared to second and third overall potentially reflecting the need for more ecosystem-scale data for policy review processes. </a:t>
            </a:r>
          </a:p>
          <a:p>
            <a:pPr marL="171450" lvl="0" indent="-171450">
              <a:buFont typeface="Arial" panose="020B0604020202020204" pitchFamily="34" charset="0"/>
              <a:buChar char="•"/>
            </a:pPr>
            <a:r>
              <a:rPr lang="en-GB" sz="1200" b="0" i="0" u="none" strike="noStrike" kern="1200" baseline="0">
                <a:solidFill>
                  <a:schemeClr val="tx1"/>
                </a:solidFill>
                <a:latin typeface="+mn-lt"/>
                <a:ea typeface="+mn-ea"/>
                <a:cs typeface="+mn-cs"/>
              </a:rPr>
              <a:t>Similarly, species distribution and ecosystem distribution were ranked as joint-top priorities for the planning stage, potentially highlighting the importance of distribution data for policy planning. </a:t>
            </a:r>
          </a:p>
          <a:p>
            <a:pPr marL="171450" lvl="0" indent="-171450">
              <a:buFont typeface="Arial" panose="020B0604020202020204" pitchFamily="34" charset="0"/>
              <a:buChar char="•"/>
            </a:pPr>
            <a:r>
              <a:rPr lang="en-GB" sz="1200" b="0" i="0" u="none" strike="noStrike" kern="1200" baseline="0">
                <a:solidFill>
                  <a:schemeClr val="tx1"/>
                </a:solidFill>
                <a:latin typeface="+mn-lt"/>
                <a:ea typeface="+mn-ea"/>
                <a:cs typeface="+mn-cs"/>
              </a:rPr>
              <a:t>However, these results are constrained by the relatively small number of actions linked to the planning, reporting, and review stages. As a result, even minor differences in candidate scores within realms can lead to shifts in ranking. </a:t>
            </a:r>
            <a:endParaRPr lang="en-GB" sz="1200" kern="1200">
              <a:solidFill>
                <a:schemeClr val="tx1"/>
              </a:solidFill>
              <a:effectLst/>
              <a:latin typeface="+mn-lt"/>
              <a:ea typeface="+mn-ea"/>
              <a:cs typeface="+mn-cs"/>
            </a:endParaRPr>
          </a:p>
          <a:p>
            <a:pPr marL="171450" lvl="0" indent="-171450">
              <a:buFont typeface="Arial" panose="020B0604020202020204" pitchFamily="34" charset="0"/>
              <a:buChar char="•"/>
            </a:pPr>
            <a:endParaRPr lang="en-GB" sz="1200" kern="120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39604980-6A43-A0AA-05E8-396CFBED55DE}"/>
              </a:ext>
            </a:extLst>
          </p:cNvPr>
          <p:cNvSpPr>
            <a:spLocks noGrp="1"/>
          </p:cNvSpPr>
          <p:nvPr>
            <p:ph type="sldNum" sz="quarter" idx="5"/>
          </p:nvPr>
        </p:nvSpPr>
        <p:spPr/>
        <p:txBody>
          <a:bodyPr/>
          <a:lstStyle/>
          <a:p>
            <a:fld id="{2393071E-04A9-2A41-88B2-80688641C1E4}" type="slidenum">
              <a:rPr lang="en-BG" smtClean="0"/>
              <a:t>10</a:t>
            </a:fld>
            <a:endParaRPr lang="en-BG"/>
          </a:p>
        </p:txBody>
      </p:sp>
    </p:spTree>
    <p:extLst>
      <p:ext uri="{BB962C8B-B14F-4D97-AF65-F5344CB8AC3E}">
        <p14:creationId xmlns:p14="http://schemas.microsoft.com/office/powerpoint/2010/main" val="7984082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C204EE-D5A4-99F7-A2D7-89AE185661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0BE4D8-36B1-4DBD-952A-2939995160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D83592-8E8A-37A8-8CCE-FA50F95469F8}"/>
              </a:ext>
            </a:extLst>
          </p:cNvPr>
          <p:cNvSpPr>
            <a:spLocks noGrp="1"/>
          </p:cNvSpPr>
          <p:nvPr>
            <p:ph type="body" idx="1"/>
          </p:nvPr>
        </p:nvSpPr>
        <p:spPr/>
        <p:txBody>
          <a:bodyPr/>
          <a:lstStyle/>
          <a:p>
            <a:pPr marL="171450" lvl="0" indent="-171450">
              <a:buFont typeface="Arial" panose="020B0604020202020204" pitchFamily="34" charset="0"/>
              <a:buChar char="•"/>
            </a:pPr>
            <a:r>
              <a:rPr lang="en-GB" sz="1200" kern="1200">
                <a:solidFill>
                  <a:schemeClr val="tx1"/>
                </a:solidFill>
                <a:effectLst/>
                <a:latin typeface="+mn-lt"/>
                <a:ea typeface="+mn-ea"/>
                <a:cs typeface="+mn-cs"/>
              </a:rPr>
              <a:t>Overall, the top four ranked EBV candidates in terms of policy priority are species abundance, closely followed by species distributions, ecosystem distribution and ecosystem vertical profile, which fall under the species population and ecosystem structure classes. </a:t>
            </a:r>
          </a:p>
          <a:p>
            <a:pPr marL="171450" lvl="0" indent="-171450">
              <a:buFont typeface="Arial" panose="020B0604020202020204" pitchFamily="34" charset="0"/>
              <a:buChar char="•"/>
            </a:pPr>
            <a:r>
              <a:rPr lang="en-GB" sz="1200" kern="1200">
                <a:solidFill>
                  <a:schemeClr val="tx1"/>
                </a:solidFill>
                <a:effectLst/>
                <a:latin typeface="+mn-lt"/>
                <a:ea typeface="+mn-ea"/>
                <a:cs typeface="+mn-cs"/>
              </a:rPr>
              <a:t>These candidates had markedly higher scores compared to other candidates, highlighting their strong relevance for monitoring, and implementing a wide range of actions and indicators from the EU BDS 2030. </a:t>
            </a:r>
          </a:p>
          <a:p>
            <a:pPr marL="171450" lvl="0" indent="-171450">
              <a:buFont typeface="Arial" panose="020B0604020202020204" pitchFamily="34" charset="0"/>
              <a:buChar char="•"/>
            </a:pPr>
            <a:r>
              <a:rPr lang="en-GB" sz="1200" kern="1200">
                <a:solidFill>
                  <a:schemeClr val="tx1"/>
                </a:solidFill>
                <a:effectLst/>
                <a:latin typeface="+mn-lt"/>
                <a:ea typeface="+mn-ea"/>
                <a:cs typeface="+mn-cs"/>
              </a:rPr>
              <a:t>They were also consistently ranked among the top four candidates across different ecosystem realms and stages of the policy process, indicating their importance to multiple dimensions of biodiversity policy. </a:t>
            </a:r>
          </a:p>
          <a:p>
            <a:pPr marL="171450" lvl="0" indent="-171450">
              <a:buFont typeface="Arial" panose="020B0604020202020204" pitchFamily="34" charset="0"/>
              <a:buChar char="•"/>
            </a:pPr>
            <a:r>
              <a:rPr lang="en-GB" sz="1200" kern="1200">
                <a:solidFill>
                  <a:schemeClr val="tx1"/>
                </a:solidFill>
                <a:effectLst/>
                <a:latin typeface="+mn-lt"/>
                <a:ea typeface="+mn-ea"/>
                <a:cs typeface="+mn-cs"/>
              </a:rPr>
              <a:t>These rankings are to some extent consistent with the EBV rankings from the </a:t>
            </a:r>
            <a:r>
              <a:rPr lang="en-GB" sz="1200" kern="1200" err="1">
                <a:solidFill>
                  <a:schemeClr val="tx1"/>
                </a:solidFill>
                <a:effectLst/>
                <a:latin typeface="+mn-lt"/>
                <a:ea typeface="+mn-ea"/>
                <a:cs typeface="+mn-cs"/>
              </a:rPr>
              <a:t>EuropaBON</a:t>
            </a:r>
            <a:r>
              <a:rPr lang="en-GB" sz="1200" kern="1200">
                <a:solidFill>
                  <a:schemeClr val="tx1"/>
                </a:solidFill>
                <a:effectLst/>
                <a:latin typeface="+mn-lt"/>
                <a:ea typeface="+mn-ea"/>
                <a:cs typeface="+mn-cs"/>
              </a:rPr>
              <a:t> Assessment, except for ecosystem vertical profile which was ranked as a low policy priority. </a:t>
            </a:r>
          </a:p>
          <a:p>
            <a:pPr marL="171450" lvl="0" indent="-171450">
              <a:buFont typeface="Arial" panose="020B0604020202020204" pitchFamily="34" charset="0"/>
              <a:buChar char="•"/>
            </a:pPr>
            <a:r>
              <a:rPr lang="en-GB" sz="1200" kern="1200">
                <a:solidFill>
                  <a:schemeClr val="tx1"/>
                </a:solidFill>
                <a:effectLst/>
                <a:latin typeface="+mn-lt"/>
                <a:ea typeface="+mn-ea"/>
                <a:cs typeface="+mn-cs"/>
              </a:rPr>
              <a:t>As such, based on the results of our review and the </a:t>
            </a:r>
            <a:r>
              <a:rPr lang="en-GB" sz="1200" kern="1200" err="1">
                <a:solidFill>
                  <a:schemeClr val="tx1"/>
                </a:solidFill>
                <a:effectLst/>
                <a:latin typeface="+mn-lt"/>
                <a:ea typeface="+mn-ea"/>
                <a:cs typeface="+mn-cs"/>
              </a:rPr>
              <a:t>EuropaBON</a:t>
            </a:r>
            <a:r>
              <a:rPr lang="en-GB" sz="1200" kern="1200">
                <a:solidFill>
                  <a:schemeClr val="tx1"/>
                </a:solidFill>
                <a:effectLst/>
                <a:latin typeface="+mn-lt"/>
                <a:ea typeface="+mn-ea"/>
                <a:cs typeface="+mn-cs"/>
              </a:rPr>
              <a:t> assessment, species abundance, species distribution, and ecosystem distribution candidates are recommended to be prioritized to meet policy needs at the EU level, and also for the development of RS-biodiversity products under OBSGESSION to best address EU policy needs. </a:t>
            </a:r>
          </a:p>
          <a:p>
            <a:pPr marL="171450" lvl="0" indent="-171450">
              <a:buFont typeface="Arial" panose="020B0604020202020204" pitchFamily="34" charset="0"/>
              <a:buChar char="•"/>
            </a:pPr>
            <a:r>
              <a:rPr lang="en-GB" sz="1200" kern="1200">
                <a:solidFill>
                  <a:schemeClr val="tx1"/>
                </a:solidFill>
                <a:effectLst/>
                <a:latin typeface="+mn-lt"/>
                <a:ea typeface="+mn-ea"/>
                <a:cs typeface="+mn-cs"/>
              </a:rPr>
              <a:t>Concerning the ecosystem vertical profile candidate, further consideration may be required to determine the policy priority, which could be verified through interviews with policy makers. </a:t>
            </a:r>
          </a:p>
        </p:txBody>
      </p:sp>
      <p:sp>
        <p:nvSpPr>
          <p:cNvPr id="4" name="Slide Number Placeholder 3">
            <a:extLst>
              <a:ext uri="{FF2B5EF4-FFF2-40B4-BE49-F238E27FC236}">
                <a16:creationId xmlns:a16="http://schemas.microsoft.com/office/drawing/2014/main" id="{E7D897DD-7E40-EF87-3BDD-B5BE6544E958}"/>
              </a:ext>
            </a:extLst>
          </p:cNvPr>
          <p:cNvSpPr>
            <a:spLocks noGrp="1"/>
          </p:cNvSpPr>
          <p:nvPr>
            <p:ph type="sldNum" sz="quarter" idx="5"/>
          </p:nvPr>
        </p:nvSpPr>
        <p:spPr/>
        <p:txBody>
          <a:bodyPr/>
          <a:lstStyle/>
          <a:p>
            <a:fld id="{2393071E-04A9-2A41-88B2-80688641C1E4}" type="slidenum">
              <a:rPr lang="en-BG" smtClean="0"/>
              <a:t>11</a:t>
            </a:fld>
            <a:endParaRPr lang="en-BG"/>
          </a:p>
        </p:txBody>
      </p:sp>
    </p:spTree>
    <p:extLst>
      <p:ext uri="{BB962C8B-B14F-4D97-AF65-F5344CB8AC3E}">
        <p14:creationId xmlns:p14="http://schemas.microsoft.com/office/powerpoint/2010/main" val="20129329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2AA541-59F7-01A7-CC9E-E4441015D0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3EA443-6FE5-804E-C711-CC97F95205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0E566C-F02F-AD39-1906-ACE39E816ED1}"/>
              </a:ext>
            </a:extLst>
          </p:cNvPr>
          <p:cNvSpPr>
            <a:spLocks noGrp="1"/>
          </p:cNvSpPr>
          <p:nvPr>
            <p:ph type="body" idx="1"/>
          </p:nvPr>
        </p:nvSpPr>
        <p:spPr/>
        <p:txBody>
          <a:bodyPr/>
          <a:lstStyle/>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However, the approach used in this policy landscape review has several limitations that may have affected the prioritization of EBV candidates.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One key limitation was the broad nature of many of the actions from the EU BDS 2030, which allowed for a range of interpretations of potential implementation approaches and data needs and consequently led to a range of potentially relevant EBVs being mapped.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This was particularly evident when mapping actions compared to indicators, as indicators had clearer data needs and were typically associated with only one or two EBVs.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The broad applicability of EBV candidates from the ecosystem structure and function classes, which can support multiple aspects of biodiversity monitoring, may have resulted in their frequent mapping. This could have led to an overestimation of their policy priority compared to how actions are implemented in practice.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Another limitation was that the prioritization of EBVs was solely based on the number of actions and indicators they supported rather than the importance of each EBV for specific actions or indicators.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The lack of a relevance scoring system meant that all mappings carried equal weight, which could have led to the over or under-ranking of certain candidates.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The lack of contextualization may have also limited the accuracy of the prioritization exercise, as the approach did not fully consider technical feasibility, knowledge/data gaps, or capacity to monitor EBVs. Some of these factors may be considered as part of further work under this Work package </a:t>
            </a:r>
            <a:r>
              <a:rPr lang="en-GB" sz="1200" b="0" i="0" u="none" strike="noStrike" kern="1200" baseline="0" dirty="0">
                <a:solidFill>
                  <a:schemeClr val="tx1"/>
                </a:solidFill>
                <a:latin typeface="+mn-lt"/>
                <a:ea typeface="+mn-ea"/>
                <a:cs typeface="+mn-cs"/>
              </a:rPr>
              <a:t>as part of the Science Policy Traceability Matrix (SPTM), under Task 1.2. </a:t>
            </a:r>
            <a:endParaRPr lang="en-GB" sz="1200" kern="1200" dirty="0">
              <a:solidFill>
                <a:schemeClr val="tx1"/>
              </a:solidFill>
              <a:effectLst/>
              <a:latin typeface="+mn-lt"/>
              <a:ea typeface="+mn-ea"/>
              <a:cs typeface="+mn-cs"/>
            </a:endParaRPr>
          </a:p>
          <a:p>
            <a:endParaRPr lang="en-GB" dirty="0"/>
          </a:p>
        </p:txBody>
      </p:sp>
      <p:sp>
        <p:nvSpPr>
          <p:cNvPr id="4" name="Slide Number Placeholder 3">
            <a:extLst>
              <a:ext uri="{FF2B5EF4-FFF2-40B4-BE49-F238E27FC236}">
                <a16:creationId xmlns:a16="http://schemas.microsoft.com/office/drawing/2014/main" id="{594E58DD-BB72-A573-FBDB-341B85A1A860}"/>
              </a:ext>
            </a:extLst>
          </p:cNvPr>
          <p:cNvSpPr>
            <a:spLocks noGrp="1"/>
          </p:cNvSpPr>
          <p:nvPr>
            <p:ph type="sldNum" sz="quarter" idx="5"/>
          </p:nvPr>
        </p:nvSpPr>
        <p:spPr/>
        <p:txBody>
          <a:bodyPr/>
          <a:lstStyle/>
          <a:p>
            <a:fld id="{2393071E-04A9-2A41-88B2-80688641C1E4}" type="slidenum">
              <a:rPr lang="en-BG" smtClean="0"/>
              <a:t>12</a:t>
            </a:fld>
            <a:endParaRPr lang="en-BG"/>
          </a:p>
        </p:txBody>
      </p:sp>
    </p:spTree>
    <p:extLst>
      <p:ext uri="{BB962C8B-B14F-4D97-AF65-F5344CB8AC3E}">
        <p14:creationId xmlns:p14="http://schemas.microsoft.com/office/powerpoint/2010/main" val="6181890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6DE2DA-4507-98C3-57B3-BCE6100137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4664D8-2A8B-5C31-9FCC-7BEC08EB8F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63F5B3-718A-BC2D-7F87-38137309C0B7}"/>
              </a:ext>
            </a:extLst>
          </p:cNvPr>
          <p:cNvSpPr>
            <a:spLocks noGrp="1"/>
          </p:cNvSpPr>
          <p:nvPr>
            <p:ph type="body" idx="1"/>
          </p:nvPr>
        </p:nvSpPr>
        <p:spPr/>
        <p:txBody>
          <a:bodyPr/>
          <a:lstStyle/>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Finally, onto the next steps.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This policy landscape review presents an initial approach that will be expanded throughout the project life cycle, </a:t>
            </a:r>
            <a:r>
              <a:rPr lang="en-GB" sz="1200" b="1" kern="1200" dirty="0">
                <a:solidFill>
                  <a:schemeClr val="tx1"/>
                </a:solidFill>
                <a:effectLst/>
                <a:latin typeface="+mn-lt"/>
                <a:ea typeface="+mn-ea"/>
                <a:cs typeface="+mn-cs"/>
              </a:rPr>
              <a:t>with a report update due in June 2026. </a:t>
            </a:r>
            <a:endParaRPr lang="en-GB"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Here, I have highlighted some of the next steps that we could take to update this review.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Firstly, to address the limitations mentioned, a refinement of our mapping could be achieved through interviews with policy makers and practitioners with experience in knowledge needs at regional, national, and sub-national levels. Engaging policy makers with an understanding of how actions are implemented in practice would help improve the accuracy of the EBV mapping process.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Additionally, introducing a relevance scoring system could address the potential overemphasis on ecosystem structure and function variables and provide a more precise prioritization of EBVs.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Furthermore, OBSGESSION could now look at mapping EBV needs to global commitments such as the Kunming-Montreal Global Biodiversity Framework. A set of EBVs that are aligned with the monitoring framework of the KMGBF could be used to support planning, monitoring, reporting and review activities in line with the KMGBF's goals and targets.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We could also take into consideration new information needs with respect to new EU strategies, policies and monitoring requirements.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And finally, we may look at Directives and policies with less well-established monitoring schemes. </a:t>
            </a:r>
          </a:p>
        </p:txBody>
      </p:sp>
      <p:sp>
        <p:nvSpPr>
          <p:cNvPr id="4" name="Slide Number Placeholder 3">
            <a:extLst>
              <a:ext uri="{FF2B5EF4-FFF2-40B4-BE49-F238E27FC236}">
                <a16:creationId xmlns:a16="http://schemas.microsoft.com/office/drawing/2014/main" id="{1A6DBEFA-D48D-92B2-8819-027ABB29D002}"/>
              </a:ext>
            </a:extLst>
          </p:cNvPr>
          <p:cNvSpPr>
            <a:spLocks noGrp="1"/>
          </p:cNvSpPr>
          <p:nvPr>
            <p:ph type="sldNum" sz="quarter" idx="5"/>
          </p:nvPr>
        </p:nvSpPr>
        <p:spPr/>
        <p:txBody>
          <a:bodyPr/>
          <a:lstStyle/>
          <a:p>
            <a:fld id="{2393071E-04A9-2A41-88B2-80688641C1E4}" type="slidenum">
              <a:rPr lang="en-BG" smtClean="0"/>
              <a:t>13</a:t>
            </a:fld>
            <a:endParaRPr lang="en-BG"/>
          </a:p>
        </p:txBody>
      </p:sp>
    </p:spTree>
    <p:extLst>
      <p:ext uri="{BB962C8B-B14F-4D97-AF65-F5344CB8AC3E}">
        <p14:creationId xmlns:p14="http://schemas.microsoft.com/office/powerpoint/2010/main" val="27932520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dirty="0"/>
          </a:p>
        </p:txBody>
      </p:sp>
      <p:sp>
        <p:nvSpPr>
          <p:cNvPr id="4" name="Slide Number Placeholder 3"/>
          <p:cNvSpPr>
            <a:spLocks noGrp="1"/>
          </p:cNvSpPr>
          <p:nvPr>
            <p:ph type="sldNum" sz="quarter" idx="5"/>
          </p:nvPr>
        </p:nvSpPr>
        <p:spPr/>
        <p:txBody>
          <a:bodyPr/>
          <a:lstStyle/>
          <a:p>
            <a:fld id="{EAC88E29-DE1E-4BB5-B0E1-149A8D4E18CD}" type="slidenum">
              <a:rPr lang="en-GB" smtClean="0"/>
              <a:t>14</a:t>
            </a:fld>
            <a:endParaRPr lang="en-GB"/>
          </a:p>
        </p:txBody>
      </p:sp>
    </p:spTree>
    <p:extLst>
      <p:ext uri="{BB962C8B-B14F-4D97-AF65-F5344CB8AC3E}">
        <p14:creationId xmlns:p14="http://schemas.microsoft.com/office/powerpoint/2010/main" val="4230723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GB" sz="1100" kern="1200" dirty="0">
                <a:solidFill>
                  <a:schemeClr val="tx1"/>
                </a:solidFill>
                <a:effectLst/>
                <a:latin typeface="+mn-lt"/>
                <a:ea typeface="+mn-ea"/>
                <a:cs typeface="+mn-cs"/>
              </a:rPr>
              <a:t>To first provide some context, in 2022, </a:t>
            </a:r>
            <a:r>
              <a:rPr lang="en-GB" sz="1100" kern="1200" dirty="0" err="1">
                <a:solidFill>
                  <a:schemeClr val="tx1"/>
                </a:solidFill>
                <a:effectLst/>
                <a:latin typeface="+mn-lt"/>
                <a:ea typeface="+mn-ea"/>
                <a:cs typeface="+mn-cs"/>
              </a:rPr>
              <a:t>EuropaBON</a:t>
            </a:r>
            <a:r>
              <a:rPr lang="en-GB" sz="1100" kern="1200" dirty="0">
                <a:solidFill>
                  <a:schemeClr val="tx1"/>
                </a:solidFill>
                <a:effectLst/>
                <a:latin typeface="+mn-lt"/>
                <a:ea typeface="+mn-ea"/>
                <a:cs typeface="+mn-cs"/>
              </a:rPr>
              <a:t> published a </a:t>
            </a:r>
            <a:r>
              <a:rPr lang="en-GB" sz="1100" b="1" kern="1200" dirty="0">
                <a:solidFill>
                  <a:schemeClr val="tx1"/>
                </a:solidFill>
                <a:effectLst/>
                <a:latin typeface="+mn-lt"/>
                <a:ea typeface="+mn-ea"/>
                <a:cs typeface="+mn-cs"/>
              </a:rPr>
              <a:t>User and Policy Needs Assessment</a:t>
            </a:r>
            <a:r>
              <a:rPr lang="en-GB" sz="1100" kern="1200" dirty="0">
                <a:solidFill>
                  <a:schemeClr val="tx1"/>
                </a:solidFill>
                <a:effectLst/>
                <a:latin typeface="+mn-lt"/>
                <a:ea typeface="+mn-ea"/>
                <a:cs typeface="+mn-cs"/>
              </a:rPr>
              <a:t>, where they identified and ranked by importance to national policy-making, </a:t>
            </a:r>
            <a:r>
              <a:rPr lang="en-GB" sz="1100" b="1" kern="1200" dirty="0">
                <a:solidFill>
                  <a:schemeClr val="tx1"/>
                </a:solidFill>
                <a:effectLst/>
                <a:latin typeface="+mn-lt"/>
                <a:ea typeface="+mn-ea"/>
                <a:cs typeface="+mn-cs"/>
              </a:rPr>
              <a:t>Essential Biodiversity Variables (EBVs)</a:t>
            </a:r>
            <a:r>
              <a:rPr lang="en-GB" sz="1100" kern="1200" dirty="0">
                <a:solidFill>
                  <a:schemeClr val="tx1"/>
                </a:solidFill>
                <a:effectLst/>
                <a:latin typeface="+mn-lt"/>
                <a:ea typeface="+mn-ea"/>
                <a:cs typeface="+mn-cs"/>
              </a:rPr>
              <a:t> and Essential Ecosystem Service Variables (EESVs) required to answer key policy questions for EU policy and legal frameworks (such as the Birds Directive, Habitats Directive and the EU Restoration Law). </a:t>
            </a:r>
          </a:p>
          <a:p>
            <a:pPr marL="171450" lvl="0" indent="-171450">
              <a:buFont typeface="Arial" panose="020B0604020202020204" pitchFamily="34" charset="0"/>
              <a:buChar char="•"/>
            </a:pPr>
            <a:r>
              <a:rPr lang="en-GB" sz="1100" kern="1200" dirty="0">
                <a:solidFill>
                  <a:schemeClr val="tx1"/>
                </a:solidFill>
                <a:effectLst/>
                <a:latin typeface="+mn-lt"/>
                <a:ea typeface="+mn-ea"/>
                <a:cs typeface="+mn-cs"/>
              </a:rPr>
              <a:t>They found that the top one-third of EBVs included species abundance, species distribution, community abundance and ecosystem distribution variables linked to specific taxa, ecosystems or other entities.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kern="1200" dirty="0">
                <a:solidFill>
                  <a:schemeClr val="tx1"/>
                </a:solidFill>
                <a:effectLst/>
                <a:latin typeface="+mn-lt"/>
                <a:ea typeface="+mn-ea"/>
                <a:cs typeface="+mn-cs"/>
              </a:rPr>
              <a:t>They also found that many EBVs map to existing indicators for reporting on the assessment of conservation status of habitat and species in the Habitats Directive under Article 17. </a:t>
            </a:r>
          </a:p>
          <a:p>
            <a:pPr marL="171450" lvl="0" indent="-171450">
              <a:buFont typeface="Arial" panose="020B0604020202020204" pitchFamily="34" charset="0"/>
              <a:buChar char="•"/>
            </a:pPr>
            <a:r>
              <a:rPr lang="en-GB" sz="1100" kern="1200" dirty="0">
                <a:solidFill>
                  <a:schemeClr val="tx1"/>
                </a:solidFill>
                <a:effectLst/>
                <a:latin typeface="+mn-lt"/>
                <a:ea typeface="+mn-ea"/>
                <a:cs typeface="+mn-cs"/>
              </a:rPr>
              <a:t>And EBVs have the potential for use in the assessment of "good" condition of habitats and species under several EU Directives such as the Marine Strategy Framework Directive and the Water Framework Directive. </a:t>
            </a:r>
          </a:p>
          <a:p>
            <a:pPr marL="171450" lvl="0" indent="-171450">
              <a:buFont typeface="Arial" panose="020B0604020202020204" pitchFamily="34" charset="0"/>
              <a:buChar char="•"/>
            </a:pPr>
            <a:r>
              <a:rPr lang="en-GB" sz="1100" kern="1200" dirty="0">
                <a:solidFill>
                  <a:schemeClr val="tx1"/>
                </a:solidFill>
                <a:effectLst/>
                <a:latin typeface="+mn-lt"/>
                <a:ea typeface="+mn-ea"/>
                <a:cs typeface="+mn-cs"/>
              </a:rPr>
              <a:t>However, the assessment also highlighted several biases in current monitoring schemes under EU Directives. </a:t>
            </a:r>
          </a:p>
          <a:p>
            <a:pPr marL="171450" lvl="0" indent="-171450">
              <a:buFont typeface="Arial" panose="020B0604020202020204" pitchFamily="34" charset="0"/>
              <a:buChar char="•"/>
            </a:pPr>
            <a:r>
              <a:rPr lang="en-GB" sz="1100" kern="1200" dirty="0">
                <a:solidFill>
                  <a:schemeClr val="tx1"/>
                </a:solidFill>
                <a:effectLst/>
                <a:latin typeface="+mn-lt"/>
                <a:ea typeface="+mn-ea"/>
                <a:cs typeface="+mn-cs"/>
              </a:rPr>
              <a:t>For example, they found a strong bias towards the monitoring of protected areas and species, particularly birds and mammals, as well as significant gaps in the monitoring of habitats, ecosystems and genetic diversity at the EU level, suggesting that existing EU monitoring schemes may not support the full range of biodiversity policy needs. </a:t>
            </a:r>
          </a:p>
          <a:p>
            <a:pPr marL="171450" lvl="0" indent="-171450">
              <a:buFont typeface="Arial" panose="020B0604020202020204" pitchFamily="34" charset="0"/>
              <a:buChar char="•"/>
            </a:pPr>
            <a:r>
              <a:rPr lang="en-GB" sz="1100" kern="1200" dirty="0">
                <a:solidFill>
                  <a:schemeClr val="tx1"/>
                </a:solidFill>
                <a:effectLst/>
                <a:latin typeface="+mn-lt"/>
                <a:ea typeface="+mn-ea"/>
                <a:cs typeface="+mn-cs"/>
              </a:rPr>
              <a:t>OBSGESSION aims to address some of these biases and gaps to help inform the development of RS biodiversity products to better support EU policy needs. </a:t>
            </a:r>
            <a:endParaRPr lang="en-GB" sz="1100" dirty="0"/>
          </a:p>
        </p:txBody>
      </p:sp>
      <p:sp>
        <p:nvSpPr>
          <p:cNvPr id="4" name="Slide Number Placeholder 3"/>
          <p:cNvSpPr>
            <a:spLocks noGrp="1"/>
          </p:cNvSpPr>
          <p:nvPr>
            <p:ph type="sldNum" sz="quarter" idx="5"/>
          </p:nvPr>
        </p:nvSpPr>
        <p:spPr/>
        <p:txBody>
          <a:bodyPr/>
          <a:lstStyle/>
          <a:p>
            <a:fld id="{EAC88E29-DE1E-4BB5-B0E1-149A8D4E18CD}" type="slidenum">
              <a:rPr lang="en-GB" smtClean="0"/>
              <a:t>2</a:t>
            </a:fld>
            <a:endParaRPr lang="en-GB"/>
          </a:p>
        </p:txBody>
      </p:sp>
    </p:spTree>
    <p:extLst>
      <p:ext uri="{BB962C8B-B14F-4D97-AF65-F5344CB8AC3E}">
        <p14:creationId xmlns:p14="http://schemas.microsoft.com/office/powerpoint/2010/main" val="2464895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kern="1200" dirty="0">
                <a:solidFill>
                  <a:schemeClr val="tx1"/>
                </a:solidFill>
                <a:effectLst/>
                <a:latin typeface="+mn-lt"/>
                <a:ea typeface="+mn-ea"/>
                <a:cs typeface="+mn-cs"/>
              </a:rPr>
              <a:t>Recognizing existing mapping efforts like </a:t>
            </a:r>
            <a:r>
              <a:rPr lang="en-GB" sz="1100" kern="1200" dirty="0" err="1">
                <a:solidFill>
                  <a:schemeClr val="tx1"/>
                </a:solidFill>
                <a:effectLst/>
                <a:latin typeface="+mn-lt"/>
                <a:ea typeface="+mn-ea"/>
                <a:cs typeface="+mn-cs"/>
              </a:rPr>
              <a:t>EuropaBON’s</a:t>
            </a:r>
            <a:r>
              <a:rPr lang="en-GB" sz="1100" kern="1200" dirty="0">
                <a:solidFill>
                  <a:schemeClr val="tx1"/>
                </a:solidFill>
                <a:effectLst/>
                <a:latin typeface="+mn-lt"/>
                <a:ea typeface="+mn-ea"/>
                <a:cs typeface="+mn-cs"/>
              </a:rPr>
              <a:t>, we focused our review on the </a:t>
            </a:r>
            <a:r>
              <a:rPr lang="en-GB" sz="1100" b="1" kern="1200" dirty="0">
                <a:solidFill>
                  <a:schemeClr val="tx1"/>
                </a:solidFill>
                <a:effectLst/>
                <a:latin typeface="+mn-lt"/>
                <a:ea typeface="+mn-ea"/>
                <a:cs typeface="+mn-cs"/>
              </a:rPr>
              <a:t>EU Biodiversity Strategy for 2030 (EU BDS 2030)</a:t>
            </a:r>
            <a:r>
              <a:rPr lang="en-GB" sz="1100" kern="1200" dirty="0">
                <a:solidFill>
                  <a:schemeClr val="tx1"/>
                </a:solidFill>
                <a:effectLst/>
                <a:latin typeface="+mn-lt"/>
                <a:ea typeface="+mn-ea"/>
                <a:cs typeface="+mn-cs"/>
              </a:rPr>
              <a:t>, which serves as the overarching framework for the EU’s biodiversity-related policies and legislation. Its overarching objective is to put Europe’s biodiversity on the path to recovery by 2030 for the benefit of people, climate and the planet. Each EU biodiversity Strategy action represents a concrete policy need and, therefore, provides an entry point where EBVs could be used to support the implementation of the strategy. </a:t>
            </a:r>
          </a:p>
          <a:p>
            <a:pPr marL="171450" indent="-171450">
              <a:buFont typeface="Arial" panose="020B0604020202020204" pitchFamily="34" charset="0"/>
              <a:buChar char="•"/>
            </a:pPr>
            <a:r>
              <a:rPr lang="en-GB" sz="1100" b="0" i="0" u="none" strike="noStrike" kern="1200" baseline="0" dirty="0">
                <a:solidFill>
                  <a:schemeClr val="tx1"/>
                </a:solidFill>
                <a:latin typeface="+mn-lt"/>
                <a:ea typeface="+mn-ea"/>
                <a:cs typeface="+mn-cs"/>
              </a:rPr>
              <a:t>Based on mapping carried out under this task, </a:t>
            </a:r>
            <a:r>
              <a:rPr lang="en-GB" sz="1100" kern="1200" dirty="0">
                <a:solidFill>
                  <a:schemeClr val="tx1"/>
                </a:solidFill>
                <a:effectLst/>
                <a:latin typeface="+mn-lt"/>
                <a:ea typeface="+mn-ea"/>
                <a:cs typeface="+mn-cs"/>
              </a:rPr>
              <a:t>we provided an overview of the links between the actions of the EU BDS 2030 (an example is provided in this table) and relevant EU policy and legal frameworks, where applicable. This included, but was not limited to, the Habitats Directive, Birds Directive, Water Framework Directive, Nitrates Directive and EU Nature Restoration Law. </a:t>
            </a:r>
          </a:p>
          <a:p>
            <a:pPr marL="171450" indent="-171450">
              <a:buFont typeface="Arial" panose="020B0604020202020204" pitchFamily="34" charset="0"/>
              <a:buChar char="•"/>
            </a:pPr>
            <a:r>
              <a:rPr lang="en-GB" sz="1100" b="0" i="0" u="none" strike="noStrike" kern="1200" baseline="0" dirty="0">
                <a:solidFill>
                  <a:schemeClr val="tx1"/>
                </a:solidFill>
                <a:latin typeface="+mn-lt"/>
                <a:ea typeface="+mn-ea"/>
                <a:cs typeface="+mn-cs"/>
              </a:rPr>
              <a:t>Therefore, under Task 1.1, the needs of biodiversity policy at the EU level were identified through the framework provided by the EU BDS 2030. </a:t>
            </a:r>
            <a:endParaRPr lang="en-GB" sz="1100" dirty="0"/>
          </a:p>
        </p:txBody>
      </p:sp>
      <p:sp>
        <p:nvSpPr>
          <p:cNvPr id="4" name="Slide Number Placeholder 3"/>
          <p:cNvSpPr>
            <a:spLocks noGrp="1"/>
          </p:cNvSpPr>
          <p:nvPr>
            <p:ph type="sldNum" sz="quarter" idx="5"/>
          </p:nvPr>
        </p:nvSpPr>
        <p:spPr/>
        <p:txBody>
          <a:bodyPr/>
          <a:lstStyle/>
          <a:p>
            <a:fld id="{2393071E-04A9-2A41-88B2-80688641C1E4}" type="slidenum">
              <a:rPr lang="en-BG" smtClean="0"/>
              <a:t>3</a:t>
            </a:fld>
            <a:endParaRPr lang="en-BG"/>
          </a:p>
        </p:txBody>
      </p:sp>
    </p:spTree>
    <p:extLst>
      <p:ext uri="{BB962C8B-B14F-4D97-AF65-F5344CB8AC3E}">
        <p14:creationId xmlns:p14="http://schemas.microsoft.com/office/powerpoint/2010/main" val="28538549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GB" sz="1200" kern="1200">
                <a:solidFill>
                  <a:schemeClr val="tx1"/>
                </a:solidFill>
                <a:effectLst/>
                <a:latin typeface="+mn-lt"/>
                <a:ea typeface="+mn-ea"/>
                <a:cs typeface="+mn-cs"/>
              </a:rPr>
              <a:t>As such, our OBSGESSION Policy Landscape and Needs Assessment aimed to identify priority EBV candidates based on policy needs, as articulated in the EU Biodiversity Strategy.</a:t>
            </a:r>
            <a:endParaRPr lang="en-GB" sz="1200" kern="1200">
              <a:solidFill>
                <a:schemeClr val="tx1"/>
              </a:solidFill>
              <a:effectLst/>
              <a:latin typeface="+mn-lt"/>
            </a:endParaRPr>
          </a:p>
        </p:txBody>
      </p:sp>
      <p:sp>
        <p:nvSpPr>
          <p:cNvPr id="4" name="Slide Number Placeholder 3"/>
          <p:cNvSpPr>
            <a:spLocks noGrp="1"/>
          </p:cNvSpPr>
          <p:nvPr>
            <p:ph type="sldNum" sz="quarter" idx="5"/>
          </p:nvPr>
        </p:nvSpPr>
        <p:spPr/>
        <p:txBody>
          <a:bodyPr/>
          <a:lstStyle/>
          <a:p>
            <a:fld id="{EAC88E29-DE1E-4BB5-B0E1-149A8D4E18CD}" type="slidenum">
              <a:rPr lang="en-GB" smtClean="0"/>
              <a:t>4</a:t>
            </a:fld>
            <a:endParaRPr lang="en-GB"/>
          </a:p>
        </p:txBody>
      </p:sp>
    </p:spTree>
    <p:extLst>
      <p:ext uri="{BB962C8B-B14F-4D97-AF65-F5344CB8AC3E}">
        <p14:creationId xmlns:p14="http://schemas.microsoft.com/office/powerpoint/2010/main" val="17280079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113942-1D26-24A0-ECE9-56B1973F8E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36DF17-BAD6-344A-04B9-DFA7795749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2B7B93-BAE3-B119-FA69-E955573EFDEE}"/>
              </a:ext>
            </a:extLst>
          </p:cNvPr>
          <p:cNvSpPr>
            <a:spLocks noGrp="1"/>
          </p:cNvSpPr>
          <p:nvPr>
            <p:ph type="body" idx="1"/>
          </p:nvPr>
        </p:nvSpPr>
        <p:spPr/>
        <p:txBody>
          <a:bodyPr/>
          <a:lstStyle/>
          <a:p>
            <a:pPr marL="171450" lvl="0" indent="-171450">
              <a:buFont typeface="Arial" panose="020B0604020202020204" pitchFamily="34" charset="0"/>
              <a:buChar char="•"/>
            </a:pPr>
            <a:r>
              <a:rPr lang="en-GB" sz="1200" kern="1200">
                <a:solidFill>
                  <a:schemeClr val="tx1"/>
                </a:solidFill>
                <a:effectLst/>
                <a:latin typeface="+mn-lt"/>
                <a:ea typeface="+mn-ea"/>
                <a:cs typeface="+mn-cs"/>
              </a:rPr>
              <a:t>So how did we do this.</a:t>
            </a:r>
          </a:p>
          <a:p>
            <a:pPr marL="171450" lvl="0" indent="-171450">
              <a:buFont typeface="Arial" panose="020B0604020202020204" pitchFamily="34" charset="0"/>
              <a:buChar char="•"/>
            </a:pPr>
            <a:r>
              <a:rPr lang="en-GB" sz="1200" kern="1200">
                <a:solidFill>
                  <a:schemeClr val="tx1"/>
                </a:solidFill>
                <a:effectLst/>
                <a:latin typeface="+mn-lt"/>
                <a:ea typeface="+mn-ea"/>
                <a:cs typeface="+mn-cs"/>
              </a:rPr>
              <a:t>We started by reviewing the 102 actions and sub-actions outlined in the EU Biodiversity Strategy, along with the 16 indicators that were available on the EU BDS 2030 Dashboard at the time of writing.</a:t>
            </a:r>
          </a:p>
          <a:p>
            <a:pPr marL="171450" lvl="0" indent="-171450">
              <a:buFont typeface="Arial" panose="020B0604020202020204" pitchFamily="34" charset="0"/>
              <a:buChar char="•"/>
            </a:pPr>
            <a:r>
              <a:rPr lang="en-GB" sz="1200" kern="1200">
                <a:solidFill>
                  <a:schemeClr val="tx1"/>
                </a:solidFill>
                <a:effectLst/>
                <a:latin typeface="+mn-lt"/>
                <a:ea typeface="+mn-ea"/>
                <a:cs typeface="+mn-cs"/>
              </a:rPr>
              <a:t>Then, we mapped these actions and indicators to the 21 EBV candidates, grouped into six classes, as proposed by GEO BON. The GEO BON EBV framework, endorsed by the Convention on Biological Diversity (CBD), was used to ensure consistency with established EBV frameworks and to facilitate integration with global biodiversity monitoring efforts. </a:t>
            </a:r>
          </a:p>
          <a:p>
            <a:endParaRPr lang="en-GB"/>
          </a:p>
        </p:txBody>
      </p:sp>
      <p:sp>
        <p:nvSpPr>
          <p:cNvPr id="4" name="Slide Number Placeholder 3">
            <a:extLst>
              <a:ext uri="{FF2B5EF4-FFF2-40B4-BE49-F238E27FC236}">
                <a16:creationId xmlns:a16="http://schemas.microsoft.com/office/drawing/2014/main" id="{38C86FB3-5001-EC41-733D-1B137B5C6D8E}"/>
              </a:ext>
            </a:extLst>
          </p:cNvPr>
          <p:cNvSpPr>
            <a:spLocks noGrp="1"/>
          </p:cNvSpPr>
          <p:nvPr>
            <p:ph type="sldNum" sz="quarter" idx="5"/>
          </p:nvPr>
        </p:nvSpPr>
        <p:spPr/>
        <p:txBody>
          <a:bodyPr/>
          <a:lstStyle/>
          <a:p>
            <a:fld id="{2393071E-04A9-2A41-88B2-80688641C1E4}" type="slidenum">
              <a:rPr lang="en-BG" smtClean="0"/>
              <a:t>5</a:t>
            </a:fld>
            <a:endParaRPr lang="en-BG"/>
          </a:p>
        </p:txBody>
      </p:sp>
    </p:spTree>
    <p:extLst>
      <p:ext uri="{BB962C8B-B14F-4D97-AF65-F5344CB8AC3E}">
        <p14:creationId xmlns:p14="http://schemas.microsoft.com/office/powerpoint/2010/main" val="33589462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3C82F6-71BE-D1D8-E2B1-462173BAA8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2B3987-EEC4-1F70-BA94-49FB30C6C6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52275F-8A6A-13CD-7005-D3FB82AEC5AC}"/>
              </a:ext>
            </a:extLst>
          </p:cNvPr>
          <p:cNvSpPr>
            <a:spLocks noGrp="1"/>
          </p:cNvSpPr>
          <p:nvPr>
            <p:ph type="body" idx="1"/>
          </p:nvPr>
        </p:nvSpPr>
        <p:spPr/>
        <p:txBody>
          <a:bodyPr/>
          <a:lstStyle/>
          <a:p>
            <a:pPr marL="171450" lvl="0" indent="-171450">
              <a:buFont typeface="Arial" panose="020B0604020202020204" pitchFamily="34" charset="0"/>
              <a:buChar char="•"/>
            </a:pPr>
            <a:r>
              <a:rPr lang="en-GB" sz="1100" kern="1200">
                <a:solidFill>
                  <a:schemeClr val="tx1"/>
                </a:solidFill>
                <a:effectLst/>
                <a:latin typeface="+mn-lt"/>
                <a:ea typeface="+mn-ea"/>
                <a:cs typeface="+mn-cs"/>
              </a:rPr>
              <a:t>Now, looking at the workflow. </a:t>
            </a:r>
          </a:p>
          <a:p>
            <a:pPr marL="171450" lvl="0" indent="-171450">
              <a:buFont typeface="Arial" panose="020B0604020202020204" pitchFamily="34" charset="0"/>
              <a:buChar char="•"/>
            </a:pPr>
            <a:r>
              <a:rPr lang="en-GB" sz="1100" kern="1200">
                <a:solidFill>
                  <a:schemeClr val="tx1"/>
                </a:solidFill>
                <a:effectLst/>
                <a:latin typeface="+mn-lt"/>
                <a:ea typeface="+mn-ea"/>
                <a:cs typeface="+mn-cs"/>
              </a:rPr>
              <a:t>To identify where EBVs could support policy needs, actions were filtered based on whether EBVs could broadly support their implementation, and indicators were filtered based on whether EBVs could be used to meet their data requirements. </a:t>
            </a:r>
          </a:p>
          <a:p>
            <a:pPr marL="171450" lvl="0" indent="-171450">
              <a:buFont typeface="Arial" panose="020B0604020202020204" pitchFamily="34" charset="0"/>
              <a:buChar char="•"/>
            </a:pPr>
            <a:r>
              <a:rPr lang="en-GB" sz="1100" kern="1200">
                <a:solidFill>
                  <a:schemeClr val="tx1"/>
                </a:solidFill>
                <a:effectLst/>
                <a:latin typeface="+mn-lt"/>
                <a:ea typeface="+mn-ea"/>
                <a:cs typeface="+mn-cs"/>
              </a:rPr>
              <a:t>This resulted in a dataset of EBV-applicable EU BDS 2030 actions and indicators.  </a:t>
            </a:r>
          </a:p>
          <a:p>
            <a:pPr marL="171450" lvl="0" indent="-171450">
              <a:buFont typeface="Arial" panose="020B0604020202020204" pitchFamily="34" charset="0"/>
              <a:buChar char="•"/>
            </a:pPr>
            <a:r>
              <a:rPr lang="en-GB" sz="1100" kern="1200">
                <a:solidFill>
                  <a:schemeClr val="tx1"/>
                </a:solidFill>
                <a:effectLst/>
                <a:latin typeface="+mn-lt"/>
                <a:ea typeface="+mn-ea"/>
                <a:cs typeface="+mn-cs"/>
              </a:rPr>
              <a:t>These actions and indicators were subsequently tagged according to their relevance to different stages of the policy process, as well as tagged by ecosystem realm. </a:t>
            </a:r>
          </a:p>
          <a:p>
            <a:pPr marL="171450" lvl="0" indent="-171450">
              <a:buFont typeface="Arial" panose="020B0604020202020204" pitchFamily="34" charset="0"/>
              <a:buChar char="•"/>
            </a:pPr>
            <a:r>
              <a:rPr lang="en-GB" sz="1100" kern="1200">
                <a:solidFill>
                  <a:schemeClr val="tx1"/>
                </a:solidFill>
                <a:effectLst/>
                <a:latin typeface="+mn-lt"/>
                <a:ea typeface="+mn-ea"/>
                <a:cs typeface="+mn-cs"/>
              </a:rPr>
              <a:t>We then mapped the actions and indicators to specific EBV classes and candidates – and ranked these from high to low policy priority based on the number of actions and indicators that they were mapped to, both overall and within specific policy processes and ecosystem realms. </a:t>
            </a:r>
          </a:p>
          <a:p>
            <a:pPr marL="171450" lvl="0" indent="-171450">
              <a:buFont typeface="Arial" panose="020B0604020202020204" pitchFamily="34" charset="0"/>
              <a:buChar char="•"/>
            </a:pPr>
            <a:r>
              <a:rPr lang="en-GB" sz="1100" kern="1200">
                <a:solidFill>
                  <a:schemeClr val="tx1"/>
                </a:solidFill>
                <a:effectLst/>
                <a:latin typeface="+mn-lt"/>
                <a:ea typeface="+mn-ea"/>
                <a:cs typeface="+mn-cs"/>
              </a:rPr>
              <a:t>Candidates linked to the greatest number of actions and indicators were considered the highest policy priority. </a:t>
            </a:r>
          </a:p>
          <a:p>
            <a:endParaRPr lang="en-GB"/>
          </a:p>
        </p:txBody>
      </p:sp>
      <p:sp>
        <p:nvSpPr>
          <p:cNvPr id="4" name="Slide Number Placeholder 3">
            <a:extLst>
              <a:ext uri="{FF2B5EF4-FFF2-40B4-BE49-F238E27FC236}">
                <a16:creationId xmlns:a16="http://schemas.microsoft.com/office/drawing/2014/main" id="{27937EE4-60B4-ABBB-70FC-A75D4D4F88DF}"/>
              </a:ext>
            </a:extLst>
          </p:cNvPr>
          <p:cNvSpPr>
            <a:spLocks noGrp="1"/>
          </p:cNvSpPr>
          <p:nvPr>
            <p:ph type="sldNum" sz="quarter" idx="5"/>
          </p:nvPr>
        </p:nvSpPr>
        <p:spPr/>
        <p:txBody>
          <a:bodyPr/>
          <a:lstStyle/>
          <a:p>
            <a:fld id="{2393071E-04A9-2A41-88B2-80688641C1E4}" type="slidenum">
              <a:rPr lang="en-BG" smtClean="0"/>
              <a:t>6</a:t>
            </a:fld>
            <a:endParaRPr lang="en-BG"/>
          </a:p>
        </p:txBody>
      </p:sp>
    </p:spTree>
    <p:extLst>
      <p:ext uri="{BB962C8B-B14F-4D97-AF65-F5344CB8AC3E}">
        <p14:creationId xmlns:p14="http://schemas.microsoft.com/office/powerpoint/2010/main" val="28182893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GB" sz="1200" kern="1200">
                <a:solidFill>
                  <a:schemeClr val="tx1"/>
                </a:solidFill>
                <a:effectLst/>
                <a:latin typeface="+mn-lt"/>
                <a:ea typeface="+mn-ea"/>
                <a:cs typeface="+mn-cs"/>
              </a:rPr>
              <a:t>Our review found that EBVs could broadly be used to support the implementation of 37 (out of 102) actions from the EU BDS and the monitoring of five (out of 16) indicators from the Strategy’s dashboard. </a:t>
            </a:r>
          </a:p>
          <a:p>
            <a:pPr marL="171450" lvl="0" indent="-171450">
              <a:buFont typeface="Arial" panose="020B0604020202020204" pitchFamily="34" charset="0"/>
              <a:buChar char="•"/>
            </a:pPr>
            <a:r>
              <a:rPr lang="en-GB" sz="1200" kern="1200">
                <a:solidFill>
                  <a:schemeClr val="tx1"/>
                </a:solidFill>
                <a:effectLst/>
                <a:latin typeface="+mn-lt"/>
                <a:ea typeface="+mn-ea"/>
                <a:cs typeface="+mn-cs"/>
              </a:rPr>
              <a:t>Overall, the species abundance candidate ranked 1st in terms of policy priority, followed by species distributions (2nd), ecosystem distribution (3rd) and ecosystem vertical profile (4th).</a:t>
            </a:r>
          </a:p>
        </p:txBody>
      </p:sp>
      <p:sp>
        <p:nvSpPr>
          <p:cNvPr id="4" name="Slide Number Placeholder 3"/>
          <p:cNvSpPr>
            <a:spLocks noGrp="1"/>
          </p:cNvSpPr>
          <p:nvPr>
            <p:ph type="sldNum" sz="quarter" idx="5"/>
          </p:nvPr>
        </p:nvSpPr>
        <p:spPr/>
        <p:txBody>
          <a:bodyPr/>
          <a:lstStyle/>
          <a:p>
            <a:fld id="{2393071E-04A9-2A41-88B2-80688641C1E4}" type="slidenum">
              <a:rPr lang="en-BG" smtClean="0"/>
              <a:t>7</a:t>
            </a:fld>
            <a:endParaRPr lang="en-BG"/>
          </a:p>
        </p:txBody>
      </p:sp>
    </p:spTree>
    <p:extLst>
      <p:ext uri="{BB962C8B-B14F-4D97-AF65-F5344CB8AC3E}">
        <p14:creationId xmlns:p14="http://schemas.microsoft.com/office/powerpoint/2010/main" val="40234827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1326F6-CBB1-9460-9920-B939248D84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AE4927-3C9B-4976-1630-91338CA0BEC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1569E9-1AFF-93AD-C2E1-9BBEFFDF4FF0}"/>
              </a:ext>
            </a:extLst>
          </p:cNvPr>
          <p:cNvSpPr>
            <a:spLocks noGrp="1"/>
          </p:cNvSpPr>
          <p:nvPr>
            <p:ph type="body" idx="1"/>
          </p:nvPr>
        </p:nvSpPr>
        <p:spPr/>
        <p:txBody>
          <a:bodyPr/>
          <a:lstStyle/>
          <a:p>
            <a:pPr marL="171450" lvl="0" indent="-171450">
              <a:buFont typeface="Arial" panose="020B0604020202020204" pitchFamily="34" charset="0"/>
              <a:buChar char="•"/>
            </a:pPr>
            <a:r>
              <a:rPr lang="en-GB" sz="1100" kern="1200">
                <a:solidFill>
                  <a:schemeClr val="tx1"/>
                </a:solidFill>
                <a:effectLst/>
                <a:latin typeface="+mn-lt"/>
                <a:ea typeface="+mn-ea"/>
                <a:cs typeface="+mn-cs"/>
              </a:rPr>
              <a:t>At the broader class level, the ecosystem structure class was mapped to the highest number of actions and indicators, with all three of its candidates ranking in the top one-third of the candidate ranking list. </a:t>
            </a:r>
          </a:p>
          <a:p>
            <a:pPr marL="171450" lvl="0" indent="-171450">
              <a:buFont typeface="Arial" panose="020B0604020202020204" pitchFamily="34" charset="0"/>
              <a:buChar char="•"/>
            </a:pPr>
            <a:r>
              <a:rPr lang="en-GB" sz="1100" kern="1200">
                <a:solidFill>
                  <a:schemeClr val="tx1"/>
                </a:solidFill>
                <a:effectLst/>
                <a:latin typeface="+mn-lt"/>
                <a:ea typeface="+mn-ea"/>
                <a:cs typeface="+mn-cs"/>
              </a:rPr>
              <a:t>The species population class followed, driven by the high rankings of species abundances (1st) and species distributions (2nd). However, it received a lower overall score compared to the ecosystem structure class, because it only includes two candidates. </a:t>
            </a:r>
          </a:p>
          <a:p>
            <a:pPr marL="171450" lvl="0" indent="-171450">
              <a:buFont typeface="Arial" panose="020B0604020202020204" pitchFamily="34" charset="0"/>
              <a:buChar char="•"/>
            </a:pPr>
            <a:r>
              <a:rPr lang="en-GB" sz="1100" kern="1200">
                <a:solidFill>
                  <a:schemeClr val="tx1"/>
                </a:solidFill>
                <a:effectLst/>
                <a:latin typeface="+mn-lt"/>
                <a:ea typeface="+mn-ea"/>
                <a:cs typeface="+mn-cs"/>
              </a:rPr>
              <a:t>The genetic composition class had the lowest overall ranking, being mapped to only 14 actions/indicators in total. </a:t>
            </a:r>
          </a:p>
          <a:p>
            <a:pPr marL="171450" lvl="0" indent="-171450">
              <a:buFont typeface="Arial" panose="020B0604020202020204" pitchFamily="34" charset="0"/>
              <a:buChar char="•"/>
            </a:pPr>
            <a:r>
              <a:rPr lang="en-GB" sz="1100" kern="1200">
                <a:solidFill>
                  <a:schemeClr val="tx1"/>
                </a:solidFill>
                <a:effectLst/>
                <a:latin typeface="+mn-lt"/>
                <a:ea typeface="+mn-ea"/>
                <a:cs typeface="+mn-cs"/>
              </a:rPr>
              <a:t>These rankings may reflect biases in current EU biodiversity policies towards the ecosystem and species level, with less policies addressing genetic diversity. </a:t>
            </a:r>
          </a:p>
          <a:p>
            <a:pPr marL="171450" lvl="0" indent="-171450">
              <a:buFont typeface="Arial" panose="020B0604020202020204" pitchFamily="34" charset="0"/>
              <a:buChar char="•"/>
            </a:pPr>
            <a:r>
              <a:rPr lang="en-GB" sz="1100" kern="1200">
                <a:solidFill>
                  <a:schemeClr val="tx1"/>
                </a:solidFill>
                <a:effectLst/>
                <a:latin typeface="+mn-lt"/>
                <a:ea typeface="+mn-ea"/>
                <a:cs typeface="+mn-cs"/>
              </a:rPr>
              <a:t>Or the outcomes could reflect differences in technical feasibility for monitoring different EBV candidates and classes. </a:t>
            </a:r>
          </a:p>
        </p:txBody>
      </p:sp>
      <p:sp>
        <p:nvSpPr>
          <p:cNvPr id="4" name="Slide Number Placeholder 3">
            <a:extLst>
              <a:ext uri="{FF2B5EF4-FFF2-40B4-BE49-F238E27FC236}">
                <a16:creationId xmlns:a16="http://schemas.microsoft.com/office/drawing/2014/main" id="{C4DF2972-F236-577A-8AC4-0CCA7A8128E2}"/>
              </a:ext>
            </a:extLst>
          </p:cNvPr>
          <p:cNvSpPr>
            <a:spLocks noGrp="1"/>
          </p:cNvSpPr>
          <p:nvPr>
            <p:ph type="sldNum" sz="quarter" idx="5"/>
          </p:nvPr>
        </p:nvSpPr>
        <p:spPr/>
        <p:txBody>
          <a:bodyPr/>
          <a:lstStyle/>
          <a:p>
            <a:fld id="{2393071E-04A9-2A41-88B2-80688641C1E4}" type="slidenum">
              <a:rPr lang="en-BG" smtClean="0"/>
              <a:t>8</a:t>
            </a:fld>
            <a:endParaRPr lang="en-BG"/>
          </a:p>
        </p:txBody>
      </p:sp>
    </p:spTree>
    <p:extLst>
      <p:ext uri="{BB962C8B-B14F-4D97-AF65-F5344CB8AC3E}">
        <p14:creationId xmlns:p14="http://schemas.microsoft.com/office/powerpoint/2010/main" val="27156889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366103-9573-C494-6F7C-2DC8C1C1F3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42D02E-D35A-2771-F498-23F7B2A764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3BD127-46EB-901F-61BA-D3341F34A4D4}"/>
              </a:ext>
            </a:extLst>
          </p:cNvPr>
          <p:cNvSpPr>
            <a:spLocks noGrp="1"/>
          </p:cNvSpPr>
          <p:nvPr>
            <p:ph type="body" idx="1"/>
          </p:nvPr>
        </p:nvSpPr>
        <p:spPr/>
        <p:txBody>
          <a:bodyPr/>
          <a:lstStyle/>
          <a:p>
            <a:pPr marL="171450" lvl="0" indent="-171450">
              <a:buFont typeface="Arial" panose="020B0604020202020204" pitchFamily="34" charset="0"/>
              <a:buChar char="•"/>
            </a:pPr>
            <a:r>
              <a:rPr lang="en-GB" sz="1200" kern="1200">
                <a:solidFill>
                  <a:schemeClr val="tx1"/>
                </a:solidFill>
                <a:effectLst/>
                <a:latin typeface="+mn-lt"/>
                <a:ea typeface="+mn-ea"/>
                <a:cs typeface="+mn-cs"/>
              </a:rPr>
              <a:t>Looking at ecosystem realms, here we aimed to identify whether certain EBV candidates are more relevant to policy needs within specific realms.</a:t>
            </a:r>
          </a:p>
          <a:p>
            <a:pPr marL="171450" lvl="0" indent="-171450">
              <a:buFont typeface="Arial" panose="020B0604020202020204" pitchFamily="34" charset="0"/>
              <a:buChar char="•"/>
            </a:pPr>
            <a:r>
              <a:rPr lang="en-GB" sz="1200" kern="1200">
                <a:solidFill>
                  <a:schemeClr val="tx1"/>
                </a:solidFill>
                <a:effectLst/>
                <a:latin typeface="+mn-lt"/>
                <a:ea typeface="+mn-ea"/>
                <a:cs typeface="+mn-cs"/>
              </a:rPr>
              <a:t>Selected actions and indicators were assigned to the freshwater, marine or terrestrial realms or as cross-cutting. </a:t>
            </a:r>
          </a:p>
          <a:p>
            <a:pPr marL="171450" lvl="0" indent="-171450">
              <a:buFont typeface="Arial" panose="020B0604020202020204" pitchFamily="34" charset="0"/>
              <a:buChar char="•"/>
            </a:pPr>
            <a:r>
              <a:rPr lang="en-GB" sz="1200" kern="1200">
                <a:solidFill>
                  <a:schemeClr val="tx1"/>
                </a:solidFill>
                <a:effectLst/>
                <a:latin typeface="+mn-lt"/>
                <a:ea typeface="+mn-ea"/>
                <a:cs typeface="+mn-cs"/>
              </a:rPr>
              <a:t>As shown in the table, the majority of selected actions were categorized as either cross-cutting or terrestrial, with 15 actions each, while only four actions were assigned to the freshwater realm and three to the marine realm. </a:t>
            </a:r>
          </a:p>
          <a:p>
            <a:pPr marL="171450" lvl="0" indent="-171450">
              <a:buFont typeface="Arial" panose="020B0604020202020204" pitchFamily="34" charset="0"/>
              <a:buChar char="•"/>
            </a:pPr>
            <a:r>
              <a:rPr lang="en-GB" sz="1200" kern="1200">
                <a:solidFill>
                  <a:schemeClr val="tx1"/>
                </a:solidFill>
                <a:effectLst/>
                <a:latin typeface="+mn-lt"/>
                <a:ea typeface="+mn-ea"/>
                <a:cs typeface="+mn-cs"/>
              </a:rPr>
              <a:t>Similarly, most of the selected indicators (3 indicators) were assigned to the terrestrial realm. </a:t>
            </a:r>
          </a:p>
          <a:p>
            <a:pPr marL="171450" lvl="0" indent="-171450">
              <a:buFont typeface="Arial" panose="020B0604020202020204" pitchFamily="34" charset="0"/>
              <a:buChar char="•"/>
            </a:pPr>
            <a:r>
              <a:rPr lang="en-GB" sz="1200" kern="1200">
                <a:solidFill>
                  <a:schemeClr val="tx1"/>
                </a:solidFill>
                <a:effectLst/>
                <a:latin typeface="+mn-lt"/>
                <a:ea typeface="+mn-ea"/>
                <a:cs typeface="+mn-cs"/>
              </a:rPr>
              <a:t>As we can see from the figure on the right, the rankings by ecosystem realm largely support the overall EBV ranking, with species abundances, species distributions, ecosystem distribution, and ecosystem vertical profile consistently being mapped to the highest number of actions and indicators across all realms.</a:t>
            </a:r>
          </a:p>
        </p:txBody>
      </p:sp>
      <p:sp>
        <p:nvSpPr>
          <p:cNvPr id="4" name="Slide Number Placeholder 3">
            <a:extLst>
              <a:ext uri="{FF2B5EF4-FFF2-40B4-BE49-F238E27FC236}">
                <a16:creationId xmlns:a16="http://schemas.microsoft.com/office/drawing/2014/main" id="{FB86F864-AEB9-3A49-90EB-C932A35FDCD8}"/>
              </a:ext>
            </a:extLst>
          </p:cNvPr>
          <p:cNvSpPr>
            <a:spLocks noGrp="1"/>
          </p:cNvSpPr>
          <p:nvPr>
            <p:ph type="sldNum" sz="quarter" idx="5"/>
          </p:nvPr>
        </p:nvSpPr>
        <p:spPr/>
        <p:txBody>
          <a:bodyPr/>
          <a:lstStyle/>
          <a:p>
            <a:fld id="{2393071E-04A9-2A41-88B2-80688641C1E4}" type="slidenum">
              <a:rPr lang="en-BG" smtClean="0"/>
              <a:t>9</a:t>
            </a:fld>
            <a:endParaRPr lang="en-BG"/>
          </a:p>
        </p:txBody>
      </p:sp>
    </p:spTree>
    <p:extLst>
      <p:ext uri="{BB962C8B-B14F-4D97-AF65-F5344CB8AC3E}">
        <p14:creationId xmlns:p14="http://schemas.microsoft.com/office/powerpoint/2010/main" val="260518695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slideMaster" Target="../slideMasters/slideMaster1.xml"/><Relationship Id="rId1" Type="http://schemas.openxmlformats.org/officeDocument/2006/relationships/themeOverride" Target="../theme/themeOverride1.xml"/><Relationship Id="rId6" Type="http://schemas.openxmlformats.org/officeDocument/2006/relationships/image" Target="../media/image5.png"/><Relationship Id="rId5" Type="http://schemas.openxmlformats.org/officeDocument/2006/relationships/image" Target="../media/image1.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0B7F266E-7028-310D-298B-51F5CE7D884E}"/>
              </a:ext>
            </a:extLst>
          </p:cNvPr>
          <p:cNvPicPr>
            <a:picLocks noChangeAspect="1"/>
          </p:cNvPicPr>
          <p:nvPr userDrawn="1"/>
        </p:nvPicPr>
        <p:blipFill>
          <a:blip r:embed="rId3"/>
          <a:stretch>
            <a:fillRect/>
          </a:stretch>
        </p:blipFill>
        <p:spPr>
          <a:xfrm>
            <a:off x="40779" y="0"/>
            <a:ext cx="12192000" cy="6858000"/>
          </a:xfrm>
          <a:prstGeom prst="rect">
            <a:avLst/>
          </a:prstGeom>
        </p:spPr>
      </p:pic>
      <p:sp>
        <p:nvSpPr>
          <p:cNvPr id="2" name="Title 1">
            <a:extLst>
              <a:ext uri="{FF2B5EF4-FFF2-40B4-BE49-F238E27FC236}">
                <a16:creationId xmlns:a16="http://schemas.microsoft.com/office/drawing/2014/main" id="{5237B041-67F8-599A-B239-41BAAD4B0A90}"/>
              </a:ext>
            </a:extLst>
          </p:cNvPr>
          <p:cNvSpPr>
            <a:spLocks noGrp="1"/>
          </p:cNvSpPr>
          <p:nvPr>
            <p:ph type="ctrTitle"/>
          </p:nvPr>
        </p:nvSpPr>
        <p:spPr>
          <a:xfrm>
            <a:off x="344725" y="1592601"/>
            <a:ext cx="6387412" cy="2209377"/>
          </a:xfrm>
        </p:spPr>
        <p:txBody>
          <a:bodyPr anchor="t">
            <a:normAutofit/>
          </a:bodyPr>
          <a:lstStyle>
            <a:lvl1pPr algn="l">
              <a:defRPr sz="5400" b="1" i="0">
                <a:solidFill>
                  <a:srgbClr val="163A3C"/>
                </a:solidFill>
                <a:latin typeface="Montserrat SemiBold" pitchFamily="2" charset="77"/>
              </a:defRPr>
            </a:lvl1pPr>
          </a:lstStyle>
          <a:p>
            <a:r>
              <a:rPr lang="en-GB"/>
              <a:t>Click to edit Master title style</a:t>
            </a:r>
            <a:endParaRPr lang="en-BG"/>
          </a:p>
        </p:txBody>
      </p:sp>
      <p:sp>
        <p:nvSpPr>
          <p:cNvPr id="3" name="Subtitle 2">
            <a:extLst>
              <a:ext uri="{FF2B5EF4-FFF2-40B4-BE49-F238E27FC236}">
                <a16:creationId xmlns:a16="http://schemas.microsoft.com/office/drawing/2014/main" id="{B4EEEB39-DA20-FFB6-50AA-61601D90D5AF}"/>
              </a:ext>
            </a:extLst>
          </p:cNvPr>
          <p:cNvSpPr>
            <a:spLocks noGrp="1"/>
          </p:cNvSpPr>
          <p:nvPr>
            <p:ph type="subTitle" idx="1"/>
          </p:nvPr>
        </p:nvSpPr>
        <p:spPr>
          <a:xfrm>
            <a:off x="344725" y="4131655"/>
            <a:ext cx="6387412" cy="563331"/>
          </a:xfrm>
        </p:spPr>
        <p:txBody>
          <a:bodyPr/>
          <a:lstStyle>
            <a:lvl1pPr marL="0" indent="0" algn="l">
              <a:buNone/>
              <a:defRPr sz="2400" b="1">
                <a:solidFill>
                  <a:srgbClr val="B4D78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BG"/>
          </a:p>
        </p:txBody>
      </p:sp>
      <p:sp>
        <p:nvSpPr>
          <p:cNvPr id="4" name="Date Placeholder 3">
            <a:extLst>
              <a:ext uri="{FF2B5EF4-FFF2-40B4-BE49-F238E27FC236}">
                <a16:creationId xmlns:a16="http://schemas.microsoft.com/office/drawing/2014/main" id="{801E5E6A-AF24-F5F0-B187-E3AE4D63E474}"/>
              </a:ext>
            </a:extLst>
          </p:cNvPr>
          <p:cNvSpPr>
            <a:spLocks noGrp="1"/>
          </p:cNvSpPr>
          <p:nvPr>
            <p:ph type="dt" sz="half" idx="10"/>
          </p:nvPr>
        </p:nvSpPr>
        <p:spPr/>
        <p:txBody>
          <a:bodyPr/>
          <a:lstStyle/>
          <a:p>
            <a:fld id="{1094C9E5-111E-C146-8A4B-B10C682A58C9}" type="datetime1">
              <a:rPr lang="en-US" smtClean="0"/>
              <a:t>10/7/2025</a:t>
            </a:fld>
            <a:endParaRPr lang="en-BG"/>
          </a:p>
        </p:txBody>
      </p:sp>
      <p:pic>
        <p:nvPicPr>
          <p:cNvPr id="7" name="Google Shape;28;p9">
            <a:extLst>
              <a:ext uri="{FF2B5EF4-FFF2-40B4-BE49-F238E27FC236}">
                <a16:creationId xmlns:a16="http://schemas.microsoft.com/office/drawing/2014/main" id="{D09A96D9-7621-86C7-8236-4AB773FD8E52}"/>
              </a:ext>
            </a:extLst>
          </p:cNvPr>
          <p:cNvPicPr preferRelativeResize="0"/>
          <p:nvPr userDrawn="1"/>
        </p:nvPicPr>
        <p:blipFill>
          <a:blip r:embed="rId4">
            <a:alphaModFix/>
          </a:blip>
          <a:stretch>
            <a:fillRect/>
          </a:stretch>
        </p:blipFill>
        <p:spPr>
          <a:xfrm>
            <a:off x="335100" y="5958867"/>
            <a:ext cx="2407753" cy="537287"/>
          </a:xfrm>
          <a:prstGeom prst="rect">
            <a:avLst/>
          </a:prstGeom>
          <a:noFill/>
          <a:ln>
            <a:noFill/>
          </a:ln>
        </p:spPr>
      </p:pic>
      <p:sp>
        <p:nvSpPr>
          <p:cNvPr id="9" name="Block Arc 8">
            <a:extLst>
              <a:ext uri="{FF2B5EF4-FFF2-40B4-BE49-F238E27FC236}">
                <a16:creationId xmlns:a16="http://schemas.microsoft.com/office/drawing/2014/main" id="{04951763-5328-689C-4A77-6E85DE470040}"/>
              </a:ext>
            </a:extLst>
          </p:cNvPr>
          <p:cNvSpPr/>
          <p:nvPr userDrawn="1"/>
        </p:nvSpPr>
        <p:spPr>
          <a:xfrm rot="8677572">
            <a:off x="-1448061" y="-1438835"/>
            <a:ext cx="2877671" cy="2877671"/>
          </a:xfrm>
          <a:prstGeom prst="blockArc">
            <a:avLst>
              <a:gd name="adj1" fmla="val 12903808"/>
              <a:gd name="adj2" fmla="val 18288535"/>
              <a:gd name="adj3" fmla="val 20855"/>
            </a:avLst>
          </a:prstGeom>
          <a:solidFill>
            <a:srgbClr val="4AC5D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G">
              <a:solidFill>
                <a:schemeClr val="tx1"/>
              </a:solidFill>
            </a:endParaRPr>
          </a:p>
        </p:txBody>
      </p:sp>
      <p:pic>
        <p:nvPicPr>
          <p:cNvPr id="11" name="Picture 10">
            <a:extLst>
              <a:ext uri="{FF2B5EF4-FFF2-40B4-BE49-F238E27FC236}">
                <a16:creationId xmlns:a16="http://schemas.microsoft.com/office/drawing/2014/main" id="{DFA5AB53-2BC9-3601-91B3-6C3AE937677D}"/>
              </a:ext>
            </a:extLst>
          </p:cNvPr>
          <p:cNvPicPr>
            <a:picLocks noChangeAspect="1"/>
          </p:cNvPicPr>
          <p:nvPr userDrawn="1"/>
        </p:nvPicPr>
        <p:blipFill>
          <a:blip r:embed="rId5"/>
          <a:stretch>
            <a:fillRect/>
          </a:stretch>
        </p:blipFill>
        <p:spPr>
          <a:xfrm>
            <a:off x="1706213" y="327325"/>
            <a:ext cx="2773403" cy="684684"/>
          </a:xfrm>
          <a:prstGeom prst="rect">
            <a:avLst/>
          </a:prstGeom>
        </p:spPr>
      </p:pic>
      <p:sp>
        <p:nvSpPr>
          <p:cNvPr id="15" name="Chord 14">
            <a:extLst>
              <a:ext uri="{FF2B5EF4-FFF2-40B4-BE49-F238E27FC236}">
                <a16:creationId xmlns:a16="http://schemas.microsoft.com/office/drawing/2014/main" id="{59E0151B-298D-A441-8EB0-AFEF5F2D3B5D}"/>
              </a:ext>
            </a:extLst>
          </p:cNvPr>
          <p:cNvSpPr/>
          <p:nvPr userDrawn="1"/>
        </p:nvSpPr>
        <p:spPr>
          <a:xfrm rot="6045250">
            <a:off x="6664691" y="5102772"/>
            <a:ext cx="3510456" cy="3510456"/>
          </a:xfrm>
          <a:prstGeom prst="chord">
            <a:avLst>
              <a:gd name="adj1" fmla="val 4705269"/>
              <a:gd name="adj2" fmla="val 15574748"/>
            </a:avLst>
          </a:prstGeom>
          <a:solidFill>
            <a:srgbClr val="B4D785">
              <a:alpha val="4929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G"/>
          </a:p>
        </p:txBody>
      </p:sp>
      <p:sp>
        <p:nvSpPr>
          <p:cNvPr id="26" name="TextBox 25">
            <a:extLst>
              <a:ext uri="{FF2B5EF4-FFF2-40B4-BE49-F238E27FC236}">
                <a16:creationId xmlns:a16="http://schemas.microsoft.com/office/drawing/2014/main" id="{36996349-F157-325A-ADD5-00F579B57E45}"/>
              </a:ext>
            </a:extLst>
          </p:cNvPr>
          <p:cNvSpPr txBox="1"/>
          <p:nvPr userDrawn="1"/>
        </p:nvSpPr>
        <p:spPr>
          <a:xfrm>
            <a:off x="4543425" y="688912"/>
            <a:ext cx="6115050" cy="276999"/>
          </a:xfrm>
          <a:prstGeom prst="rect">
            <a:avLst/>
          </a:prstGeom>
          <a:noFill/>
        </p:spPr>
        <p:txBody>
          <a:bodyPr wrap="square">
            <a:spAutoFit/>
          </a:bodyPr>
          <a:lstStyle/>
          <a:p>
            <a:r>
              <a:rPr lang="en-GB" sz="1200" b="0" i="0" u="none" strike="noStrike">
                <a:solidFill>
                  <a:srgbClr val="000000"/>
                </a:solidFill>
                <a:effectLst/>
                <a:latin typeface="Century Gothic" panose="020B0502020202020204" pitchFamily="34" charset="0"/>
              </a:rPr>
              <a:t>Observation of Ecosystem Changes for Action</a:t>
            </a:r>
            <a:endParaRPr lang="en-BG" sz="1200">
              <a:latin typeface="Century Gothic" panose="020B0502020202020204" pitchFamily="34" charset="0"/>
            </a:endParaRPr>
          </a:p>
        </p:txBody>
      </p:sp>
      <p:pic>
        <p:nvPicPr>
          <p:cNvPr id="5" name="Picture 4">
            <a:extLst>
              <a:ext uri="{FF2B5EF4-FFF2-40B4-BE49-F238E27FC236}">
                <a16:creationId xmlns:a16="http://schemas.microsoft.com/office/drawing/2014/main" id="{439D707C-A786-63BD-78C0-1933E4403E23}"/>
              </a:ext>
            </a:extLst>
          </p:cNvPr>
          <p:cNvPicPr>
            <a:picLocks noChangeAspect="1"/>
          </p:cNvPicPr>
          <p:nvPr userDrawn="1"/>
        </p:nvPicPr>
        <p:blipFill>
          <a:blip r:embed="rId6"/>
          <a:stretch>
            <a:fillRect/>
          </a:stretch>
        </p:blipFill>
        <p:spPr>
          <a:xfrm>
            <a:off x="2904108" y="5988537"/>
            <a:ext cx="1587597" cy="467325"/>
          </a:xfrm>
          <a:prstGeom prst="rect">
            <a:avLst/>
          </a:prstGeom>
        </p:spPr>
      </p:pic>
      <p:pic>
        <p:nvPicPr>
          <p:cNvPr id="10" name="Picture 9">
            <a:extLst>
              <a:ext uri="{FF2B5EF4-FFF2-40B4-BE49-F238E27FC236}">
                <a16:creationId xmlns:a16="http://schemas.microsoft.com/office/drawing/2014/main" id="{5E0810FF-4244-7CF6-3D8F-F0F26221043D}"/>
              </a:ext>
            </a:extLst>
          </p:cNvPr>
          <p:cNvPicPr>
            <a:picLocks noChangeAspect="1"/>
          </p:cNvPicPr>
          <p:nvPr userDrawn="1"/>
        </p:nvPicPr>
        <p:blipFill>
          <a:blip r:embed="rId7"/>
          <a:stretch>
            <a:fillRect/>
          </a:stretch>
        </p:blipFill>
        <p:spPr>
          <a:xfrm>
            <a:off x="4661637" y="6055611"/>
            <a:ext cx="2032000" cy="654050"/>
          </a:xfrm>
          <a:prstGeom prst="rect">
            <a:avLst/>
          </a:prstGeom>
        </p:spPr>
      </p:pic>
      <p:sp>
        <p:nvSpPr>
          <p:cNvPr id="13" name="TextBox 12">
            <a:extLst>
              <a:ext uri="{FF2B5EF4-FFF2-40B4-BE49-F238E27FC236}">
                <a16:creationId xmlns:a16="http://schemas.microsoft.com/office/drawing/2014/main" id="{27035FFC-CE88-83E9-04A1-68EF9EDCDA3E}"/>
              </a:ext>
            </a:extLst>
          </p:cNvPr>
          <p:cNvSpPr txBox="1"/>
          <p:nvPr userDrawn="1"/>
        </p:nvSpPr>
        <p:spPr>
          <a:xfrm>
            <a:off x="4661637" y="5889050"/>
            <a:ext cx="6121666" cy="215444"/>
          </a:xfrm>
          <a:prstGeom prst="rect">
            <a:avLst/>
          </a:prstGeom>
          <a:noFill/>
        </p:spPr>
        <p:txBody>
          <a:bodyPr wrap="square">
            <a:spAutoFit/>
          </a:bodyPr>
          <a:lstStyle/>
          <a:p>
            <a:r>
              <a:rPr lang="en-GB" sz="800" b="0" i="0">
                <a:effectLst/>
                <a:latin typeface="Century Gothic" panose="020B0502020202020204" pitchFamily="34" charset="0"/>
              </a:rPr>
              <a:t>Project funded by</a:t>
            </a:r>
            <a:endParaRPr lang="en-BG" sz="800">
              <a:latin typeface="Century Gothic" panose="020B0502020202020204" pitchFamily="34" charset="0"/>
            </a:endParaRPr>
          </a:p>
        </p:txBody>
      </p:sp>
    </p:spTree>
    <p:extLst>
      <p:ext uri="{BB962C8B-B14F-4D97-AF65-F5344CB8AC3E}">
        <p14:creationId xmlns:p14="http://schemas.microsoft.com/office/powerpoint/2010/main" val="243114809"/>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secHead" preserve="1">
  <p:cSld name="Thank you slide">
    <p:bg>
      <p:bgPr>
        <a:solidFill>
          <a:srgbClr val="4AC5D3"/>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DF2996F7-B60B-2E97-2D00-10D28F022CBD}"/>
              </a:ext>
            </a:extLst>
          </p:cNvPr>
          <p:cNvPicPr>
            <a:picLocks noChangeAspect="1"/>
          </p:cNvPicPr>
          <p:nvPr userDrawn="1"/>
        </p:nvPicPr>
        <p:blipFill rotWithShape="1">
          <a:blip r:embed="rId2">
            <a:alphaModFix amt="42000"/>
          </a:blip>
          <a:srcRect t="6862" b="9204"/>
          <a:stretch/>
        </p:blipFill>
        <p:spPr>
          <a:xfrm>
            <a:off x="-11605" y="0"/>
            <a:ext cx="12202510" cy="6841672"/>
          </a:xfrm>
          <a:prstGeom prst="rect">
            <a:avLst/>
          </a:prstGeom>
        </p:spPr>
      </p:pic>
      <p:sp>
        <p:nvSpPr>
          <p:cNvPr id="2" name="Title 1">
            <a:extLst>
              <a:ext uri="{FF2B5EF4-FFF2-40B4-BE49-F238E27FC236}">
                <a16:creationId xmlns:a16="http://schemas.microsoft.com/office/drawing/2014/main" id="{92435634-E36E-581F-E40C-307370C4D911}"/>
              </a:ext>
            </a:extLst>
          </p:cNvPr>
          <p:cNvSpPr>
            <a:spLocks noGrp="1"/>
          </p:cNvSpPr>
          <p:nvPr>
            <p:ph type="title"/>
          </p:nvPr>
        </p:nvSpPr>
        <p:spPr>
          <a:xfrm>
            <a:off x="1419898" y="1701019"/>
            <a:ext cx="9352203" cy="2007415"/>
          </a:xfrm>
        </p:spPr>
        <p:txBody>
          <a:bodyPr anchor="ctr">
            <a:normAutofit/>
          </a:bodyPr>
          <a:lstStyle>
            <a:lvl1pPr algn="ctr">
              <a:defRPr sz="6600" b="1">
                <a:solidFill>
                  <a:schemeClr val="bg1"/>
                </a:solidFill>
              </a:defRPr>
            </a:lvl1pPr>
          </a:lstStyle>
          <a:p>
            <a:r>
              <a:rPr lang="en-GB"/>
              <a:t>Click to edit Master title style</a:t>
            </a:r>
            <a:endParaRPr lang="en-BG"/>
          </a:p>
        </p:txBody>
      </p:sp>
      <p:sp>
        <p:nvSpPr>
          <p:cNvPr id="3" name="Text Placeholder 2">
            <a:extLst>
              <a:ext uri="{FF2B5EF4-FFF2-40B4-BE49-F238E27FC236}">
                <a16:creationId xmlns:a16="http://schemas.microsoft.com/office/drawing/2014/main" id="{751E5966-BF78-F9DA-9964-822D606C8786}"/>
              </a:ext>
            </a:extLst>
          </p:cNvPr>
          <p:cNvSpPr>
            <a:spLocks noGrp="1"/>
          </p:cNvSpPr>
          <p:nvPr>
            <p:ph type="body" idx="1"/>
          </p:nvPr>
        </p:nvSpPr>
        <p:spPr>
          <a:xfrm>
            <a:off x="831850" y="4178646"/>
            <a:ext cx="10515600" cy="880895"/>
          </a:xfrm>
        </p:spPr>
        <p:txBody>
          <a:bodyPr/>
          <a:lstStyle>
            <a:lvl1pPr marL="0" indent="0" algn="ctr">
              <a:buNone/>
              <a:defRPr sz="24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6" name="Slide Number Placeholder 5">
            <a:extLst>
              <a:ext uri="{FF2B5EF4-FFF2-40B4-BE49-F238E27FC236}">
                <a16:creationId xmlns:a16="http://schemas.microsoft.com/office/drawing/2014/main" id="{7F1D5424-140D-347C-155E-13F2B9DD789D}"/>
              </a:ext>
            </a:extLst>
          </p:cNvPr>
          <p:cNvSpPr>
            <a:spLocks noGrp="1"/>
          </p:cNvSpPr>
          <p:nvPr>
            <p:ph type="sldNum" sz="quarter" idx="12"/>
          </p:nvPr>
        </p:nvSpPr>
        <p:spPr/>
        <p:txBody>
          <a:bodyPr/>
          <a:lstStyle>
            <a:lvl1pPr>
              <a:defRPr>
                <a:solidFill>
                  <a:schemeClr val="bg1"/>
                </a:solidFill>
              </a:defRPr>
            </a:lvl1pPr>
          </a:lstStyle>
          <a:p>
            <a:fld id="{CD4805D6-057F-1048-B770-DDF440AB6921}" type="slidenum">
              <a:rPr lang="en-BG" smtClean="0"/>
              <a:pPr/>
              <a:t>‹#›</a:t>
            </a:fld>
            <a:endParaRPr lang="en-BG"/>
          </a:p>
        </p:txBody>
      </p:sp>
      <p:sp>
        <p:nvSpPr>
          <p:cNvPr id="9" name="TextBox 8">
            <a:extLst>
              <a:ext uri="{FF2B5EF4-FFF2-40B4-BE49-F238E27FC236}">
                <a16:creationId xmlns:a16="http://schemas.microsoft.com/office/drawing/2014/main" id="{E39F2638-EB3B-05AF-7E82-3945EDFBA92A}"/>
              </a:ext>
            </a:extLst>
          </p:cNvPr>
          <p:cNvSpPr txBox="1"/>
          <p:nvPr userDrawn="1"/>
        </p:nvSpPr>
        <p:spPr>
          <a:xfrm>
            <a:off x="336884" y="1860884"/>
            <a:ext cx="184731" cy="369332"/>
          </a:xfrm>
          <a:prstGeom prst="rect">
            <a:avLst/>
          </a:prstGeom>
          <a:noFill/>
        </p:spPr>
        <p:txBody>
          <a:bodyPr wrap="none" rtlCol="0">
            <a:spAutoFit/>
          </a:bodyPr>
          <a:lstStyle/>
          <a:p>
            <a:endParaRPr lang="en-BG"/>
          </a:p>
        </p:txBody>
      </p:sp>
      <p:sp>
        <p:nvSpPr>
          <p:cNvPr id="24" name="Block Arc 23">
            <a:extLst>
              <a:ext uri="{FF2B5EF4-FFF2-40B4-BE49-F238E27FC236}">
                <a16:creationId xmlns:a16="http://schemas.microsoft.com/office/drawing/2014/main" id="{E2F2AB2D-0E65-E520-4D99-5243BDEB8F1E}"/>
              </a:ext>
            </a:extLst>
          </p:cNvPr>
          <p:cNvSpPr/>
          <p:nvPr userDrawn="1"/>
        </p:nvSpPr>
        <p:spPr>
          <a:xfrm rot="13455872">
            <a:off x="11690283" y="85811"/>
            <a:ext cx="335585" cy="335585"/>
          </a:xfrm>
          <a:prstGeom prst="blockArc">
            <a:avLst>
              <a:gd name="adj1" fmla="val 9379660"/>
              <a:gd name="adj2" fmla="val 18196528"/>
              <a:gd name="adj3" fmla="val 14108"/>
            </a:avLst>
          </a:prstGeom>
          <a:solidFill>
            <a:srgbClr val="163A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G">
              <a:solidFill>
                <a:schemeClr val="tx1"/>
              </a:solidFill>
            </a:endParaRPr>
          </a:p>
        </p:txBody>
      </p:sp>
      <p:pic>
        <p:nvPicPr>
          <p:cNvPr id="8" name="Picture 7">
            <a:extLst>
              <a:ext uri="{FF2B5EF4-FFF2-40B4-BE49-F238E27FC236}">
                <a16:creationId xmlns:a16="http://schemas.microsoft.com/office/drawing/2014/main" id="{E2B66C65-7BAE-3503-A48A-E71AFED80043}"/>
              </a:ext>
            </a:extLst>
          </p:cNvPr>
          <p:cNvPicPr>
            <a:picLocks noChangeAspect="1"/>
          </p:cNvPicPr>
          <p:nvPr userDrawn="1"/>
        </p:nvPicPr>
        <p:blipFill rotWithShape="1">
          <a:blip r:embed="rId3">
            <a:alphaModFix amt="78000"/>
          </a:blip>
          <a:srcRect l="5491" t="34976"/>
          <a:stretch/>
        </p:blipFill>
        <p:spPr>
          <a:xfrm>
            <a:off x="0" y="0"/>
            <a:ext cx="6682014" cy="2586034"/>
          </a:xfrm>
          <a:prstGeom prst="rect">
            <a:avLst/>
          </a:prstGeom>
        </p:spPr>
      </p:pic>
      <p:sp>
        <p:nvSpPr>
          <p:cNvPr id="11" name="Block Arc 10">
            <a:extLst>
              <a:ext uri="{FF2B5EF4-FFF2-40B4-BE49-F238E27FC236}">
                <a16:creationId xmlns:a16="http://schemas.microsoft.com/office/drawing/2014/main" id="{6D9140A3-738E-BC4F-8363-7AFD52C62668}"/>
              </a:ext>
            </a:extLst>
          </p:cNvPr>
          <p:cNvSpPr/>
          <p:nvPr userDrawn="1"/>
        </p:nvSpPr>
        <p:spPr>
          <a:xfrm rot="19470648">
            <a:off x="10752069" y="5402836"/>
            <a:ext cx="2877671" cy="2877671"/>
          </a:xfrm>
          <a:prstGeom prst="blockArc">
            <a:avLst>
              <a:gd name="adj1" fmla="val 12903808"/>
              <a:gd name="adj2" fmla="val 18368497"/>
              <a:gd name="adj3" fmla="val 21523"/>
            </a:avLst>
          </a:prstGeom>
          <a:solidFill>
            <a:srgbClr val="163A3C">
              <a:alpha val="81103"/>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G">
              <a:solidFill>
                <a:schemeClr val="tx1"/>
              </a:solidFill>
            </a:endParaRPr>
          </a:p>
        </p:txBody>
      </p:sp>
    </p:spTree>
    <p:extLst>
      <p:ext uri="{BB962C8B-B14F-4D97-AF65-F5344CB8AC3E}">
        <p14:creationId xmlns:p14="http://schemas.microsoft.com/office/powerpoint/2010/main" val="26695118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rgbClr val="163A3C"/>
        </a:solidFill>
        <a:effectLst/>
      </p:bgPr>
    </p:bg>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4A3F59DF-C1A5-DAD6-0F75-04C666D1716B}"/>
              </a:ext>
            </a:extLst>
          </p:cNvPr>
          <p:cNvPicPr>
            <a:picLocks noChangeAspect="1"/>
          </p:cNvPicPr>
          <p:nvPr userDrawn="1"/>
        </p:nvPicPr>
        <p:blipFill rotWithShape="1">
          <a:blip r:embed="rId2">
            <a:alphaModFix amt="16000"/>
          </a:blip>
          <a:srcRect t="6008" b="9533"/>
          <a:stretch/>
        </p:blipFill>
        <p:spPr>
          <a:xfrm>
            <a:off x="0" y="0"/>
            <a:ext cx="12192000" cy="6858000"/>
          </a:xfrm>
          <a:prstGeom prst="rect">
            <a:avLst/>
          </a:prstGeom>
        </p:spPr>
      </p:pic>
      <p:pic>
        <p:nvPicPr>
          <p:cNvPr id="23" name="Picture 22">
            <a:extLst>
              <a:ext uri="{FF2B5EF4-FFF2-40B4-BE49-F238E27FC236}">
                <a16:creationId xmlns:a16="http://schemas.microsoft.com/office/drawing/2014/main" id="{F99D48CC-0763-A0DB-27A1-B01AF46C542A}"/>
              </a:ext>
            </a:extLst>
          </p:cNvPr>
          <p:cNvPicPr>
            <a:picLocks noChangeAspect="1"/>
          </p:cNvPicPr>
          <p:nvPr userDrawn="1"/>
        </p:nvPicPr>
        <p:blipFill rotWithShape="1">
          <a:blip r:embed="rId3">
            <a:alphaModFix amt="67000"/>
          </a:blip>
          <a:srcRect l="5491" t="34976"/>
          <a:stretch/>
        </p:blipFill>
        <p:spPr>
          <a:xfrm>
            <a:off x="0" y="0"/>
            <a:ext cx="6682014" cy="2586034"/>
          </a:xfrm>
          <a:prstGeom prst="rect">
            <a:avLst/>
          </a:prstGeom>
        </p:spPr>
      </p:pic>
      <p:sp>
        <p:nvSpPr>
          <p:cNvPr id="2" name="Title 1">
            <a:extLst>
              <a:ext uri="{FF2B5EF4-FFF2-40B4-BE49-F238E27FC236}">
                <a16:creationId xmlns:a16="http://schemas.microsoft.com/office/drawing/2014/main" id="{92435634-E36E-581F-E40C-307370C4D911}"/>
              </a:ext>
            </a:extLst>
          </p:cNvPr>
          <p:cNvSpPr>
            <a:spLocks noGrp="1"/>
          </p:cNvSpPr>
          <p:nvPr>
            <p:ph type="title"/>
          </p:nvPr>
        </p:nvSpPr>
        <p:spPr>
          <a:xfrm>
            <a:off x="831850" y="2275827"/>
            <a:ext cx="10515600" cy="2007415"/>
          </a:xfrm>
        </p:spPr>
        <p:txBody>
          <a:bodyPr anchor="ctr"/>
          <a:lstStyle>
            <a:lvl1pPr algn="ctr">
              <a:defRPr sz="6000">
                <a:solidFill>
                  <a:schemeClr val="bg1"/>
                </a:solidFill>
              </a:defRPr>
            </a:lvl1pPr>
          </a:lstStyle>
          <a:p>
            <a:r>
              <a:rPr lang="en-GB"/>
              <a:t>Click to edit Master title style</a:t>
            </a:r>
            <a:endParaRPr lang="en-BG"/>
          </a:p>
        </p:txBody>
      </p:sp>
      <p:sp>
        <p:nvSpPr>
          <p:cNvPr id="3" name="Text Placeholder 2">
            <a:extLst>
              <a:ext uri="{FF2B5EF4-FFF2-40B4-BE49-F238E27FC236}">
                <a16:creationId xmlns:a16="http://schemas.microsoft.com/office/drawing/2014/main" id="{751E5966-BF78-F9DA-9964-822D606C8786}"/>
              </a:ext>
            </a:extLst>
          </p:cNvPr>
          <p:cNvSpPr>
            <a:spLocks noGrp="1"/>
          </p:cNvSpPr>
          <p:nvPr>
            <p:ph type="body" idx="1"/>
          </p:nvPr>
        </p:nvSpPr>
        <p:spPr>
          <a:xfrm>
            <a:off x="831850" y="4589463"/>
            <a:ext cx="10515600" cy="880895"/>
          </a:xfrm>
        </p:spPr>
        <p:txBody>
          <a:bodyPr/>
          <a:lstStyle>
            <a:lvl1pPr marL="0" indent="0" algn="ctr">
              <a:buNone/>
              <a:defRPr sz="2400">
                <a:solidFill>
                  <a:srgbClr val="B4D785"/>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D0265DAD-DABB-D565-7EE0-442E0B1CED78}"/>
              </a:ext>
            </a:extLst>
          </p:cNvPr>
          <p:cNvSpPr>
            <a:spLocks noGrp="1"/>
          </p:cNvSpPr>
          <p:nvPr>
            <p:ph type="dt" sz="half" idx="10"/>
          </p:nvPr>
        </p:nvSpPr>
        <p:spPr/>
        <p:txBody>
          <a:bodyPr/>
          <a:lstStyle/>
          <a:p>
            <a:fld id="{2F7A1CD9-128D-1945-A01B-D5463DE2A92A}" type="datetime1">
              <a:rPr lang="en-US" smtClean="0"/>
              <a:t>10/7/2025</a:t>
            </a:fld>
            <a:endParaRPr lang="en-BG"/>
          </a:p>
        </p:txBody>
      </p:sp>
      <p:sp>
        <p:nvSpPr>
          <p:cNvPr id="5" name="Footer Placeholder 4">
            <a:extLst>
              <a:ext uri="{FF2B5EF4-FFF2-40B4-BE49-F238E27FC236}">
                <a16:creationId xmlns:a16="http://schemas.microsoft.com/office/drawing/2014/main" id="{14650972-BBFD-757B-1265-661B3E721580}"/>
              </a:ext>
            </a:extLst>
          </p:cNvPr>
          <p:cNvSpPr>
            <a:spLocks noGrp="1"/>
          </p:cNvSpPr>
          <p:nvPr>
            <p:ph type="ftr" sz="quarter" idx="11"/>
          </p:nvPr>
        </p:nvSpPr>
        <p:spPr/>
        <p:txBody>
          <a:bodyPr/>
          <a:lstStyle/>
          <a:p>
            <a:endParaRPr lang="en-BG"/>
          </a:p>
        </p:txBody>
      </p:sp>
      <p:sp>
        <p:nvSpPr>
          <p:cNvPr id="6" name="Slide Number Placeholder 5">
            <a:extLst>
              <a:ext uri="{FF2B5EF4-FFF2-40B4-BE49-F238E27FC236}">
                <a16:creationId xmlns:a16="http://schemas.microsoft.com/office/drawing/2014/main" id="{7F1D5424-140D-347C-155E-13F2B9DD789D}"/>
              </a:ext>
            </a:extLst>
          </p:cNvPr>
          <p:cNvSpPr>
            <a:spLocks noGrp="1"/>
          </p:cNvSpPr>
          <p:nvPr>
            <p:ph type="sldNum" sz="quarter" idx="12"/>
          </p:nvPr>
        </p:nvSpPr>
        <p:spPr/>
        <p:txBody>
          <a:bodyPr/>
          <a:lstStyle>
            <a:lvl1pPr>
              <a:defRPr>
                <a:solidFill>
                  <a:schemeClr val="bg1"/>
                </a:solidFill>
              </a:defRPr>
            </a:lvl1pPr>
          </a:lstStyle>
          <a:p>
            <a:fld id="{CD4805D6-057F-1048-B770-DDF440AB6921}" type="slidenum">
              <a:rPr lang="en-BG" smtClean="0"/>
              <a:pPr/>
              <a:t>‹#›</a:t>
            </a:fld>
            <a:endParaRPr lang="en-BG"/>
          </a:p>
        </p:txBody>
      </p:sp>
      <p:sp>
        <p:nvSpPr>
          <p:cNvPr id="9" name="TextBox 8">
            <a:extLst>
              <a:ext uri="{FF2B5EF4-FFF2-40B4-BE49-F238E27FC236}">
                <a16:creationId xmlns:a16="http://schemas.microsoft.com/office/drawing/2014/main" id="{E39F2638-EB3B-05AF-7E82-3945EDFBA92A}"/>
              </a:ext>
            </a:extLst>
          </p:cNvPr>
          <p:cNvSpPr txBox="1"/>
          <p:nvPr userDrawn="1"/>
        </p:nvSpPr>
        <p:spPr>
          <a:xfrm>
            <a:off x="336884" y="1860884"/>
            <a:ext cx="184731" cy="369332"/>
          </a:xfrm>
          <a:prstGeom prst="rect">
            <a:avLst/>
          </a:prstGeom>
          <a:noFill/>
        </p:spPr>
        <p:txBody>
          <a:bodyPr wrap="none" rtlCol="0">
            <a:spAutoFit/>
          </a:bodyPr>
          <a:lstStyle/>
          <a:p>
            <a:endParaRPr lang="en-BG"/>
          </a:p>
        </p:txBody>
      </p:sp>
      <p:sp>
        <p:nvSpPr>
          <p:cNvPr id="10" name="Block Arc 9">
            <a:extLst>
              <a:ext uri="{FF2B5EF4-FFF2-40B4-BE49-F238E27FC236}">
                <a16:creationId xmlns:a16="http://schemas.microsoft.com/office/drawing/2014/main" id="{E922E44E-B7DF-1AB5-720D-3E3F1428D50D}"/>
              </a:ext>
            </a:extLst>
          </p:cNvPr>
          <p:cNvSpPr/>
          <p:nvPr userDrawn="1"/>
        </p:nvSpPr>
        <p:spPr>
          <a:xfrm rot="19470648">
            <a:off x="10753164" y="5419163"/>
            <a:ext cx="2877671" cy="2877671"/>
          </a:xfrm>
          <a:prstGeom prst="blockArc">
            <a:avLst>
              <a:gd name="adj1" fmla="val 12903808"/>
              <a:gd name="adj2" fmla="val 18368497"/>
              <a:gd name="adj3" fmla="val 21523"/>
            </a:avLst>
          </a:prstGeom>
          <a:solidFill>
            <a:srgbClr val="4AC5D3">
              <a:alpha val="81103"/>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G">
              <a:solidFill>
                <a:schemeClr val="tx1"/>
              </a:solidFill>
            </a:endParaRPr>
          </a:p>
        </p:txBody>
      </p:sp>
      <p:sp>
        <p:nvSpPr>
          <p:cNvPr id="24" name="Block Arc 23">
            <a:extLst>
              <a:ext uri="{FF2B5EF4-FFF2-40B4-BE49-F238E27FC236}">
                <a16:creationId xmlns:a16="http://schemas.microsoft.com/office/drawing/2014/main" id="{E2F2AB2D-0E65-E520-4D99-5243BDEB8F1E}"/>
              </a:ext>
            </a:extLst>
          </p:cNvPr>
          <p:cNvSpPr/>
          <p:nvPr userDrawn="1"/>
        </p:nvSpPr>
        <p:spPr>
          <a:xfrm rot="13455872">
            <a:off x="11690283" y="85811"/>
            <a:ext cx="335585" cy="335585"/>
          </a:xfrm>
          <a:prstGeom prst="blockArc">
            <a:avLst>
              <a:gd name="adj1" fmla="val 9379660"/>
              <a:gd name="adj2" fmla="val 18196528"/>
              <a:gd name="adj3" fmla="val 14108"/>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G">
              <a:solidFill>
                <a:schemeClr val="tx1"/>
              </a:solidFill>
            </a:endParaRPr>
          </a:p>
        </p:txBody>
      </p:sp>
      <p:pic>
        <p:nvPicPr>
          <p:cNvPr id="25" name="Picture 24">
            <a:extLst>
              <a:ext uri="{FF2B5EF4-FFF2-40B4-BE49-F238E27FC236}">
                <a16:creationId xmlns:a16="http://schemas.microsoft.com/office/drawing/2014/main" id="{8BC131FF-A334-4DC4-264C-81E5F1E9C4C4}"/>
              </a:ext>
            </a:extLst>
          </p:cNvPr>
          <p:cNvPicPr>
            <a:picLocks noChangeAspect="1"/>
          </p:cNvPicPr>
          <p:nvPr userDrawn="1"/>
        </p:nvPicPr>
        <p:blipFill rotWithShape="1">
          <a:blip r:embed="rId4"/>
          <a:srcRect t="1" r="80576" b="-26694"/>
          <a:stretch/>
        </p:blipFill>
        <p:spPr>
          <a:xfrm>
            <a:off x="97969" y="6105126"/>
            <a:ext cx="582424" cy="937839"/>
          </a:xfrm>
          <a:prstGeom prst="rect">
            <a:avLst/>
          </a:prstGeom>
        </p:spPr>
      </p:pic>
      <p:pic>
        <p:nvPicPr>
          <p:cNvPr id="27" name="Picture 26">
            <a:extLst>
              <a:ext uri="{FF2B5EF4-FFF2-40B4-BE49-F238E27FC236}">
                <a16:creationId xmlns:a16="http://schemas.microsoft.com/office/drawing/2014/main" id="{CC2162B9-191D-4A29-1B43-550530B4171A}"/>
              </a:ext>
            </a:extLst>
          </p:cNvPr>
          <p:cNvPicPr>
            <a:picLocks noChangeAspect="1"/>
          </p:cNvPicPr>
          <p:nvPr userDrawn="1"/>
        </p:nvPicPr>
        <p:blipFill rotWithShape="1">
          <a:blip r:embed="rId5"/>
          <a:srcRect r="80642"/>
          <a:stretch/>
        </p:blipFill>
        <p:spPr>
          <a:xfrm>
            <a:off x="97969" y="6105126"/>
            <a:ext cx="590359" cy="752874"/>
          </a:xfrm>
          <a:prstGeom prst="rect">
            <a:avLst/>
          </a:prstGeom>
        </p:spPr>
      </p:pic>
    </p:spTree>
    <p:extLst>
      <p:ext uri="{BB962C8B-B14F-4D97-AF65-F5344CB8AC3E}">
        <p14:creationId xmlns:p14="http://schemas.microsoft.com/office/powerpoint/2010/main" val="13686586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5CBA77-15E4-0019-61A8-08EEF831FB07}"/>
              </a:ext>
            </a:extLst>
          </p:cNvPr>
          <p:cNvSpPr>
            <a:spLocks noGrp="1"/>
          </p:cNvSpPr>
          <p:nvPr>
            <p:ph type="title"/>
          </p:nvPr>
        </p:nvSpPr>
        <p:spPr>
          <a:xfrm>
            <a:off x="254510" y="268555"/>
            <a:ext cx="10515600" cy="1325563"/>
          </a:xfrm>
        </p:spPr>
        <p:txBody>
          <a:bodyPr/>
          <a:lstStyle/>
          <a:p>
            <a:r>
              <a:rPr lang="en-GB"/>
              <a:t>Click to edit Master title style</a:t>
            </a:r>
            <a:endParaRPr lang="en-BG"/>
          </a:p>
        </p:txBody>
      </p:sp>
      <p:sp>
        <p:nvSpPr>
          <p:cNvPr id="3" name="Content Placeholder 2">
            <a:extLst>
              <a:ext uri="{FF2B5EF4-FFF2-40B4-BE49-F238E27FC236}">
                <a16:creationId xmlns:a16="http://schemas.microsoft.com/office/drawing/2014/main" id="{3A3295E6-7A39-C057-158E-6A1EB70BCC8F}"/>
              </a:ext>
            </a:extLst>
          </p:cNvPr>
          <p:cNvSpPr>
            <a:spLocks noGrp="1"/>
          </p:cNvSpPr>
          <p:nvPr>
            <p:ph idx="1"/>
          </p:nvPr>
        </p:nvSpPr>
        <p:spPr>
          <a:xfrm>
            <a:off x="254510" y="1792638"/>
            <a:ext cx="11682979"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G"/>
          </a:p>
        </p:txBody>
      </p:sp>
      <p:sp>
        <p:nvSpPr>
          <p:cNvPr id="4" name="Date Placeholder 3">
            <a:extLst>
              <a:ext uri="{FF2B5EF4-FFF2-40B4-BE49-F238E27FC236}">
                <a16:creationId xmlns:a16="http://schemas.microsoft.com/office/drawing/2014/main" id="{6F625DC0-32B9-C490-94FA-6E3D2B56F95C}"/>
              </a:ext>
            </a:extLst>
          </p:cNvPr>
          <p:cNvSpPr>
            <a:spLocks noGrp="1"/>
          </p:cNvSpPr>
          <p:nvPr>
            <p:ph type="dt" sz="half" idx="10"/>
          </p:nvPr>
        </p:nvSpPr>
        <p:spPr/>
        <p:txBody>
          <a:bodyPr/>
          <a:lstStyle/>
          <a:p>
            <a:fld id="{9F7AE5CD-C3AF-9948-BBB5-58B16EA6C63D}" type="datetime1">
              <a:rPr lang="en-US" smtClean="0"/>
              <a:t>10/7/2025</a:t>
            </a:fld>
            <a:endParaRPr lang="en-BG"/>
          </a:p>
        </p:txBody>
      </p:sp>
      <p:sp>
        <p:nvSpPr>
          <p:cNvPr id="5" name="Footer Placeholder 4">
            <a:extLst>
              <a:ext uri="{FF2B5EF4-FFF2-40B4-BE49-F238E27FC236}">
                <a16:creationId xmlns:a16="http://schemas.microsoft.com/office/drawing/2014/main" id="{63735017-B8AC-C1D4-0A7F-459408AF950E}"/>
              </a:ext>
            </a:extLst>
          </p:cNvPr>
          <p:cNvSpPr>
            <a:spLocks noGrp="1"/>
          </p:cNvSpPr>
          <p:nvPr>
            <p:ph type="ftr" sz="quarter" idx="11"/>
          </p:nvPr>
        </p:nvSpPr>
        <p:spPr/>
        <p:txBody>
          <a:bodyPr/>
          <a:lstStyle/>
          <a:p>
            <a:endParaRPr lang="en-BG"/>
          </a:p>
        </p:txBody>
      </p:sp>
      <p:sp>
        <p:nvSpPr>
          <p:cNvPr id="7" name="Slide Number Placeholder 5">
            <a:extLst>
              <a:ext uri="{FF2B5EF4-FFF2-40B4-BE49-F238E27FC236}">
                <a16:creationId xmlns:a16="http://schemas.microsoft.com/office/drawing/2014/main" id="{01FD7A3A-7AE2-B2FB-EDAB-6DF6157E6CAD}"/>
              </a:ext>
            </a:extLst>
          </p:cNvPr>
          <p:cNvSpPr>
            <a:spLocks noGrp="1"/>
          </p:cNvSpPr>
          <p:nvPr>
            <p:ph type="sldNum" sz="quarter" idx="12"/>
          </p:nvPr>
        </p:nvSpPr>
        <p:spPr>
          <a:xfrm>
            <a:off x="153864" y="6339112"/>
            <a:ext cx="474551" cy="365125"/>
          </a:xfrm>
        </p:spPr>
        <p:txBody>
          <a:bodyPr/>
          <a:lstStyle/>
          <a:p>
            <a:fld id="{CD4805D6-057F-1048-B770-DDF440AB6921}" type="slidenum">
              <a:rPr lang="en-BG" smtClean="0"/>
              <a:t>‹#›</a:t>
            </a:fld>
            <a:endParaRPr lang="en-BG"/>
          </a:p>
        </p:txBody>
      </p:sp>
      <p:sp>
        <p:nvSpPr>
          <p:cNvPr id="9" name="Slide Number Placeholder 5">
            <a:extLst>
              <a:ext uri="{FF2B5EF4-FFF2-40B4-BE49-F238E27FC236}">
                <a16:creationId xmlns:a16="http://schemas.microsoft.com/office/drawing/2014/main" id="{1B47E58D-EFBA-29E5-F4F2-868132F22E26}"/>
              </a:ext>
            </a:extLst>
          </p:cNvPr>
          <p:cNvSpPr txBox="1">
            <a:spLocks/>
          </p:cNvSpPr>
          <p:nvPr userDrawn="1"/>
        </p:nvSpPr>
        <p:spPr>
          <a:xfrm>
            <a:off x="11631310" y="68880"/>
            <a:ext cx="464041" cy="365125"/>
          </a:xfrm>
          <a:prstGeom prst="rect">
            <a:avLst/>
          </a:prstGeom>
        </p:spPr>
        <p:txBody>
          <a:bodyPr vert="horz" lIns="91440" tIns="45720" rIns="91440" bIns="45720" rtlCol="0" anchor="ctr"/>
          <a:lstStyle>
            <a:defPPr>
              <a:defRPr lang="en-BG"/>
            </a:defPPr>
            <a:lvl1pPr marL="0" algn="ctr" defTabSz="914400" rtl="0" eaLnBrk="1" latinLnBrk="0" hangingPunct="1">
              <a:defRPr sz="1100" kern="1200">
                <a:solidFill>
                  <a:srgbClr val="163A3C"/>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D4805D6-057F-1048-B770-DDF440AB6921}" type="slidenum">
              <a:rPr lang="en-BG" smtClean="0"/>
              <a:pPr/>
              <a:t>‹#›</a:t>
            </a:fld>
            <a:endParaRPr lang="en-BG"/>
          </a:p>
        </p:txBody>
      </p:sp>
    </p:spTree>
    <p:extLst>
      <p:ext uri="{BB962C8B-B14F-4D97-AF65-F5344CB8AC3E}">
        <p14:creationId xmlns:p14="http://schemas.microsoft.com/office/powerpoint/2010/main" val="37786459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B4C081-AAB0-0769-9218-7368DFDA980D}"/>
              </a:ext>
            </a:extLst>
          </p:cNvPr>
          <p:cNvSpPr>
            <a:spLocks noGrp="1"/>
          </p:cNvSpPr>
          <p:nvPr>
            <p:ph type="title"/>
          </p:nvPr>
        </p:nvSpPr>
        <p:spPr/>
        <p:txBody>
          <a:bodyPr/>
          <a:lstStyle/>
          <a:p>
            <a:r>
              <a:rPr lang="en-GB"/>
              <a:t>Click to edit Master title style</a:t>
            </a:r>
            <a:endParaRPr lang="en-BG"/>
          </a:p>
        </p:txBody>
      </p:sp>
      <p:sp>
        <p:nvSpPr>
          <p:cNvPr id="3" name="Content Placeholder 2">
            <a:extLst>
              <a:ext uri="{FF2B5EF4-FFF2-40B4-BE49-F238E27FC236}">
                <a16:creationId xmlns:a16="http://schemas.microsoft.com/office/drawing/2014/main" id="{CE28513C-26D1-765F-0D76-C6BA61D4AC69}"/>
              </a:ext>
            </a:extLst>
          </p:cNvPr>
          <p:cNvSpPr>
            <a:spLocks noGrp="1"/>
          </p:cNvSpPr>
          <p:nvPr>
            <p:ph sz="half" idx="1"/>
          </p:nvPr>
        </p:nvSpPr>
        <p:spPr>
          <a:xfrm>
            <a:off x="391139" y="1525020"/>
            <a:ext cx="542544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G"/>
          </a:p>
        </p:txBody>
      </p:sp>
      <p:sp>
        <p:nvSpPr>
          <p:cNvPr id="4" name="Content Placeholder 3">
            <a:extLst>
              <a:ext uri="{FF2B5EF4-FFF2-40B4-BE49-F238E27FC236}">
                <a16:creationId xmlns:a16="http://schemas.microsoft.com/office/drawing/2014/main" id="{F006C17D-3C23-56A8-10ED-9B99AEE9F0B5}"/>
              </a:ext>
            </a:extLst>
          </p:cNvPr>
          <p:cNvSpPr>
            <a:spLocks noGrp="1"/>
          </p:cNvSpPr>
          <p:nvPr>
            <p:ph sz="half" idx="2"/>
          </p:nvPr>
        </p:nvSpPr>
        <p:spPr>
          <a:xfrm>
            <a:off x="6230112" y="1525020"/>
            <a:ext cx="542544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G"/>
          </a:p>
        </p:txBody>
      </p:sp>
      <p:sp>
        <p:nvSpPr>
          <p:cNvPr id="5" name="Date Placeholder 4">
            <a:extLst>
              <a:ext uri="{FF2B5EF4-FFF2-40B4-BE49-F238E27FC236}">
                <a16:creationId xmlns:a16="http://schemas.microsoft.com/office/drawing/2014/main" id="{43A0D1BB-8E7B-53B2-3C63-6B8CA15F28EB}"/>
              </a:ext>
            </a:extLst>
          </p:cNvPr>
          <p:cNvSpPr>
            <a:spLocks noGrp="1"/>
          </p:cNvSpPr>
          <p:nvPr>
            <p:ph type="dt" sz="half" idx="10"/>
          </p:nvPr>
        </p:nvSpPr>
        <p:spPr/>
        <p:txBody>
          <a:bodyPr/>
          <a:lstStyle/>
          <a:p>
            <a:fld id="{6452F636-7D57-0F40-AE6D-2D23F6E69CFA}" type="datetime1">
              <a:rPr lang="en-US" smtClean="0"/>
              <a:t>10/7/2025</a:t>
            </a:fld>
            <a:endParaRPr lang="en-BG"/>
          </a:p>
        </p:txBody>
      </p:sp>
      <p:sp>
        <p:nvSpPr>
          <p:cNvPr id="6" name="Footer Placeholder 5">
            <a:extLst>
              <a:ext uri="{FF2B5EF4-FFF2-40B4-BE49-F238E27FC236}">
                <a16:creationId xmlns:a16="http://schemas.microsoft.com/office/drawing/2014/main" id="{785AB4FD-E1F0-328C-6C2B-29787B062E71}"/>
              </a:ext>
            </a:extLst>
          </p:cNvPr>
          <p:cNvSpPr>
            <a:spLocks noGrp="1"/>
          </p:cNvSpPr>
          <p:nvPr>
            <p:ph type="ftr" sz="quarter" idx="11"/>
          </p:nvPr>
        </p:nvSpPr>
        <p:spPr/>
        <p:txBody>
          <a:bodyPr/>
          <a:lstStyle/>
          <a:p>
            <a:endParaRPr lang="en-BG"/>
          </a:p>
        </p:txBody>
      </p:sp>
      <p:sp>
        <p:nvSpPr>
          <p:cNvPr id="7" name="Slide Number Placeholder 6">
            <a:extLst>
              <a:ext uri="{FF2B5EF4-FFF2-40B4-BE49-F238E27FC236}">
                <a16:creationId xmlns:a16="http://schemas.microsoft.com/office/drawing/2014/main" id="{A39248A1-517D-8E63-DE31-DE560C2C8C6E}"/>
              </a:ext>
            </a:extLst>
          </p:cNvPr>
          <p:cNvSpPr>
            <a:spLocks noGrp="1"/>
          </p:cNvSpPr>
          <p:nvPr>
            <p:ph type="sldNum" sz="quarter" idx="12"/>
          </p:nvPr>
        </p:nvSpPr>
        <p:spPr/>
        <p:txBody>
          <a:bodyPr/>
          <a:lstStyle/>
          <a:p>
            <a:fld id="{CD4805D6-057F-1048-B770-DDF440AB6921}" type="slidenum">
              <a:rPr lang="en-BG" smtClean="0"/>
              <a:t>‹#›</a:t>
            </a:fld>
            <a:endParaRPr lang="en-BG"/>
          </a:p>
        </p:txBody>
      </p:sp>
    </p:spTree>
    <p:extLst>
      <p:ext uri="{BB962C8B-B14F-4D97-AF65-F5344CB8AC3E}">
        <p14:creationId xmlns:p14="http://schemas.microsoft.com/office/powerpoint/2010/main" val="202961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154864-2635-0E54-9E07-5FD36BB0C9FD}"/>
              </a:ext>
            </a:extLst>
          </p:cNvPr>
          <p:cNvSpPr>
            <a:spLocks noGrp="1"/>
          </p:cNvSpPr>
          <p:nvPr>
            <p:ph type="title"/>
          </p:nvPr>
        </p:nvSpPr>
        <p:spPr>
          <a:xfrm>
            <a:off x="839788" y="365125"/>
            <a:ext cx="10515600" cy="1325563"/>
          </a:xfrm>
        </p:spPr>
        <p:txBody>
          <a:bodyPr/>
          <a:lstStyle/>
          <a:p>
            <a:r>
              <a:rPr lang="en-GB"/>
              <a:t>Click to edit Master title style</a:t>
            </a:r>
            <a:endParaRPr lang="en-BG"/>
          </a:p>
        </p:txBody>
      </p:sp>
      <p:sp>
        <p:nvSpPr>
          <p:cNvPr id="3" name="Text Placeholder 2">
            <a:extLst>
              <a:ext uri="{FF2B5EF4-FFF2-40B4-BE49-F238E27FC236}">
                <a16:creationId xmlns:a16="http://schemas.microsoft.com/office/drawing/2014/main" id="{13CDD8CA-FA6B-733B-714A-065ED5E15B67}"/>
              </a:ext>
            </a:extLst>
          </p:cNvPr>
          <p:cNvSpPr>
            <a:spLocks noGrp="1"/>
          </p:cNvSpPr>
          <p:nvPr>
            <p:ph type="body" idx="1"/>
          </p:nvPr>
        </p:nvSpPr>
        <p:spPr>
          <a:xfrm>
            <a:off x="839788" y="1681163"/>
            <a:ext cx="5157787" cy="823912"/>
          </a:xfrm>
        </p:spPr>
        <p:txBody>
          <a:bodyPr anchor="t"/>
          <a:lstStyle>
            <a:lvl1pPr marL="0" indent="0">
              <a:buNone/>
              <a:defRPr sz="2400" b="1">
                <a:solidFill>
                  <a:srgbClr val="B4D78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5C5A6233-85BB-8EA3-83BF-4DB7C4440E64}"/>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G"/>
          </a:p>
        </p:txBody>
      </p:sp>
      <p:sp>
        <p:nvSpPr>
          <p:cNvPr id="5" name="Text Placeholder 4">
            <a:extLst>
              <a:ext uri="{FF2B5EF4-FFF2-40B4-BE49-F238E27FC236}">
                <a16:creationId xmlns:a16="http://schemas.microsoft.com/office/drawing/2014/main" id="{B6361DD3-47CE-B561-ACB0-0EF1CF213E7B}"/>
              </a:ext>
            </a:extLst>
          </p:cNvPr>
          <p:cNvSpPr>
            <a:spLocks noGrp="1"/>
          </p:cNvSpPr>
          <p:nvPr>
            <p:ph type="body" sz="quarter" idx="3"/>
          </p:nvPr>
        </p:nvSpPr>
        <p:spPr>
          <a:xfrm>
            <a:off x="6172200" y="1681163"/>
            <a:ext cx="5183188" cy="823912"/>
          </a:xfrm>
        </p:spPr>
        <p:txBody>
          <a:bodyPr anchor="t"/>
          <a:lstStyle>
            <a:lvl1pPr marL="0" indent="0">
              <a:buNone/>
              <a:defRPr sz="2400" b="1">
                <a:solidFill>
                  <a:srgbClr val="B4D78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6C2B3BE6-FABE-CF93-1CA4-861D4B3BACB9}"/>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G"/>
          </a:p>
        </p:txBody>
      </p:sp>
      <p:sp>
        <p:nvSpPr>
          <p:cNvPr id="7" name="Date Placeholder 6">
            <a:extLst>
              <a:ext uri="{FF2B5EF4-FFF2-40B4-BE49-F238E27FC236}">
                <a16:creationId xmlns:a16="http://schemas.microsoft.com/office/drawing/2014/main" id="{F98D7BDA-5A8B-B795-36A5-6172077E3151}"/>
              </a:ext>
            </a:extLst>
          </p:cNvPr>
          <p:cNvSpPr>
            <a:spLocks noGrp="1"/>
          </p:cNvSpPr>
          <p:nvPr>
            <p:ph type="dt" sz="half" idx="10"/>
          </p:nvPr>
        </p:nvSpPr>
        <p:spPr/>
        <p:txBody>
          <a:bodyPr/>
          <a:lstStyle/>
          <a:p>
            <a:fld id="{CF43149C-8DD0-F547-AE81-3FEFCA934693}" type="datetime1">
              <a:rPr lang="en-US" smtClean="0"/>
              <a:t>10/7/2025</a:t>
            </a:fld>
            <a:endParaRPr lang="en-BG"/>
          </a:p>
        </p:txBody>
      </p:sp>
      <p:sp>
        <p:nvSpPr>
          <p:cNvPr id="8" name="Footer Placeholder 7">
            <a:extLst>
              <a:ext uri="{FF2B5EF4-FFF2-40B4-BE49-F238E27FC236}">
                <a16:creationId xmlns:a16="http://schemas.microsoft.com/office/drawing/2014/main" id="{001672E0-4C9E-D09F-59D8-2D5569E9CED3}"/>
              </a:ext>
            </a:extLst>
          </p:cNvPr>
          <p:cNvSpPr>
            <a:spLocks noGrp="1"/>
          </p:cNvSpPr>
          <p:nvPr>
            <p:ph type="ftr" sz="quarter" idx="11"/>
          </p:nvPr>
        </p:nvSpPr>
        <p:spPr/>
        <p:txBody>
          <a:bodyPr/>
          <a:lstStyle/>
          <a:p>
            <a:endParaRPr lang="en-BG"/>
          </a:p>
        </p:txBody>
      </p:sp>
      <p:sp>
        <p:nvSpPr>
          <p:cNvPr id="9" name="Slide Number Placeholder 8">
            <a:extLst>
              <a:ext uri="{FF2B5EF4-FFF2-40B4-BE49-F238E27FC236}">
                <a16:creationId xmlns:a16="http://schemas.microsoft.com/office/drawing/2014/main" id="{93537A0C-27B2-64FD-2BC2-23C08346E3A6}"/>
              </a:ext>
            </a:extLst>
          </p:cNvPr>
          <p:cNvSpPr>
            <a:spLocks noGrp="1"/>
          </p:cNvSpPr>
          <p:nvPr>
            <p:ph type="sldNum" sz="quarter" idx="12"/>
          </p:nvPr>
        </p:nvSpPr>
        <p:spPr/>
        <p:txBody>
          <a:bodyPr/>
          <a:lstStyle/>
          <a:p>
            <a:fld id="{CD4805D6-057F-1048-B770-DDF440AB6921}" type="slidenum">
              <a:rPr lang="en-BG" smtClean="0"/>
              <a:t>‹#›</a:t>
            </a:fld>
            <a:endParaRPr lang="en-BG"/>
          </a:p>
        </p:txBody>
      </p:sp>
    </p:spTree>
    <p:extLst>
      <p:ext uri="{BB962C8B-B14F-4D97-AF65-F5344CB8AC3E}">
        <p14:creationId xmlns:p14="http://schemas.microsoft.com/office/powerpoint/2010/main" val="1361723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2657FB-6A45-4DA4-D1C1-2BC1C84DB0EC}"/>
              </a:ext>
            </a:extLst>
          </p:cNvPr>
          <p:cNvSpPr>
            <a:spLocks noGrp="1"/>
          </p:cNvSpPr>
          <p:nvPr>
            <p:ph type="title"/>
          </p:nvPr>
        </p:nvSpPr>
        <p:spPr/>
        <p:txBody>
          <a:bodyPr/>
          <a:lstStyle/>
          <a:p>
            <a:r>
              <a:rPr lang="en-GB"/>
              <a:t>Click to edit Master title style</a:t>
            </a:r>
            <a:endParaRPr lang="en-BG"/>
          </a:p>
        </p:txBody>
      </p:sp>
      <p:sp>
        <p:nvSpPr>
          <p:cNvPr id="3" name="Date Placeholder 2">
            <a:extLst>
              <a:ext uri="{FF2B5EF4-FFF2-40B4-BE49-F238E27FC236}">
                <a16:creationId xmlns:a16="http://schemas.microsoft.com/office/drawing/2014/main" id="{C15564FC-1535-9373-85B8-B8FE83A6C64D}"/>
              </a:ext>
            </a:extLst>
          </p:cNvPr>
          <p:cNvSpPr>
            <a:spLocks noGrp="1"/>
          </p:cNvSpPr>
          <p:nvPr>
            <p:ph type="dt" sz="half" idx="10"/>
          </p:nvPr>
        </p:nvSpPr>
        <p:spPr/>
        <p:txBody>
          <a:bodyPr/>
          <a:lstStyle/>
          <a:p>
            <a:fld id="{FD35E9CA-7B76-6546-9BAA-B55716F659FB}" type="datetime1">
              <a:rPr lang="en-US" smtClean="0"/>
              <a:t>10/7/2025</a:t>
            </a:fld>
            <a:endParaRPr lang="en-BG"/>
          </a:p>
        </p:txBody>
      </p:sp>
      <p:sp>
        <p:nvSpPr>
          <p:cNvPr id="4" name="Footer Placeholder 3">
            <a:extLst>
              <a:ext uri="{FF2B5EF4-FFF2-40B4-BE49-F238E27FC236}">
                <a16:creationId xmlns:a16="http://schemas.microsoft.com/office/drawing/2014/main" id="{B1412EA5-933C-A0D4-D61B-91353AF24881}"/>
              </a:ext>
            </a:extLst>
          </p:cNvPr>
          <p:cNvSpPr>
            <a:spLocks noGrp="1"/>
          </p:cNvSpPr>
          <p:nvPr>
            <p:ph type="ftr" sz="quarter" idx="11"/>
          </p:nvPr>
        </p:nvSpPr>
        <p:spPr/>
        <p:txBody>
          <a:bodyPr/>
          <a:lstStyle/>
          <a:p>
            <a:endParaRPr lang="en-BG"/>
          </a:p>
        </p:txBody>
      </p:sp>
      <p:sp>
        <p:nvSpPr>
          <p:cNvPr id="5" name="Slide Number Placeholder 4">
            <a:extLst>
              <a:ext uri="{FF2B5EF4-FFF2-40B4-BE49-F238E27FC236}">
                <a16:creationId xmlns:a16="http://schemas.microsoft.com/office/drawing/2014/main" id="{CECFF270-96FD-9300-BE70-2CDCC87749E8}"/>
              </a:ext>
            </a:extLst>
          </p:cNvPr>
          <p:cNvSpPr>
            <a:spLocks noGrp="1"/>
          </p:cNvSpPr>
          <p:nvPr>
            <p:ph type="sldNum" sz="quarter" idx="12"/>
          </p:nvPr>
        </p:nvSpPr>
        <p:spPr/>
        <p:txBody>
          <a:bodyPr/>
          <a:lstStyle/>
          <a:p>
            <a:fld id="{CD4805D6-057F-1048-B770-DDF440AB6921}" type="slidenum">
              <a:rPr lang="en-BG" smtClean="0"/>
              <a:t>‹#›</a:t>
            </a:fld>
            <a:endParaRPr lang="en-BG"/>
          </a:p>
        </p:txBody>
      </p:sp>
    </p:spTree>
    <p:extLst>
      <p:ext uri="{BB962C8B-B14F-4D97-AF65-F5344CB8AC3E}">
        <p14:creationId xmlns:p14="http://schemas.microsoft.com/office/powerpoint/2010/main" val="21973058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061D546-A3B9-E548-E703-82CF7D6D6543}"/>
              </a:ext>
            </a:extLst>
          </p:cNvPr>
          <p:cNvSpPr>
            <a:spLocks noGrp="1"/>
          </p:cNvSpPr>
          <p:nvPr>
            <p:ph type="dt" sz="half" idx="10"/>
          </p:nvPr>
        </p:nvSpPr>
        <p:spPr/>
        <p:txBody>
          <a:bodyPr/>
          <a:lstStyle/>
          <a:p>
            <a:fld id="{194FFC91-18F5-0C4B-AEA3-9FE007E98DEA}" type="datetime1">
              <a:rPr lang="en-US" smtClean="0"/>
              <a:t>10/7/2025</a:t>
            </a:fld>
            <a:endParaRPr lang="en-BG"/>
          </a:p>
        </p:txBody>
      </p:sp>
      <p:sp>
        <p:nvSpPr>
          <p:cNvPr id="3" name="Footer Placeholder 2">
            <a:extLst>
              <a:ext uri="{FF2B5EF4-FFF2-40B4-BE49-F238E27FC236}">
                <a16:creationId xmlns:a16="http://schemas.microsoft.com/office/drawing/2014/main" id="{08BDA293-82EF-E08D-1F99-A7A5C781D9D0}"/>
              </a:ext>
            </a:extLst>
          </p:cNvPr>
          <p:cNvSpPr>
            <a:spLocks noGrp="1"/>
          </p:cNvSpPr>
          <p:nvPr>
            <p:ph type="ftr" sz="quarter" idx="11"/>
          </p:nvPr>
        </p:nvSpPr>
        <p:spPr/>
        <p:txBody>
          <a:bodyPr/>
          <a:lstStyle/>
          <a:p>
            <a:endParaRPr lang="en-BG"/>
          </a:p>
        </p:txBody>
      </p:sp>
      <p:sp>
        <p:nvSpPr>
          <p:cNvPr id="4" name="Slide Number Placeholder 3">
            <a:extLst>
              <a:ext uri="{FF2B5EF4-FFF2-40B4-BE49-F238E27FC236}">
                <a16:creationId xmlns:a16="http://schemas.microsoft.com/office/drawing/2014/main" id="{C09DEF46-CA1A-AA8B-DD9F-33452D2E3F22}"/>
              </a:ext>
            </a:extLst>
          </p:cNvPr>
          <p:cNvSpPr>
            <a:spLocks noGrp="1"/>
          </p:cNvSpPr>
          <p:nvPr>
            <p:ph type="sldNum" sz="quarter" idx="12"/>
          </p:nvPr>
        </p:nvSpPr>
        <p:spPr/>
        <p:txBody>
          <a:bodyPr/>
          <a:lstStyle/>
          <a:p>
            <a:fld id="{CD4805D6-057F-1048-B770-DDF440AB6921}" type="slidenum">
              <a:rPr lang="en-BG" smtClean="0"/>
              <a:t>‹#›</a:t>
            </a:fld>
            <a:endParaRPr lang="en-BG"/>
          </a:p>
        </p:txBody>
      </p:sp>
    </p:spTree>
    <p:extLst>
      <p:ext uri="{BB962C8B-B14F-4D97-AF65-F5344CB8AC3E}">
        <p14:creationId xmlns:p14="http://schemas.microsoft.com/office/powerpoint/2010/main" val="16810196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Pie 8">
            <a:extLst>
              <a:ext uri="{FF2B5EF4-FFF2-40B4-BE49-F238E27FC236}">
                <a16:creationId xmlns:a16="http://schemas.microsoft.com/office/drawing/2014/main" id="{AA3C13C6-3ED9-9ADF-B721-4D3D45AEA5EC}"/>
              </a:ext>
            </a:extLst>
          </p:cNvPr>
          <p:cNvSpPr/>
          <p:nvPr userDrawn="1"/>
        </p:nvSpPr>
        <p:spPr>
          <a:xfrm>
            <a:off x="-5597979" y="-5997341"/>
            <a:ext cx="11195958" cy="11994682"/>
          </a:xfrm>
          <a:prstGeom prst="pie">
            <a:avLst>
              <a:gd name="adj1" fmla="val 21594269"/>
              <a:gd name="adj2" fmla="val 5393658"/>
            </a:avLst>
          </a:prstGeom>
          <a:solidFill>
            <a:srgbClr val="163A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G">
              <a:solidFill>
                <a:schemeClr val="tx1"/>
              </a:solidFill>
            </a:endParaRPr>
          </a:p>
        </p:txBody>
      </p:sp>
      <p:sp>
        <p:nvSpPr>
          <p:cNvPr id="2" name="Title 1">
            <a:extLst>
              <a:ext uri="{FF2B5EF4-FFF2-40B4-BE49-F238E27FC236}">
                <a16:creationId xmlns:a16="http://schemas.microsoft.com/office/drawing/2014/main" id="{2B37C33D-B752-0795-EB2A-64739E146CA2}"/>
              </a:ext>
            </a:extLst>
          </p:cNvPr>
          <p:cNvSpPr>
            <a:spLocks noGrp="1"/>
          </p:cNvSpPr>
          <p:nvPr>
            <p:ph type="title"/>
          </p:nvPr>
        </p:nvSpPr>
        <p:spPr>
          <a:xfrm>
            <a:off x="628415" y="702129"/>
            <a:ext cx="3932237" cy="1469003"/>
          </a:xfrm>
        </p:spPr>
        <p:txBody>
          <a:bodyPr anchor="t"/>
          <a:lstStyle>
            <a:lvl1pPr>
              <a:defRPr sz="3200">
                <a:solidFill>
                  <a:schemeClr val="bg1"/>
                </a:solidFill>
              </a:defRPr>
            </a:lvl1pPr>
          </a:lstStyle>
          <a:p>
            <a:r>
              <a:rPr lang="en-GB"/>
              <a:t>Click to edit Master title style</a:t>
            </a:r>
            <a:endParaRPr lang="en-BG"/>
          </a:p>
        </p:txBody>
      </p:sp>
      <p:sp>
        <p:nvSpPr>
          <p:cNvPr id="3" name="Content Placeholder 2">
            <a:extLst>
              <a:ext uri="{FF2B5EF4-FFF2-40B4-BE49-F238E27FC236}">
                <a16:creationId xmlns:a16="http://schemas.microsoft.com/office/drawing/2014/main" id="{78D1D0CE-7A9A-B3E3-91E4-A066382FCED0}"/>
              </a:ext>
            </a:extLst>
          </p:cNvPr>
          <p:cNvSpPr>
            <a:spLocks noGrp="1"/>
          </p:cNvSpPr>
          <p:nvPr>
            <p:ph idx="1"/>
          </p:nvPr>
        </p:nvSpPr>
        <p:spPr>
          <a:xfrm>
            <a:off x="6074228" y="987425"/>
            <a:ext cx="5489357" cy="4873625"/>
          </a:xfrm>
        </p:spPr>
        <p:txBody>
          <a:bodyPr/>
          <a:lstStyle>
            <a:lvl1pPr>
              <a:defRPr sz="2400"/>
            </a:lvl1pPr>
            <a:lvl2pPr>
              <a:defRPr sz="20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G"/>
          </a:p>
        </p:txBody>
      </p:sp>
      <p:sp>
        <p:nvSpPr>
          <p:cNvPr id="4" name="Text Placeholder 3">
            <a:extLst>
              <a:ext uri="{FF2B5EF4-FFF2-40B4-BE49-F238E27FC236}">
                <a16:creationId xmlns:a16="http://schemas.microsoft.com/office/drawing/2014/main" id="{6DB43B51-320C-3F5E-2DF3-8C371D021440}"/>
              </a:ext>
            </a:extLst>
          </p:cNvPr>
          <p:cNvSpPr>
            <a:spLocks noGrp="1"/>
          </p:cNvSpPr>
          <p:nvPr>
            <p:ph type="body" sz="half" idx="2"/>
          </p:nvPr>
        </p:nvSpPr>
        <p:spPr>
          <a:xfrm>
            <a:off x="628415" y="2171132"/>
            <a:ext cx="3763971" cy="2506210"/>
          </a:xfrm>
        </p:spPr>
        <p:txBody>
          <a:bodyPr/>
          <a:lstStyle>
            <a:lvl1pPr marL="0" indent="0">
              <a:buNone/>
              <a:defRPr sz="1600">
                <a:solidFill>
                  <a:srgbClr val="B4D785"/>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398299B9-42AA-00B6-3D9E-485FB48B0429}"/>
              </a:ext>
            </a:extLst>
          </p:cNvPr>
          <p:cNvSpPr>
            <a:spLocks noGrp="1"/>
          </p:cNvSpPr>
          <p:nvPr>
            <p:ph type="dt" sz="half" idx="10"/>
          </p:nvPr>
        </p:nvSpPr>
        <p:spPr/>
        <p:txBody>
          <a:bodyPr/>
          <a:lstStyle/>
          <a:p>
            <a:fld id="{DC34D1DB-08D2-FE4A-BD05-04750D1533E6}" type="datetime1">
              <a:rPr lang="en-US" smtClean="0"/>
              <a:t>10/7/2025</a:t>
            </a:fld>
            <a:endParaRPr lang="en-BG"/>
          </a:p>
        </p:txBody>
      </p:sp>
      <p:sp>
        <p:nvSpPr>
          <p:cNvPr id="6" name="Footer Placeholder 5">
            <a:extLst>
              <a:ext uri="{FF2B5EF4-FFF2-40B4-BE49-F238E27FC236}">
                <a16:creationId xmlns:a16="http://schemas.microsoft.com/office/drawing/2014/main" id="{550F01CB-86BB-9292-B7D1-AFC4F228E75A}"/>
              </a:ext>
            </a:extLst>
          </p:cNvPr>
          <p:cNvSpPr>
            <a:spLocks noGrp="1"/>
          </p:cNvSpPr>
          <p:nvPr>
            <p:ph type="ftr" sz="quarter" idx="11"/>
          </p:nvPr>
        </p:nvSpPr>
        <p:spPr/>
        <p:txBody>
          <a:bodyPr/>
          <a:lstStyle/>
          <a:p>
            <a:endParaRPr lang="en-BG"/>
          </a:p>
        </p:txBody>
      </p:sp>
      <p:sp>
        <p:nvSpPr>
          <p:cNvPr id="7" name="Slide Number Placeholder 6">
            <a:extLst>
              <a:ext uri="{FF2B5EF4-FFF2-40B4-BE49-F238E27FC236}">
                <a16:creationId xmlns:a16="http://schemas.microsoft.com/office/drawing/2014/main" id="{889B1899-554F-2026-561C-DD6003E098BC}"/>
              </a:ext>
            </a:extLst>
          </p:cNvPr>
          <p:cNvSpPr>
            <a:spLocks noGrp="1"/>
          </p:cNvSpPr>
          <p:nvPr>
            <p:ph type="sldNum" sz="quarter" idx="12"/>
          </p:nvPr>
        </p:nvSpPr>
        <p:spPr/>
        <p:txBody>
          <a:bodyPr/>
          <a:lstStyle/>
          <a:p>
            <a:fld id="{CD4805D6-057F-1048-B770-DDF440AB6921}" type="slidenum">
              <a:rPr lang="en-BG" smtClean="0"/>
              <a:t>‹#›</a:t>
            </a:fld>
            <a:endParaRPr lang="en-BG"/>
          </a:p>
        </p:txBody>
      </p:sp>
      <p:sp>
        <p:nvSpPr>
          <p:cNvPr id="10" name="Block Arc 9">
            <a:extLst>
              <a:ext uri="{FF2B5EF4-FFF2-40B4-BE49-F238E27FC236}">
                <a16:creationId xmlns:a16="http://schemas.microsoft.com/office/drawing/2014/main" id="{430B0CAF-F320-1DEA-BCCF-A2137B19454B}"/>
              </a:ext>
            </a:extLst>
          </p:cNvPr>
          <p:cNvSpPr/>
          <p:nvPr userDrawn="1"/>
        </p:nvSpPr>
        <p:spPr>
          <a:xfrm rot="19470648">
            <a:off x="10753164" y="5419163"/>
            <a:ext cx="2877671" cy="2877671"/>
          </a:xfrm>
          <a:prstGeom prst="blockArc">
            <a:avLst>
              <a:gd name="adj1" fmla="val 12903808"/>
              <a:gd name="adj2" fmla="val 18368497"/>
              <a:gd name="adj3" fmla="val 21523"/>
            </a:avLst>
          </a:prstGeom>
          <a:solidFill>
            <a:srgbClr val="4AC5D3">
              <a:alpha val="43443"/>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G">
              <a:solidFill>
                <a:schemeClr val="tx1"/>
              </a:solidFill>
            </a:endParaRPr>
          </a:p>
        </p:txBody>
      </p:sp>
    </p:spTree>
    <p:extLst>
      <p:ext uri="{BB962C8B-B14F-4D97-AF65-F5344CB8AC3E}">
        <p14:creationId xmlns:p14="http://schemas.microsoft.com/office/powerpoint/2010/main" val="34343992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0" name="Pie 9">
            <a:extLst>
              <a:ext uri="{FF2B5EF4-FFF2-40B4-BE49-F238E27FC236}">
                <a16:creationId xmlns:a16="http://schemas.microsoft.com/office/drawing/2014/main" id="{D9B25235-D760-9CED-92D8-37293687569E}"/>
              </a:ext>
            </a:extLst>
          </p:cNvPr>
          <p:cNvSpPr/>
          <p:nvPr userDrawn="1"/>
        </p:nvSpPr>
        <p:spPr>
          <a:xfrm>
            <a:off x="-2529568" y="-2532035"/>
            <a:ext cx="5053693" cy="5053693"/>
          </a:xfrm>
          <a:prstGeom prst="pie">
            <a:avLst>
              <a:gd name="adj1" fmla="val 0"/>
              <a:gd name="adj2" fmla="val 5393658"/>
            </a:avLst>
          </a:prstGeom>
          <a:solidFill>
            <a:srgbClr val="B4D785">
              <a:alpha val="64098"/>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G">
              <a:solidFill>
                <a:schemeClr val="tx1"/>
              </a:solidFill>
            </a:endParaRPr>
          </a:p>
        </p:txBody>
      </p:sp>
      <p:sp>
        <p:nvSpPr>
          <p:cNvPr id="2" name="Title 1">
            <a:extLst>
              <a:ext uri="{FF2B5EF4-FFF2-40B4-BE49-F238E27FC236}">
                <a16:creationId xmlns:a16="http://schemas.microsoft.com/office/drawing/2014/main" id="{084868AD-59A2-23A7-78B1-E3FA14780788}"/>
              </a:ext>
            </a:extLst>
          </p:cNvPr>
          <p:cNvSpPr>
            <a:spLocks noGrp="1"/>
          </p:cNvSpPr>
          <p:nvPr>
            <p:ph type="title"/>
          </p:nvPr>
        </p:nvSpPr>
        <p:spPr>
          <a:xfrm>
            <a:off x="571265" y="844577"/>
            <a:ext cx="4711926" cy="1600200"/>
          </a:xfrm>
        </p:spPr>
        <p:txBody>
          <a:bodyPr anchor="t"/>
          <a:lstStyle>
            <a:lvl1pPr>
              <a:defRPr sz="3200"/>
            </a:lvl1pPr>
          </a:lstStyle>
          <a:p>
            <a:r>
              <a:rPr lang="en-GB"/>
              <a:t>Click to edit Master title style</a:t>
            </a:r>
            <a:endParaRPr lang="en-BG"/>
          </a:p>
        </p:txBody>
      </p:sp>
      <p:sp>
        <p:nvSpPr>
          <p:cNvPr id="3" name="Picture Placeholder 2">
            <a:extLst>
              <a:ext uri="{FF2B5EF4-FFF2-40B4-BE49-F238E27FC236}">
                <a16:creationId xmlns:a16="http://schemas.microsoft.com/office/drawing/2014/main" id="{D72A0FB4-2B18-C581-7AB9-3985AE69B1EB}"/>
              </a:ext>
            </a:extLst>
          </p:cNvPr>
          <p:cNvSpPr>
            <a:spLocks noGrp="1"/>
          </p:cNvSpPr>
          <p:nvPr>
            <p:ph type="pic" idx="1"/>
          </p:nvPr>
        </p:nvSpPr>
        <p:spPr>
          <a:xfrm>
            <a:off x="6096000" y="0"/>
            <a:ext cx="6096000"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BG"/>
          </a:p>
        </p:txBody>
      </p:sp>
      <p:sp>
        <p:nvSpPr>
          <p:cNvPr id="4" name="Text Placeholder 3">
            <a:extLst>
              <a:ext uri="{FF2B5EF4-FFF2-40B4-BE49-F238E27FC236}">
                <a16:creationId xmlns:a16="http://schemas.microsoft.com/office/drawing/2014/main" id="{BA2DE7A1-3770-90F5-BBB2-A7B14D7FB7D8}"/>
              </a:ext>
            </a:extLst>
          </p:cNvPr>
          <p:cNvSpPr>
            <a:spLocks noGrp="1"/>
          </p:cNvSpPr>
          <p:nvPr>
            <p:ph type="body" sz="half" idx="2"/>
          </p:nvPr>
        </p:nvSpPr>
        <p:spPr>
          <a:xfrm>
            <a:off x="571265" y="2693129"/>
            <a:ext cx="4724172" cy="330304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F6FE211-DADE-7C35-A995-A22F53E0C7D3}"/>
              </a:ext>
            </a:extLst>
          </p:cNvPr>
          <p:cNvSpPr>
            <a:spLocks noGrp="1"/>
          </p:cNvSpPr>
          <p:nvPr>
            <p:ph type="dt" sz="half" idx="10"/>
          </p:nvPr>
        </p:nvSpPr>
        <p:spPr/>
        <p:txBody>
          <a:bodyPr/>
          <a:lstStyle/>
          <a:p>
            <a:fld id="{10467C01-8014-6B46-8584-E97DE614B111}" type="datetime1">
              <a:rPr lang="en-US" smtClean="0"/>
              <a:t>10/7/2025</a:t>
            </a:fld>
            <a:endParaRPr lang="en-BG"/>
          </a:p>
        </p:txBody>
      </p:sp>
      <p:sp>
        <p:nvSpPr>
          <p:cNvPr id="6" name="Footer Placeholder 5">
            <a:extLst>
              <a:ext uri="{FF2B5EF4-FFF2-40B4-BE49-F238E27FC236}">
                <a16:creationId xmlns:a16="http://schemas.microsoft.com/office/drawing/2014/main" id="{292E683B-A972-550E-3AEF-F78CB51912C0}"/>
              </a:ext>
            </a:extLst>
          </p:cNvPr>
          <p:cNvSpPr>
            <a:spLocks noGrp="1"/>
          </p:cNvSpPr>
          <p:nvPr>
            <p:ph type="ftr" sz="quarter" idx="11"/>
          </p:nvPr>
        </p:nvSpPr>
        <p:spPr/>
        <p:txBody>
          <a:bodyPr/>
          <a:lstStyle/>
          <a:p>
            <a:endParaRPr lang="en-BG"/>
          </a:p>
        </p:txBody>
      </p:sp>
      <p:sp>
        <p:nvSpPr>
          <p:cNvPr id="7" name="Slide Number Placeholder 6">
            <a:extLst>
              <a:ext uri="{FF2B5EF4-FFF2-40B4-BE49-F238E27FC236}">
                <a16:creationId xmlns:a16="http://schemas.microsoft.com/office/drawing/2014/main" id="{63A6689B-1A1E-F12D-62BB-D5E2C4689768}"/>
              </a:ext>
            </a:extLst>
          </p:cNvPr>
          <p:cNvSpPr>
            <a:spLocks noGrp="1"/>
          </p:cNvSpPr>
          <p:nvPr>
            <p:ph type="sldNum" sz="quarter" idx="12"/>
          </p:nvPr>
        </p:nvSpPr>
        <p:spPr/>
        <p:txBody>
          <a:bodyPr/>
          <a:lstStyle/>
          <a:p>
            <a:fld id="{CD4805D6-057F-1048-B770-DDF440AB6921}" type="slidenum">
              <a:rPr lang="en-BG" smtClean="0"/>
              <a:t>‹#›</a:t>
            </a:fld>
            <a:endParaRPr lang="en-BG"/>
          </a:p>
        </p:txBody>
      </p:sp>
      <p:sp>
        <p:nvSpPr>
          <p:cNvPr id="9" name="Block Arc 8">
            <a:extLst>
              <a:ext uri="{FF2B5EF4-FFF2-40B4-BE49-F238E27FC236}">
                <a16:creationId xmlns:a16="http://schemas.microsoft.com/office/drawing/2014/main" id="{44BD266A-FD16-2F57-E8D7-F9BD51B7AF80}"/>
              </a:ext>
            </a:extLst>
          </p:cNvPr>
          <p:cNvSpPr/>
          <p:nvPr userDrawn="1"/>
        </p:nvSpPr>
        <p:spPr>
          <a:xfrm rot="19470648">
            <a:off x="10753164" y="5419163"/>
            <a:ext cx="2877671" cy="2877671"/>
          </a:xfrm>
          <a:prstGeom prst="blockArc">
            <a:avLst>
              <a:gd name="adj1" fmla="val 12903808"/>
              <a:gd name="adj2" fmla="val 18368497"/>
              <a:gd name="adj3" fmla="val 21523"/>
            </a:avLst>
          </a:prstGeom>
          <a:solidFill>
            <a:srgbClr val="4AC5D3">
              <a:alpha val="4997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G">
              <a:solidFill>
                <a:schemeClr val="tx1"/>
              </a:solidFill>
            </a:endParaRPr>
          </a:p>
        </p:txBody>
      </p:sp>
    </p:spTree>
    <p:extLst>
      <p:ext uri="{BB962C8B-B14F-4D97-AF65-F5344CB8AC3E}">
        <p14:creationId xmlns:p14="http://schemas.microsoft.com/office/powerpoint/2010/main" val="3769835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947EB0C-1F23-7F20-0873-95DECE014D49}"/>
              </a:ext>
            </a:extLst>
          </p:cNvPr>
          <p:cNvSpPr>
            <a:spLocks noGrp="1"/>
          </p:cNvSpPr>
          <p:nvPr>
            <p:ph type="title"/>
          </p:nvPr>
        </p:nvSpPr>
        <p:spPr>
          <a:xfrm>
            <a:off x="254511" y="1"/>
            <a:ext cx="10515600" cy="1062266"/>
          </a:xfrm>
          <a:prstGeom prst="rect">
            <a:avLst/>
          </a:prstGeom>
        </p:spPr>
        <p:txBody>
          <a:bodyPr vert="horz" lIns="91440" tIns="45720" rIns="91440" bIns="45720" rtlCol="0" anchor="ctr">
            <a:normAutofit/>
          </a:bodyPr>
          <a:lstStyle/>
          <a:p>
            <a:r>
              <a:rPr lang="en-GB"/>
              <a:t>Click to edit Master title style</a:t>
            </a:r>
            <a:endParaRPr lang="en-BG"/>
          </a:p>
        </p:txBody>
      </p:sp>
      <p:sp>
        <p:nvSpPr>
          <p:cNvPr id="3" name="Text Placeholder 2">
            <a:extLst>
              <a:ext uri="{FF2B5EF4-FFF2-40B4-BE49-F238E27FC236}">
                <a16:creationId xmlns:a16="http://schemas.microsoft.com/office/drawing/2014/main" id="{EEA4E3B3-B252-63EB-C217-A0007AA627A0}"/>
              </a:ext>
            </a:extLst>
          </p:cNvPr>
          <p:cNvSpPr>
            <a:spLocks noGrp="1"/>
          </p:cNvSpPr>
          <p:nvPr>
            <p:ph type="body" idx="1"/>
          </p:nvPr>
        </p:nvSpPr>
        <p:spPr>
          <a:xfrm>
            <a:off x="254510" y="1480700"/>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G"/>
          </a:p>
        </p:txBody>
      </p:sp>
      <p:sp>
        <p:nvSpPr>
          <p:cNvPr id="4" name="Date Placeholder 3">
            <a:extLst>
              <a:ext uri="{FF2B5EF4-FFF2-40B4-BE49-F238E27FC236}">
                <a16:creationId xmlns:a16="http://schemas.microsoft.com/office/drawing/2014/main" id="{ED1C2F7A-5B13-F200-EED5-8F7D4E21EAC5}"/>
              </a:ext>
            </a:extLst>
          </p:cNvPr>
          <p:cNvSpPr>
            <a:spLocks noGrp="1"/>
          </p:cNvSpPr>
          <p:nvPr>
            <p:ph type="dt" sz="half" idx="2"/>
          </p:nvPr>
        </p:nvSpPr>
        <p:spPr>
          <a:xfrm>
            <a:off x="9194289" y="6348446"/>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6CA5BA-C51C-1940-A571-6C6D80379CB5}" type="datetime1">
              <a:rPr lang="en-US" smtClean="0"/>
              <a:t>10/7/2025</a:t>
            </a:fld>
            <a:endParaRPr lang="en-BG"/>
          </a:p>
        </p:txBody>
      </p:sp>
      <p:sp>
        <p:nvSpPr>
          <p:cNvPr id="5" name="Footer Placeholder 4">
            <a:extLst>
              <a:ext uri="{FF2B5EF4-FFF2-40B4-BE49-F238E27FC236}">
                <a16:creationId xmlns:a16="http://schemas.microsoft.com/office/drawing/2014/main" id="{8865CECB-2A72-E4A1-1DE7-AAD920E9E7B0}"/>
              </a:ext>
            </a:extLst>
          </p:cNvPr>
          <p:cNvSpPr>
            <a:spLocks noGrp="1"/>
          </p:cNvSpPr>
          <p:nvPr>
            <p:ph type="ftr" sz="quarter" idx="3"/>
          </p:nvPr>
        </p:nvSpPr>
        <p:spPr>
          <a:xfrm>
            <a:off x="4038600" y="6342497"/>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BG"/>
          </a:p>
        </p:txBody>
      </p:sp>
      <p:sp>
        <p:nvSpPr>
          <p:cNvPr id="6" name="Slide Number Placeholder 5">
            <a:extLst>
              <a:ext uri="{FF2B5EF4-FFF2-40B4-BE49-F238E27FC236}">
                <a16:creationId xmlns:a16="http://schemas.microsoft.com/office/drawing/2014/main" id="{D9EE71D7-B291-3D70-74FF-854D47A07253}"/>
              </a:ext>
            </a:extLst>
          </p:cNvPr>
          <p:cNvSpPr>
            <a:spLocks noGrp="1"/>
          </p:cNvSpPr>
          <p:nvPr>
            <p:ph type="sldNum" sz="quarter" idx="4"/>
          </p:nvPr>
        </p:nvSpPr>
        <p:spPr>
          <a:xfrm>
            <a:off x="11631310" y="68880"/>
            <a:ext cx="464041" cy="365125"/>
          </a:xfrm>
          <a:prstGeom prst="rect">
            <a:avLst/>
          </a:prstGeom>
        </p:spPr>
        <p:txBody>
          <a:bodyPr vert="horz" lIns="91440" tIns="45720" rIns="91440" bIns="45720" rtlCol="0" anchor="ctr"/>
          <a:lstStyle>
            <a:lvl1pPr algn="ctr">
              <a:defRPr sz="1100">
                <a:solidFill>
                  <a:srgbClr val="163A3C"/>
                </a:solidFill>
                <a:latin typeface="Century Gothic" panose="020B0502020202020204" pitchFamily="34" charset="0"/>
              </a:defRPr>
            </a:lvl1pPr>
          </a:lstStyle>
          <a:p>
            <a:fld id="{CD4805D6-057F-1048-B770-DDF440AB6921}" type="slidenum">
              <a:rPr lang="en-BG" smtClean="0"/>
              <a:pPr/>
              <a:t>‹#›</a:t>
            </a:fld>
            <a:endParaRPr lang="en-BG"/>
          </a:p>
        </p:txBody>
      </p:sp>
      <p:pic>
        <p:nvPicPr>
          <p:cNvPr id="7" name="Picture 6">
            <a:extLst>
              <a:ext uri="{FF2B5EF4-FFF2-40B4-BE49-F238E27FC236}">
                <a16:creationId xmlns:a16="http://schemas.microsoft.com/office/drawing/2014/main" id="{0032BBBC-4B72-D10E-5172-1C3859134097}"/>
              </a:ext>
            </a:extLst>
          </p:cNvPr>
          <p:cNvPicPr>
            <a:picLocks noChangeAspect="1"/>
          </p:cNvPicPr>
          <p:nvPr userDrawn="1"/>
        </p:nvPicPr>
        <p:blipFill rotWithShape="1">
          <a:blip r:embed="rId12"/>
          <a:srcRect t="1" r="80576" b="-26694"/>
          <a:stretch/>
        </p:blipFill>
        <p:spPr>
          <a:xfrm>
            <a:off x="97969" y="6105126"/>
            <a:ext cx="582424" cy="937839"/>
          </a:xfrm>
          <a:prstGeom prst="rect">
            <a:avLst/>
          </a:prstGeom>
        </p:spPr>
      </p:pic>
      <p:sp>
        <p:nvSpPr>
          <p:cNvPr id="8" name="Block Arc 7">
            <a:extLst>
              <a:ext uri="{FF2B5EF4-FFF2-40B4-BE49-F238E27FC236}">
                <a16:creationId xmlns:a16="http://schemas.microsoft.com/office/drawing/2014/main" id="{40F58A6C-5023-56E5-0F6E-9A5DD7945AB4}"/>
              </a:ext>
            </a:extLst>
          </p:cNvPr>
          <p:cNvSpPr/>
          <p:nvPr userDrawn="1"/>
        </p:nvSpPr>
        <p:spPr>
          <a:xfrm rot="13455872">
            <a:off x="11690283" y="85811"/>
            <a:ext cx="335585" cy="335585"/>
          </a:xfrm>
          <a:prstGeom prst="blockArc">
            <a:avLst>
              <a:gd name="adj1" fmla="val 9379660"/>
              <a:gd name="adj2" fmla="val 18196528"/>
              <a:gd name="adj3" fmla="val 14108"/>
            </a:avLst>
          </a:prstGeom>
          <a:solidFill>
            <a:srgbClr val="163A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G">
              <a:solidFill>
                <a:schemeClr val="tx1"/>
              </a:solidFill>
            </a:endParaRPr>
          </a:p>
        </p:txBody>
      </p:sp>
      <p:pic>
        <p:nvPicPr>
          <p:cNvPr id="11" name="Picture 10">
            <a:extLst>
              <a:ext uri="{FF2B5EF4-FFF2-40B4-BE49-F238E27FC236}">
                <a16:creationId xmlns:a16="http://schemas.microsoft.com/office/drawing/2014/main" id="{62CF1302-2471-E6C0-EC39-6065EF4B1538}"/>
              </a:ext>
            </a:extLst>
          </p:cNvPr>
          <p:cNvPicPr>
            <a:picLocks noChangeAspect="1"/>
          </p:cNvPicPr>
          <p:nvPr userDrawn="1"/>
        </p:nvPicPr>
        <p:blipFill rotWithShape="1">
          <a:blip r:embed="rId13">
            <a:alphaModFix amt="67000"/>
          </a:blip>
          <a:srcRect l="5491" t="34976"/>
          <a:stretch/>
        </p:blipFill>
        <p:spPr>
          <a:xfrm rot="5400000">
            <a:off x="12363130" y="-298812"/>
            <a:ext cx="840525" cy="325295"/>
          </a:xfrm>
          <a:prstGeom prst="rect">
            <a:avLst/>
          </a:prstGeom>
        </p:spPr>
      </p:pic>
      <p:sp>
        <p:nvSpPr>
          <p:cNvPr id="12" name="Block Arc 11">
            <a:extLst>
              <a:ext uri="{FF2B5EF4-FFF2-40B4-BE49-F238E27FC236}">
                <a16:creationId xmlns:a16="http://schemas.microsoft.com/office/drawing/2014/main" id="{71DC6B7A-9E44-6BE7-0AD7-A948278FD403}"/>
              </a:ext>
            </a:extLst>
          </p:cNvPr>
          <p:cNvSpPr/>
          <p:nvPr userDrawn="1"/>
        </p:nvSpPr>
        <p:spPr>
          <a:xfrm rot="19470648">
            <a:off x="10753164" y="5419163"/>
            <a:ext cx="2877671" cy="2877671"/>
          </a:xfrm>
          <a:prstGeom prst="blockArc">
            <a:avLst>
              <a:gd name="adj1" fmla="val 12903808"/>
              <a:gd name="adj2" fmla="val 18368497"/>
              <a:gd name="adj3" fmla="val 21523"/>
            </a:avLst>
          </a:prstGeom>
          <a:solidFill>
            <a:srgbClr val="4AC5D3">
              <a:alpha val="1089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G">
              <a:solidFill>
                <a:schemeClr val="tx1"/>
              </a:solidFill>
            </a:endParaRPr>
          </a:p>
        </p:txBody>
      </p:sp>
    </p:spTree>
    <p:extLst>
      <p:ext uri="{BB962C8B-B14F-4D97-AF65-F5344CB8AC3E}">
        <p14:creationId xmlns:p14="http://schemas.microsoft.com/office/powerpoint/2010/main" val="42357248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hf hdr="0" ftr="0" dt="0"/>
  <p:txStyles>
    <p:titleStyle>
      <a:lvl1pPr algn="l" defTabSz="914400" rtl="0" eaLnBrk="1" latinLnBrk="0" hangingPunct="1">
        <a:lnSpc>
          <a:spcPct val="90000"/>
        </a:lnSpc>
        <a:spcBef>
          <a:spcPct val="0"/>
        </a:spcBef>
        <a:buNone/>
        <a:defRPr sz="3600" kern="1200">
          <a:solidFill>
            <a:srgbClr val="163A3C"/>
          </a:solidFill>
          <a:latin typeface="Poppins" pitchFamily="2" charset="77"/>
          <a:ea typeface="+mj-ea"/>
          <a:cs typeface="Poppins" pitchFamily="2" charset="77"/>
        </a:defRPr>
      </a:lvl1pPr>
    </p:titleStyle>
    <p:bodyStyle>
      <a:lvl1pPr marL="228600" indent="-228600" algn="l" defTabSz="914400" rtl="0" eaLnBrk="1" latinLnBrk="0" hangingPunct="1">
        <a:lnSpc>
          <a:spcPct val="90000"/>
        </a:lnSpc>
        <a:spcBef>
          <a:spcPts val="1000"/>
        </a:spcBef>
        <a:buClr>
          <a:srgbClr val="4AC5D3"/>
        </a:buClr>
        <a:buFont typeface="Arial" panose="020B0604020202020204" pitchFamily="34" charset="0"/>
        <a:buChar char="•"/>
        <a:defRPr sz="2000" kern="1200">
          <a:solidFill>
            <a:schemeClr val="tx1"/>
          </a:solidFill>
          <a:latin typeface="Century Gothic" panose="020B0502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Century Gothic" panose="020B0502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Century Gothic" panose="020B0502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Century Gothic" panose="020B0502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B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9.xml"/><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9.xml"/><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hyperlink" Target="mailto:natasha.ali@unep-wcmc.org" TargetMode="External"/><Relationship Id="rId7" Type="http://schemas.openxmlformats.org/officeDocument/2006/relationships/image" Target="../media/image25.emf"/><Relationship Id="rId2" Type="http://schemas.openxmlformats.org/officeDocument/2006/relationships/notesSlide" Target="../notesSlides/notesSlide14.xml"/><Relationship Id="rId1" Type="http://schemas.openxmlformats.org/officeDocument/2006/relationships/slideLayout" Target="../slideLayouts/slideLayout10.xml"/><Relationship Id="rId6" Type="http://schemas.openxmlformats.org/officeDocument/2006/relationships/image" Target="../media/image24.emf"/><Relationship Id="rId5" Type="http://schemas.openxmlformats.org/officeDocument/2006/relationships/image" Target="../media/image10.emf"/><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9.xm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5990A-A0C1-F91B-15ED-6CCC5C6CCCB2}"/>
              </a:ext>
            </a:extLst>
          </p:cNvPr>
          <p:cNvSpPr>
            <a:spLocks noGrp="1"/>
          </p:cNvSpPr>
          <p:nvPr>
            <p:ph type="ctrTitle"/>
          </p:nvPr>
        </p:nvSpPr>
        <p:spPr>
          <a:xfrm>
            <a:off x="266904" y="1583556"/>
            <a:ext cx="7411346" cy="2209377"/>
          </a:xfrm>
        </p:spPr>
        <p:txBody>
          <a:bodyPr anchor="t">
            <a:normAutofit fontScale="90000"/>
          </a:bodyPr>
          <a:lstStyle/>
          <a:p>
            <a:r>
              <a:rPr lang="en-BG" dirty="0">
                <a:latin typeface="Montserrat SemiBold"/>
                <a:cs typeface="Poppins"/>
              </a:rPr>
              <a:t>WP</a:t>
            </a:r>
            <a:r>
              <a:rPr lang="en-GB" dirty="0">
                <a:latin typeface="Montserrat SemiBold"/>
                <a:cs typeface="Poppins"/>
              </a:rPr>
              <a:t>1</a:t>
            </a:r>
            <a:r>
              <a:rPr lang="en-BG" dirty="0">
                <a:latin typeface="Montserrat SemiBold"/>
                <a:cs typeface="Poppins"/>
              </a:rPr>
              <a:t>:</a:t>
            </a:r>
            <a:r>
              <a:rPr lang="en-GB" dirty="0">
                <a:latin typeface="Montserrat SemiBold"/>
                <a:cs typeface="Poppins"/>
              </a:rPr>
              <a:t> </a:t>
            </a:r>
            <a:r>
              <a:rPr lang="en-GB" dirty="0"/>
              <a:t>Deliverable D1.1 – Policy Landscape and Needs </a:t>
            </a:r>
            <a:endParaRPr lang="en-BG" dirty="0"/>
          </a:p>
        </p:txBody>
      </p:sp>
      <p:sp>
        <p:nvSpPr>
          <p:cNvPr id="3" name="Subtitle 2">
            <a:extLst>
              <a:ext uri="{FF2B5EF4-FFF2-40B4-BE49-F238E27FC236}">
                <a16:creationId xmlns:a16="http://schemas.microsoft.com/office/drawing/2014/main" id="{0E0EAB8E-31DB-4930-6F34-7699F66B4FEB}"/>
              </a:ext>
            </a:extLst>
          </p:cNvPr>
          <p:cNvSpPr>
            <a:spLocks noGrp="1"/>
          </p:cNvSpPr>
          <p:nvPr>
            <p:ph type="subTitle" idx="1"/>
          </p:nvPr>
        </p:nvSpPr>
        <p:spPr>
          <a:xfrm>
            <a:off x="213968" y="3991798"/>
            <a:ext cx="7464282" cy="731870"/>
          </a:xfrm>
        </p:spPr>
        <p:txBody>
          <a:bodyPr vert="horz" lIns="91440" tIns="45720" rIns="91440" bIns="45720" rtlCol="0" anchor="t">
            <a:noAutofit/>
          </a:bodyPr>
          <a:lstStyle/>
          <a:p>
            <a:r>
              <a:rPr lang="en-GB" i="0">
                <a:solidFill>
                  <a:srgbClr val="00B0F0"/>
                </a:solidFill>
                <a:effectLst/>
                <a:latin typeface="Montserrat SemiBold"/>
                <a:cs typeface="Arial"/>
              </a:rPr>
              <a:t>Ayesha </a:t>
            </a:r>
            <a:r>
              <a:rPr lang="en-GB" i="0" err="1">
                <a:solidFill>
                  <a:srgbClr val="00B0F0"/>
                </a:solidFill>
                <a:effectLst/>
                <a:latin typeface="Montserrat SemiBold"/>
                <a:cs typeface="Arial"/>
              </a:rPr>
              <a:t>Wijesekera</a:t>
            </a:r>
            <a:r>
              <a:rPr lang="en-GB">
                <a:solidFill>
                  <a:srgbClr val="00B0F0"/>
                </a:solidFill>
                <a:latin typeface="Montserrat SemiBold"/>
                <a:cs typeface="Arial"/>
              </a:rPr>
              <a:t>,</a:t>
            </a:r>
            <a:r>
              <a:rPr lang="en-GB" i="0">
                <a:solidFill>
                  <a:srgbClr val="00B0F0"/>
                </a:solidFill>
                <a:effectLst/>
                <a:latin typeface="Montserrat SemiBold"/>
                <a:cs typeface="Arial"/>
              </a:rPr>
              <a:t> Stella Piipponen-Doyle, </a:t>
            </a:r>
            <a:r>
              <a:rPr lang="en-GB">
                <a:solidFill>
                  <a:srgbClr val="00B0F0"/>
                </a:solidFill>
                <a:latin typeface="Montserrat SemiBold"/>
                <a:cs typeface="Arial"/>
              </a:rPr>
              <a:t>Natasha Ali </a:t>
            </a:r>
            <a:endParaRPr lang="en-US">
              <a:solidFill>
                <a:srgbClr val="00B0F0"/>
              </a:solidFill>
              <a:latin typeface="Montserrat SemiBold" panose="00000700000000000000" pitchFamily="2" charset="0"/>
              <a:cs typeface="Arial"/>
            </a:endParaRPr>
          </a:p>
          <a:p>
            <a:r>
              <a:rPr lang="en-GB">
                <a:solidFill>
                  <a:srgbClr val="00B0F0"/>
                </a:solidFill>
                <a:latin typeface="Montserrat SemiBold" panose="00000700000000000000" pitchFamily="2" charset="0"/>
                <a:cs typeface="Arial"/>
              </a:rPr>
              <a:t>UNEP-WCMC</a:t>
            </a:r>
            <a:endParaRPr lang="en-BG">
              <a:solidFill>
                <a:srgbClr val="00B0F0"/>
              </a:solidFill>
              <a:latin typeface="Montserrat SemiBold" panose="00000700000000000000" pitchFamily="2" charset="0"/>
            </a:endParaRPr>
          </a:p>
        </p:txBody>
      </p:sp>
      <p:sp>
        <p:nvSpPr>
          <p:cNvPr id="6" name="Subtitle 2">
            <a:extLst>
              <a:ext uri="{FF2B5EF4-FFF2-40B4-BE49-F238E27FC236}">
                <a16:creationId xmlns:a16="http://schemas.microsoft.com/office/drawing/2014/main" id="{8AAA1658-346E-4574-9E72-A7F8DF50A33F}"/>
              </a:ext>
            </a:extLst>
          </p:cNvPr>
          <p:cNvSpPr txBox="1">
            <a:spLocks/>
          </p:cNvSpPr>
          <p:nvPr/>
        </p:nvSpPr>
        <p:spPr>
          <a:xfrm>
            <a:off x="266903" y="5249083"/>
            <a:ext cx="6915131" cy="512119"/>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rgbClr val="B4D785"/>
                </a:solidFill>
                <a:latin typeface="Century Gothic" panose="020B0502020202020204" pitchFamily="34" charset="0"/>
                <a:ea typeface="+mn-ea"/>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Century Gothic" panose="020B0502020202020204" pitchFamily="34" charset="0"/>
                <a:ea typeface="+mn-ea"/>
                <a:cs typeface="Arial" panose="020B060402020202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Century Gothic" panose="020B0502020202020204" pitchFamily="34" charset="0"/>
                <a:ea typeface="+mn-ea"/>
                <a:cs typeface="Arial" panose="020B060402020202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Century Gothic" panose="020B0502020202020204" pitchFamily="34" charset="0"/>
                <a:ea typeface="+mn-ea"/>
                <a:cs typeface="Arial" panose="020B060402020202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Century Gothic" panose="020B0502020202020204" pitchFamily="34" charset="0"/>
                <a:ea typeface="+mn-ea"/>
                <a:cs typeface="Arial" panose="020B060402020202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defRPr/>
            </a:pPr>
            <a:r>
              <a:rPr lang="en-US" sz="1600">
                <a:solidFill>
                  <a:srgbClr val="163A3C"/>
                </a:solidFill>
                <a:latin typeface="Century Gothic"/>
                <a:cs typeface="Arial"/>
              </a:rPr>
              <a:t>7 October</a:t>
            </a:r>
            <a:r>
              <a:rPr kumimoji="0" lang="en-US" sz="1600" b="1" i="0" u="none" strike="noStrike" kern="1200" cap="none" spc="0" normalizeH="0" baseline="0" noProof="0">
                <a:ln>
                  <a:noFill/>
                </a:ln>
                <a:solidFill>
                  <a:srgbClr val="163A3C"/>
                </a:solidFill>
                <a:effectLst/>
                <a:uLnTx/>
                <a:uFillTx/>
                <a:latin typeface="Century Gothic"/>
                <a:ea typeface="+mn-ea"/>
                <a:cs typeface="Arial"/>
              </a:rPr>
              <a:t> 2025/</a:t>
            </a:r>
            <a:r>
              <a:rPr lang="en-US" sz="1600">
                <a:solidFill>
                  <a:srgbClr val="163A3C"/>
                </a:solidFill>
                <a:latin typeface="Century Gothic"/>
                <a:cs typeface="Arial"/>
              </a:rPr>
              <a:t>Internal Seminar </a:t>
            </a:r>
            <a:endParaRPr kumimoji="0" lang="en-US" sz="1600" b="1" i="0" u="none" strike="noStrike" kern="1200" cap="none" spc="0" normalizeH="0" baseline="0" noProof="0">
              <a:ln>
                <a:noFill/>
              </a:ln>
              <a:solidFill>
                <a:srgbClr val="163A3C"/>
              </a:solidFill>
              <a:effectLst/>
              <a:uLnTx/>
              <a:uFillTx/>
              <a:latin typeface="Century Gothic"/>
              <a:ea typeface="+mn-ea"/>
              <a:cs typeface="Arial"/>
            </a:endParaRPr>
          </a:p>
        </p:txBody>
      </p:sp>
      <p:sp>
        <p:nvSpPr>
          <p:cNvPr id="13" name="TextBox 12">
            <a:extLst>
              <a:ext uri="{FF2B5EF4-FFF2-40B4-BE49-F238E27FC236}">
                <a16:creationId xmlns:a16="http://schemas.microsoft.com/office/drawing/2014/main" id="{C4CE6AB1-07F6-D1EE-9E1A-A7D8621D273A}"/>
              </a:ext>
            </a:extLst>
          </p:cNvPr>
          <p:cNvSpPr txBox="1"/>
          <p:nvPr/>
        </p:nvSpPr>
        <p:spPr>
          <a:xfrm>
            <a:off x="914400" y="5568043"/>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G"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0B83EDF3-4D3D-66EB-EF21-D2E424C7A898}"/>
              </a:ext>
            </a:extLst>
          </p:cNvPr>
          <p:cNvSpPr txBox="1"/>
          <p:nvPr/>
        </p:nvSpPr>
        <p:spPr>
          <a:xfrm>
            <a:off x="8134217" y="6295605"/>
            <a:ext cx="6109252"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white"/>
                </a:solidFill>
                <a:effectLst/>
                <a:uLnTx/>
                <a:uFillTx/>
                <a:latin typeface="Poppins" pitchFamily="2" charset="77"/>
                <a:ea typeface="+mn-ea"/>
                <a:cs typeface="Poppins" pitchFamily="2" charset="77"/>
              </a:rPr>
              <a:t>obsgession.eu</a:t>
            </a:r>
            <a:endParaRPr kumimoji="0" lang="en-BG" sz="1400" b="0" i="0" u="none" strike="noStrike" kern="1200" cap="none" spc="0" normalizeH="0" baseline="0" noProof="0">
              <a:ln>
                <a:noFill/>
              </a:ln>
              <a:solidFill>
                <a:prstClr val="white"/>
              </a:solidFill>
              <a:effectLst/>
              <a:uLnTx/>
              <a:uFillTx/>
              <a:latin typeface="Poppins" pitchFamily="2" charset="77"/>
              <a:ea typeface="+mn-ea"/>
              <a:cs typeface="Poppins" pitchFamily="2" charset="77"/>
            </a:endParaRPr>
          </a:p>
        </p:txBody>
      </p:sp>
      <p:pic>
        <p:nvPicPr>
          <p:cNvPr id="17" name="Picture 16">
            <a:extLst>
              <a:ext uri="{FF2B5EF4-FFF2-40B4-BE49-F238E27FC236}">
                <a16:creationId xmlns:a16="http://schemas.microsoft.com/office/drawing/2014/main" id="{56B539A9-1D52-A06C-3DAD-3B9745050D72}"/>
              </a:ext>
            </a:extLst>
          </p:cNvPr>
          <p:cNvPicPr>
            <a:picLocks noChangeAspect="1"/>
          </p:cNvPicPr>
          <p:nvPr/>
        </p:nvPicPr>
        <p:blipFill>
          <a:blip r:embed="rId3"/>
          <a:stretch>
            <a:fillRect/>
          </a:stretch>
        </p:blipFill>
        <p:spPr>
          <a:xfrm>
            <a:off x="10254422" y="6335099"/>
            <a:ext cx="188292" cy="188292"/>
          </a:xfrm>
          <a:prstGeom prst="rect">
            <a:avLst/>
          </a:prstGeom>
        </p:spPr>
      </p:pic>
    </p:spTree>
    <p:extLst>
      <p:ext uri="{BB962C8B-B14F-4D97-AF65-F5344CB8AC3E}">
        <p14:creationId xmlns:p14="http://schemas.microsoft.com/office/powerpoint/2010/main" val="37986592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E0D87F-52C9-EE21-831F-53FAC328ED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7190AC-1EA4-612E-C347-412FABCCB0CA}"/>
              </a:ext>
            </a:extLst>
          </p:cNvPr>
          <p:cNvSpPr>
            <a:spLocks noGrp="1"/>
          </p:cNvSpPr>
          <p:nvPr>
            <p:ph type="title"/>
          </p:nvPr>
        </p:nvSpPr>
        <p:spPr/>
        <p:txBody>
          <a:bodyPr>
            <a:normAutofit fontScale="90000"/>
          </a:bodyPr>
          <a:lstStyle/>
          <a:p>
            <a:r>
              <a:rPr lang="en-GB"/>
              <a:t>Results: EBV Candidates Ranking across stages of the policy process</a:t>
            </a:r>
            <a:endParaRPr lang="en-BG"/>
          </a:p>
        </p:txBody>
      </p:sp>
      <p:sp>
        <p:nvSpPr>
          <p:cNvPr id="5" name="Slide Number Placeholder 4">
            <a:extLst>
              <a:ext uri="{FF2B5EF4-FFF2-40B4-BE49-F238E27FC236}">
                <a16:creationId xmlns:a16="http://schemas.microsoft.com/office/drawing/2014/main" id="{27DA8716-BEBA-B517-2045-217F191462A4}"/>
              </a:ext>
            </a:extLst>
          </p:cNvPr>
          <p:cNvSpPr>
            <a:spLocks noGrp="1"/>
          </p:cNvSpPr>
          <p:nvPr>
            <p:ph type="sldNum" sz="quarter" idx="12"/>
          </p:nvPr>
        </p:nvSpPr>
        <p:spPr/>
        <p:txBody>
          <a:bodyPr/>
          <a:lstStyle/>
          <a:p>
            <a:fld id="{CD4805D6-057F-1048-B770-DDF440AB6921}" type="slidenum">
              <a:rPr lang="en-BG" smtClean="0"/>
              <a:t>10</a:t>
            </a:fld>
            <a:endParaRPr lang="en-BG"/>
          </a:p>
        </p:txBody>
      </p:sp>
      <p:pic>
        <p:nvPicPr>
          <p:cNvPr id="4" name="Picture 3">
            <a:extLst>
              <a:ext uri="{FF2B5EF4-FFF2-40B4-BE49-F238E27FC236}">
                <a16:creationId xmlns:a16="http://schemas.microsoft.com/office/drawing/2014/main" id="{EE56A35B-B734-BA27-2791-2B6775BDCD94}"/>
              </a:ext>
            </a:extLst>
          </p:cNvPr>
          <p:cNvPicPr>
            <a:picLocks noChangeAspect="1"/>
          </p:cNvPicPr>
          <p:nvPr/>
        </p:nvPicPr>
        <p:blipFill>
          <a:blip r:embed="rId3"/>
          <a:stretch>
            <a:fillRect/>
          </a:stretch>
        </p:blipFill>
        <p:spPr>
          <a:xfrm>
            <a:off x="5444688" y="1239121"/>
            <a:ext cx="6418642" cy="4996547"/>
          </a:xfrm>
          <a:prstGeom prst="rect">
            <a:avLst/>
          </a:prstGeom>
        </p:spPr>
      </p:pic>
      <p:pic>
        <p:nvPicPr>
          <p:cNvPr id="7" name="Picture 6" descr="A white rectangular box with black text&#10;&#10;AI-generated content may be incorrect.">
            <a:extLst>
              <a:ext uri="{FF2B5EF4-FFF2-40B4-BE49-F238E27FC236}">
                <a16:creationId xmlns:a16="http://schemas.microsoft.com/office/drawing/2014/main" id="{3B5E6FE4-16F7-D79A-1053-416E1E348736}"/>
              </a:ext>
            </a:extLst>
          </p:cNvPr>
          <p:cNvPicPr>
            <a:picLocks noChangeAspect="1"/>
          </p:cNvPicPr>
          <p:nvPr/>
        </p:nvPicPr>
        <p:blipFill>
          <a:blip r:embed="rId4"/>
          <a:stretch>
            <a:fillRect/>
          </a:stretch>
        </p:blipFill>
        <p:spPr>
          <a:xfrm>
            <a:off x="133083" y="2883782"/>
            <a:ext cx="5411813" cy="1999879"/>
          </a:xfrm>
          <a:prstGeom prst="rect">
            <a:avLst/>
          </a:prstGeom>
        </p:spPr>
      </p:pic>
    </p:spTree>
    <p:extLst>
      <p:ext uri="{BB962C8B-B14F-4D97-AF65-F5344CB8AC3E}">
        <p14:creationId xmlns:p14="http://schemas.microsoft.com/office/powerpoint/2010/main" val="30174339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EC09AA-9B9F-CA82-48A3-CC2DC5FDD9AA}"/>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D651A498-906C-1529-BFC5-567C4D2387BA}"/>
              </a:ext>
            </a:extLst>
          </p:cNvPr>
          <p:cNvPicPr>
            <a:picLocks noChangeAspect="1"/>
          </p:cNvPicPr>
          <p:nvPr/>
        </p:nvPicPr>
        <p:blipFill>
          <a:blip r:embed="rId3"/>
          <a:srcRect b="21181"/>
          <a:stretch/>
        </p:blipFill>
        <p:spPr>
          <a:xfrm>
            <a:off x="5728186" y="751231"/>
            <a:ext cx="5648183" cy="4933125"/>
          </a:xfrm>
          <a:prstGeom prst="rect">
            <a:avLst/>
          </a:prstGeom>
        </p:spPr>
      </p:pic>
      <p:sp>
        <p:nvSpPr>
          <p:cNvPr id="2" name="Title 1">
            <a:extLst>
              <a:ext uri="{FF2B5EF4-FFF2-40B4-BE49-F238E27FC236}">
                <a16:creationId xmlns:a16="http://schemas.microsoft.com/office/drawing/2014/main" id="{D1900A20-3529-0FAD-9D1B-8A0F2759D80E}"/>
              </a:ext>
            </a:extLst>
          </p:cNvPr>
          <p:cNvSpPr>
            <a:spLocks noGrp="1"/>
          </p:cNvSpPr>
          <p:nvPr>
            <p:ph type="title"/>
          </p:nvPr>
        </p:nvSpPr>
        <p:spPr/>
        <p:txBody>
          <a:bodyPr/>
          <a:lstStyle/>
          <a:p>
            <a:r>
              <a:rPr lang="en-GB"/>
              <a:t>Conclusions</a:t>
            </a:r>
            <a:endParaRPr lang="en-BG"/>
          </a:p>
        </p:txBody>
      </p:sp>
      <p:sp>
        <p:nvSpPr>
          <p:cNvPr id="4" name="Text Placeholder 3">
            <a:extLst>
              <a:ext uri="{FF2B5EF4-FFF2-40B4-BE49-F238E27FC236}">
                <a16:creationId xmlns:a16="http://schemas.microsoft.com/office/drawing/2014/main" id="{6070E36E-3B84-1AC0-0091-BD23A9A4CFD4}"/>
              </a:ext>
            </a:extLst>
          </p:cNvPr>
          <p:cNvSpPr>
            <a:spLocks noGrp="1"/>
          </p:cNvSpPr>
          <p:nvPr>
            <p:ph type="body" sz="half" idx="2"/>
          </p:nvPr>
        </p:nvSpPr>
        <p:spPr>
          <a:xfrm>
            <a:off x="571266" y="2381924"/>
            <a:ext cx="5353546" cy="3981298"/>
          </a:xfrm>
        </p:spPr>
        <p:txBody>
          <a:bodyPr vert="horz" lIns="91440" tIns="45720" rIns="91440" bIns="45720" rtlCol="0" anchor="t">
            <a:normAutofit fontScale="92500" lnSpcReduction="10000"/>
          </a:bodyPr>
          <a:lstStyle/>
          <a:p>
            <a:pPr marL="285750" indent="-285750">
              <a:buFont typeface="Arial" panose="020B0604020202020204" pitchFamily="34" charset="0"/>
              <a:buChar char="•"/>
            </a:pPr>
            <a:r>
              <a:rPr lang="en-GB" b="1"/>
              <a:t>Top four EBV Candidates: </a:t>
            </a:r>
            <a:r>
              <a:rPr lang="en-GB"/>
              <a:t>Species abundance, species distribution, ecosystem distribution and ecosystem vertical profile</a:t>
            </a:r>
          </a:p>
          <a:p>
            <a:pPr marL="285750" indent="-285750">
              <a:buFont typeface="Arial" panose="020B0604020202020204" pitchFamily="34" charset="0"/>
              <a:buChar char="•"/>
            </a:pPr>
            <a:r>
              <a:rPr lang="en-GB"/>
              <a:t>Markedly higher scores compared to other candidates</a:t>
            </a:r>
          </a:p>
          <a:p>
            <a:pPr marL="285750" indent="-285750">
              <a:buFont typeface="Arial" panose="020B0604020202020204" pitchFamily="34" charset="0"/>
              <a:buChar char="•"/>
            </a:pPr>
            <a:r>
              <a:rPr lang="en-GB"/>
              <a:t>Consistently ranked among the top four candidates across ecosystem realms and policy stages </a:t>
            </a:r>
          </a:p>
          <a:p>
            <a:pPr marL="285750" indent="-285750">
              <a:buFont typeface="Arial" panose="020B0604020202020204" pitchFamily="34" charset="0"/>
              <a:buChar char="•"/>
            </a:pPr>
            <a:r>
              <a:rPr lang="en-GB"/>
              <a:t>Rankings broadly </a:t>
            </a:r>
            <a:r>
              <a:rPr lang="en-GB" b="1"/>
              <a:t>consistent </a:t>
            </a:r>
            <a:r>
              <a:rPr lang="en-GB"/>
              <a:t>with </a:t>
            </a:r>
            <a:r>
              <a:rPr lang="en-GB" err="1"/>
              <a:t>EuropaBON</a:t>
            </a:r>
            <a:r>
              <a:rPr lang="en-GB"/>
              <a:t> Assessment, except ecosystem vertical profile (low priority in </a:t>
            </a:r>
            <a:r>
              <a:rPr lang="en-GB" err="1"/>
              <a:t>EuropaBON</a:t>
            </a:r>
            <a:r>
              <a:rPr lang="en-GB"/>
              <a:t>)</a:t>
            </a:r>
          </a:p>
          <a:p>
            <a:pPr marL="285750" indent="-285750">
              <a:buFont typeface="Arial" panose="020B0604020202020204" pitchFamily="34" charset="0"/>
              <a:buChar char="•"/>
            </a:pPr>
            <a:r>
              <a:rPr lang="en-GB"/>
              <a:t>Recommendation to prioritize </a:t>
            </a:r>
            <a:r>
              <a:rPr lang="en-GB" b="1"/>
              <a:t>species abundance, species distribution and ecosystem distribution </a:t>
            </a:r>
            <a:r>
              <a:rPr lang="en-GB"/>
              <a:t>for meeting EU policy needs and RS-biodiversity product development under OBSGESSION</a:t>
            </a:r>
          </a:p>
          <a:p>
            <a:pPr marL="285750" indent="-285750">
              <a:buFont typeface="Arial" panose="020B0604020202020204" pitchFamily="34" charset="0"/>
              <a:buChar char="•"/>
            </a:pPr>
            <a:r>
              <a:rPr lang="en-GB"/>
              <a:t>Ecosystem vertical profile requires further consideration of policy relevance </a:t>
            </a:r>
          </a:p>
          <a:p>
            <a:endParaRPr lang="en-BG"/>
          </a:p>
        </p:txBody>
      </p:sp>
      <p:sp>
        <p:nvSpPr>
          <p:cNvPr id="5" name="Slide Number Placeholder 4">
            <a:extLst>
              <a:ext uri="{FF2B5EF4-FFF2-40B4-BE49-F238E27FC236}">
                <a16:creationId xmlns:a16="http://schemas.microsoft.com/office/drawing/2014/main" id="{F362D525-1B06-9B15-DE2A-513CA7726FA1}"/>
              </a:ext>
            </a:extLst>
          </p:cNvPr>
          <p:cNvSpPr>
            <a:spLocks noGrp="1"/>
          </p:cNvSpPr>
          <p:nvPr>
            <p:ph type="sldNum" sz="quarter" idx="12"/>
          </p:nvPr>
        </p:nvSpPr>
        <p:spPr/>
        <p:txBody>
          <a:bodyPr/>
          <a:lstStyle/>
          <a:p>
            <a:fld id="{CD4805D6-057F-1048-B770-DDF440AB6921}" type="slidenum">
              <a:rPr lang="en-BG" smtClean="0"/>
              <a:t>11</a:t>
            </a:fld>
            <a:endParaRPr lang="en-BG"/>
          </a:p>
        </p:txBody>
      </p:sp>
      <p:pic>
        <p:nvPicPr>
          <p:cNvPr id="3" name="Picture 2">
            <a:extLst>
              <a:ext uri="{FF2B5EF4-FFF2-40B4-BE49-F238E27FC236}">
                <a16:creationId xmlns:a16="http://schemas.microsoft.com/office/drawing/2014/main" id="{DDBE8490-EDE8-AE7C-A005-72135D376A1A}"/>
              </a:ext>
            </a:extLst>
          </p:cNvPr>
          <p:cNvPicPr>
            <a:picLocks noChangeAspect="1"/>
          </p:cNvPicPr>
          <p:nvPr/>
        </p:nvPicPr>
        <p:blipFill rotWithShape="1">
          <a:blip r:embed="rId4">
            <a:extLst>
              <a:ext uri="{28A0092B-C50C-407E-A947-70E740481C1C}">
                <a14:useLocalDpi xmlns:a14="http://schemas.microsoft.com/office/drawing/2010/main" val="0"/>
              </a:ext>
            </a:extLst>
          </a:blip>
          <a:srcRect l="5515" t="79302" r="55551" b="785"/>
          <a:stretch/>
        </p:blipFill>
        <p:spPr bwMode="auto">
          <a:xfrm>
            <a:off x="4207922" y="1098224"/>
            <a:ext cx="1818483" cy="1030053"/>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288723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9DFA02-1C85-7CC4-20D7-4562E657C0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047F38-7F14-642C-6D7D-5851963D40C9}"/>
              </a:ext>
            </a:extLst>
          </p:cNvPr>
          <p:cNvSpPr>
            <a:spLocks noGrp="1"/>
          </p:cNvSpPr>
          <p:nvPr>
            <p:ph type="title"/>
          </p:nvPr>
        </p:nvSpPr>
        <p:spPr/>
        <p:txBody>
          <a:bodyPr/>
          <a:lstStyle/>
          <a:p>
            <a:r>
              <a:rPr lang="en-GB"/>
              <a:t>Limitations</a:t>
            </a:r>
            <a:endParaRPr lang="en-BG"/>
          </a:p>
        </p:txBody>
      </p:sp>
      <p:sp>
        <p:nvSpPr>
          <p:cNvPr id="3" name="Content Placeholder 2">
            <a:extLst>
              <a:ext uri="{FF2B5EF4-FFF2-40B4-BE49-F238E27FC236}">
                <a16:creationId xmlns:a16="http://schemas.microsoft.com/office/drawing/2014/main" id="{4E2142BB-0E38-722E-A45B-37B98ADC6223}"/>
              </a:ext>
            </a:extLst>
          </p:cNvPr>
          <p:cNvSpPr>
            <a:spLocks noGrp="1"/>
          </p:cNvSpPr>
          <p:nvPr>
            <p:ph idx="1"/>
          </p:nvPr>
        </p:nvSpPr>
        <p:spPr/>
        <p:txBody>
          <a:bodyPr>
            <a:normAutofit/>
          </a:bodyPr>
          <a:lstStyle/>
          <a:p>
            <a:r>
              <a:rPr lang="en-GB" b="1"/>
              <a:t>Broad nature of many of the actions from the EU BDS 2030 </a:t>
            </a:r>
            <a:r>
              <a:rPr lang="en-GB"/>
              <a:t>- allowed for a range of interpretations of potential implementation approaches and data needs and consequently led to a range of potentially relevant EBVs. </a:t>
            </a:r>
          </a:p>
          <a:p>
            <a:r>
              <a:rPr lang="en-GB"/>
              <a:t>E.g., the broad applicability of ecosystem structure and function EBV candidates could have led to an overestimation of their policy priority compared to how actions are implemented in practice.</a:t>
            </a:r>
          </a:p>
          <a:p>
            <a:r>
              <a:rPr lang="en-GB" b="1"/>
              <a:t>The lack of a relevance scoring system</a:t>
            </a:r>
            <a:r>
              <a:rPr lang="en-GB"/>
              <a:t> - prioritization of EBVs was solely based on the number of actions and indicators they supported rather than the importance of each EBV for specific actions or indicators. </a:t>
            </a:r>
          </a:p>
          <a:p>
            <a:r>
              <a:rPr lang="en-GB" b="1"/>
              <a:t>The lack of contextualization</a:t>
            </a:r>
            <a:r>
              <a:rPr lang="en-GB"/>
              <a:t> - the approach did not fully consider technical feasibility, knowledge/ data gaps, or capacity to monitor EBVs. </a:t>
            </a:r>
            <a:endParaRPr lang="en-BG" sz="2400"/>
          </a:p>
        </p:txBody>
      </p:sp>
      <p:sp>
        <p:nvSpPr>
          <p:cNvPr id="4" name="Slide Number Placeholder 3">
            <a:extLst>
              <a:ext uri="{FF2B5EF4-FFF2-40B4-BE49-F238E27FC236}">
                <a16:creationId xmlns:a16="http://schemas.microsoft.com/office/drawing/2014/main" id="{2F3FD9D5-F286-27AB-A0FC-47523BDAA2F6}"/>
              </a:ext>
            </a:extLst>
          </p:cNvPr>
          <p:cNvSpPr>
            <a:spLocks noGrp="1"/>
          </p:cNvSpPr>
          <p:nvPr>
            <p:ph type="sldNum" sz="quarter" idx="12"/>
          </p:nvPr>
        </p:nvSpPr>
        <p:spPr/>
        <p:txBody>
          <a:bodyPr/>
          <a:lstStyle/>
          <a:p>
            <a:fld id="{CD4805D6-057F-1048-B770-DDF440AB6921}" type="slidenum">
              <a:rPr lang="en-BG" smtClean="0"/>
              <a:t>12</a:t>
            </a:fld>
            <a:endParaRPr lang="en-BG"/>
          </a:p>
        </p:txBody>
      </p:sp>
    </p:spTree>
    <p:extLst>
      <p:ext uri="{BB962C8B-B14F-4D97-AF65-F5344CB8AC3E}">
        <p14:creationId xmlns:p14="http://schemas.microsoft.com/office/powerpoint/2010/main" val="23334022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DC8393-E208-A335-93C9-D46A8AAD11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4ADA76-744E-750C-A942-0046E3D25B82}"/>
              </a:ext>
            </a:extLst>
          </p:cNvPr>
          <p:cNvSpPr>
            <a:spLocks noGrp="1"/>
          </p:cNvSpPr>
          <p:nvPr>
            <p:ph type="title"/>
          </p:nvPr>
        </p:nvSpPr>
        <p:spPr>
          <a:xfrm>
            <a:off x="1225776" y="647149"/>
            <a:ext cx="7689508" cy="1600200"/>
          </a:xfrm>
        </p:spPr>
        <p:txBody>
          <a:bodyPr anchor="t">
            <a:normAutofit/>
          </a:bodyPr>
          <a:lstStyle/>
          <a:p>
            <a:r>
              <a:rPr lang="en-GB" b="1"/>
              <a:t>Next Steps</a:t>
            </a:r>
            <a:r>
              <a:rPr lang="en-GB"/>
              <a:t>: </a:t>
            </a:r>
            <a:br>
              <a:rPr lang="en-GB"/>
            </a:br>
            <a:r>
              <a:rPr lang="en-GB"/>
              <a:t>D1.5 Policy landscape and needs(update)</a:t>
            </a:r>
            <a:endParaRPr lang="en-BG"/>
          </a:p>
        </p:txBody>
      </p:sp>
      <p:pic>
        <p:nvPicPr>
          <p:cNvPr id="1026" name="Picture 2" descr="1,800+ Next Steps Stock Illustrations, Royalty-Free Vector Graphics &amp; Clip  Art - iStock | Steps, Next steps blue, Next steps icon">
            <a:extLst>
              <a:ext uri="{FF2B5EF4-FFF2-40B4-BE49-F238E27FC236}">
                <a16:creationId xmlns:a16="http://schemas.microsoft.com/office/drawing/2014/main" id="{B63B7CFA-ED53-B719-982E-32F26C417D9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4141" t="10605" r="17152" b="10758"/>
          <a:stretch/>
        </p:blipFill>
        <p:spPr bwMode="auto">
          <a:xfrm>
            <a:off x="7121471" y="1014806"/>
            <a:ext cx="4218711" cy="4828388"/>
          </a:xfrm>
          <a:prstGeom prst="rect">
            <a:avLst/>
          </a:prstGeom>
          <a:solidFill>
            <a:srgbClr val="FFFFFF"/>
          </a:solidFill>
        </p:spPr>
      </p:pic>
      <p:sp>
        <p:nvSpPr>
          <p:cNvPr id="3" name="Content Placeholder 2">
            <a:extLst>
              <a:ext uri="{FF2B5EF4-FFF2-40B4-BE49-F238E27FC236}">
                <a16:creationId xmlns:a16="http://schemas.microsoft.com/office/drawing/2014/main" id="{38F39BB2-F793-2926-F5D6-A449AD228A2F}"/>
              </a:ext>
            </a:extLst>
          </p:cNvPr>
          <p:cNvSpPr>
            <a:spLocks noGrp="1"/>
          </p:cNvSpPr>
          <p:nvPr>
            <p:ph type="body" sz="half" idx="2"/>
          </p:nvPr>
        </p:nvSpPr>
        <p:spPr>
          <a:xfrm>
            <a:off x="895232" y="2444777"/>
            <a:ext cx="5902271" cy="3367271"/>
          </a:xfrm>
        </p:spPr>
        <p:txBody>
          <a:bodyPr>
            <a:normAutofit/>
          </a:bodyPr>
          <a:lstStyle/>
          <a:p>
            <a:pPr marL="285750" indent="-285750">
              <a:buFont typeface="Arial" panose="020B0604020202020204" pitchFamily="34" charset="0"/>
              <a:buChar char="•"/>
            </a:pPr>
            <a:r>
              <a:rPr lang="en-GB"/>
              <a:t>Refine mapping through </a:t>
            </a:r>
            <a:r>
              <a:rPr lang="en-GB" b="1"/>
              <a:t>interviews with policy makers and practitioners </a:t>
            </a:r>
          </a:p>
          <a:p>
            <a:pPr marL="285750" indent="-285750">
              <a:buFont typeface="Arial" panose="020B0604020202020204" pitchFamily="34" charset="0"/>
              <a:buChar char="•"/>
            </a:pPr>
            <a:r>
              <a:rPr lang="en-GB"/>
              <a:t>Introduce a </a:t>
            </a:r>
            <a:r>
              <a:rPr lang="en-GB" b="1"/>
              <a:t>relevance scoring system</a:t>
            </a:r>
            <a:endParaRPr lang="en-GB"/>
          </a:p>
          <a:p>
            <a:pPr marL="285750" lvl="0" indent="-285750">
              <a:buFont typeface="Arial" panose="020B0604020202020204" pitchFamily="34" charset="0"/>
              <a:buChar char="•"/>
            </a:pPr>
            <a:r>
              <a:rPr lang="en-GB"/>
              <a:t>Look at </a:t>
            </a:r>
            <a:r>
              <a:rPr lang="en-GB" b="1"/>
              <a:t>global commitments </a:t>
            </a:r>
            <a:r>
              <a:rPr lang="en-GB"/>
              <a:t>(e.g., Kunming Montreal Global Biodiversity Framework)</a:t>
            </a:r>
            <a:endParaRPr lang="en-GB" b="1"/>
          </a:p>
          <a:p>
            <a:pPr marL="285750" lvl="0" indent="-285750">
              <a:buFont typeface="Arial" panose="020B0604020202020204" pitchFamily="34" charset="0"/>
              <a:buChar char="•"/>
            </a:pPr>
            <a:r>
              <a:rPr lang="en-GB"/>
              <a:t>Take into consideration </a:t>
            </a:r>
            <a:r>
              <a:rPr lang="en-GB" b="1"/>
              <a:t>new information needs </a:t>
            </a:r>
            <a:r>
              <a:rPr lang="en-GB"/>
              <a:t>with respect to new strategies, policies and monitoring requirements</a:t>
            </a:r>
          </a:p>
          <a:p>
            <a:pPr marL="285750" indent="-285750">
              <a:buFont typeface="Arial" panose="020B0604020202020204" pitchFamily="34" charset="0"/>
              <a:buChar char="•"/>
            </a:pPr>
            <a:r>
              <a:rPr lang="en-GB"/>
              <a:t>Look at Directives and policies </a:t>
            </a:r>
            <a:r>
              <a:rPr lang="en-GB" b="1"/>
              <a:t>with less well-established monitoring schemes </a:t>
            </a:r>
            <a:endParaRPr lang="en-BG" b="1"/>
          </a:p>
        </p:txBody>
      </p:sp>
      <p:sp>
        <p:nvSpPr>
          <p:cNvPr id="4" name="Slide Number Placeholder 3">
            <a:extLst>
              <a:ext uri="{FF2B5EF4-FFF2-40B4-BE49-F238E27FC236}">
                <a16:creationId xmlns:a16="http://schemas.microsoft.com/office/drawing/2014/main" id="{9836BFAE-37E4-15E3-F63F-497CA85B5FAC}"/>
              </a:ext>
            </a:extLst>
          </p:cNvPr>
          <p:cNvSpPr>
            <a:spLocks noGrp="1"/>
          </p:cNvSpPr>
          <p:nvPr>
            <p:ph type="sldNum" sz="quarter" idx="12"/>
          </p:nvPr>
        </p:nvSpPr>
        <p:spPr>
          <a:xfrm>
            <a:off x="11631310" y="68880"/>
            <a:ext cx="464041" cy="365125"/>
          </a:xfrm>
        </p:spPr>
        <p:txBody>
          <a:bodyPr anchor="ctr">
            <a:normAutofit/>
          </a:bodyPr>
          <a:lstStyle/>
          <a:p>
            <a:pPr>
              <a:spcAft>
                <a:spcPts val="600"/>
              </a:spcAft>
            </a:pPr>
            <a:fld id="{CD4805D6-057F-1048-B770-DDF440AB6921}" type="slidenum">
              <a:rPr lang="en-BG" smtClean="0"/>
              <a:pPr>
                <a:spcAft>
                  <a:spcPts val="600"/>
                </a:spcAft>
              </a:pPr>
              <a:t>13</a:t>
            </a:fld>
            <a:endParaRPr lang="en-BG"/>
          </a:p>
        </p:txBody>
      </p:sp>
    </p:spTree>
    <p:extLst>
      <p:ext uri="{BB962C8B-B14F-4D97-AF65-F5344CB8AC3E}">
        <p14:creationId xmlns:p14="http://schemas.microsoft.com/office/powerpoint/2010/main" val="29876369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60258F-41A9-AED4-3F53-6C3DCE2F9869}"/>
              </a:ext>
            </a:extLst>
          </p:cNvPr>
          <p:cNvSpPr>
            <a:spLocks noGrp="1"/>
          </p:cNvSpPr>
          <p:nvPr>
            <p:ph type="title"/>
          </p:nvPr>
        </p:nvSpPr>
        <p:spPr>
          <a:xfrm>
            <a:off x="831850" y="1333980"/>
            <a:ext cx="10515600" cy="2007415"/>
          </a:xfrm>
        </p:spPr>
        <p:txBody>
          <a:bodyPr>
            <a:normAutofit/>
          </a:bodyPr>
          <a:lstStyle/>
          <a:p>
            <a:r>
              <a:rPr lang="en-BG" sz="7200" b="1">
                <a:latin typeface="Poppins"/>
                <a:cs typeface="Poppins"/>
              </a:rPr>
              <a:t>Thank you</a:t>
            </a:r>
            <a:endParaRPr lang="en-US" sz="7200" b="1"/>
          </a:p>
        </p:txBody>
      </p:sp>
      <p:sp>
        <p:nvSpPr>
          <p:cNvPr id="3" name="Text Placeholder 2">
            <a:extLst>
              <a:ext uri="{FF2B5EF4-FFF2-40B4-BE49-F238E27FC236}">
                <a16:creationId xmlns:a16="http://schemas.microsoft.com/office/drawing/2014/main" id="{541D7025-C010-0F20-C8E8-C79076EE8ED5}"/>
              </a:ext>
            </a:extLst>
          </p:cNvPr>
          <p:cNvSpPr>
            <a:spLocks noGrp="1"/>
          </p:cNvSpPr>
          <p:nvPr>
            <p:ph type="body" idx="1"/>
          </p:nvPr>
        </p:nvSpPr>
        <p:spPr>
          <a:xfrm>
            <a:off x="831850" y="3265987"/>
            <a:ext cx="10515600" cy="880895"/>
          </a:xfrm>
        </p:spPr>
        <p:txBody>
          <a:bodyPr vert="horz" lIns="91440" tIns="45720" rIns="91440" bIns="45720" rtlCol="0" anchor="t">
            <a:normAutofit/>
          </a:bodyPr>
          <a:lstStyle/>
          <a:p>
            <a:r>
              <a:rPr lang="en-GB">
                <a:latin typeface="Century Gothic"/>
                <a:cs typeface="Arial"/>
              </a:rPr>
              <a:t>Natasha Ali, UNEP-WCMC</a:t>
            </a:r>
          </a:p>
          <a:p>
            <a:r>
              <a:rPr lang="en-GB">
                <a:latin typeface="Century Gothic"/>
                <a:cs typeface="Arial"/>
                <a:hlinkClick r:id="rId3">
                  <a:extLst>
                    <a:ext uri="{A12FA001-AC4F-418D-AE19-62706E023703}">
                      <ahyp:hlinkClr xmlns:ahyp="http://schemas.microsoft.com/office/drawing/2018/hyperlinkcolor" val="tx"/>
                    </a:ext>
                  </a:extLst>
                </a:hlinkClick>
              </a:rPr>
              <a:t>natasha.ali@unep-wcmc.org</a:t>
            </a:r>
            <a:endParaRPr lang="en-GB">
              <a:hlinkClick r:id="rId3">
                <a:extLst>
                  <a:ext uri="{A12FA001-AC4F-418D-AE19-62706E023703}">
                    <ahyp:hlinkClr xmlns:ahyp="http://schemas.microsoft.com/office/drawing/2018/hyperlinkcolor" val="tx"/>
                  </a:ext>
                </a:extLst>
              </a:hlinkClick>
            </a:endParaRPr>
          </a:p>
        </p:txBody>
      </p:sp>
      <p:sp>
        <p:nvSpPr>
          <p:cNvPr id="4" name="Slide Number Placeholder 3">
            <a:extLst>
              <a:ext uri="{FF2B5EF4-FFF2-40B4-BE49-F238E27FC236}">
                <a16:creationId xmlns:a16="http://schemas.microsoft.com/office/drawing/2014/main" id="{613E0BD8-BE28-CD54-A6DE-9B186FBC7583}"/>
              </a:ext>
            </a:extLst>
          </p:cNvPr>
          <p:cNvSpPr>
            <a:spLocks noGrp="1"/>
          </p:cNvSpPr>
          <p:nvPr>
            <p:ph type="sldNum" sz="quarter" idx="12"/>
          </p:nvPr>
        </p:nvSpPr>
        <p:spPr/>
        <p:txBody>
          <a:bodyPr/>
          <a:lstStyle/>
          <a:p>
            <a:fld id="{CD4805D6-057F-1048-B770-DDF440AB6921}" type="slidenum">
              <a:rPr lang="en-BG" smtClean="0">
                <a:solidFill>
                  <a:schemeClr val="bg1"/>
                </a:solidFill>
              </a:rPr>
              <a:pPr/>
              <a:t>14</a:t>
            </a:fld>
            <a:endParaRPr lang="en-BG">
              <a:solidFill>
                <a:schemeClr val="bg1"/>
              </a:solidFill>
            </a:endParaRPr>
          </a:p>
        </p:txBody>
      </p:sp>
      <p:pic>
        <p:nvPicPr>
          <p:cNvPr id="6" name="Picture 5">
            <a:extLst>
              <a:ext uri="{FF2B5EF4-FFF2-40B4-BE49-F238E27FC236}">
                <a16:creationId xmlns:a16="http://schemas.microsoft.com/office/drawing/2014/main" id="{677B03E0-4EB2-28F3-C81C-E9A751715541}"/>
              </a:ext>
            </a:extLst>
          </p:cNvPr>
          <p:cNvPicPr>
            <a:picLocks noChangeAspect="1"/>
          </p:cNvPicPr>
          <p:nvPr/>
        </p:nvPicPr>
        <p:blipFill>
          <a:blip r:embed="rId4"/>
          <a:stretch>
            <a:fillRect/>
          </a:stretch>
        </p:blipFill>
        <p:spPr>
          <a:xfrm>
            <a:off x="243840" y="5909366"/>
            <a:ext cx="2910840" cy="646853"/>
          </a:xfrm>
          <a:prstGeom prst="rect">
            <a:avLst/>
          </a:prstGeom>
        </p:spPr>
      </p:pic>
      <p:sp>
        <p:nvSpPr>
          <p:cNvPr id="8" name="TextBox 7">
            <a:extLst>
              <a:ext uri="{FF2B5EF4-FFF2-40B4-BE49-F238E27FC236}">
                <a16:creationId xmlns:a16="http://schemas.microsoft.com/office/drawing/2014/main" id="{89CC9123-0A60-D5BE-A5EA-74CAA6FAB896}"/>
              </a:ext>
            </a:extLst>
          </p:cNvPr>
          <p:cNvSpPr txBox="1"/>
          <p:nvPr/>
        </p:nvSpPr>
        <p:spPr>
          <a:xfrm>
            <a:off x="3261360" y="5850209"/>
            <a:ext cx="7467600" cy="738664"/>
          </a:xfrm>
          <a:prstGeom prst="rect">
            <a:avLst/>
          </a:prstGeom>
          <a:noFill/>
        </p:spPr>
        <p:txBody>
          <a:bodyPr wrap="square">
            <a:spAutoFit/>
          </a:bodyPr>
          <a:lstStyle/>
          <a:p>
            <a:r>
              <a:rPr lang="en-GB" sz="1050" b="0" i="0" u="none" strike="noStrike">
                <a:solidFill>
                  <a:schemeClr val="bg1"/>
                </a:solidFill>
                <a:effectLst/>
                <a:latin typeface="Poppins" pitchFamily="2" charset="77"/>
                <a:cs typeface="Poppins" pitchFamily="2" charset="77"/>
              </a:rPr>
              <a:t>OBSGESSION receives funding from the European Union's Horizon Europe research and innovation programme under grant agreement No. 101134954. Views and opinions expressed are those of the author(s) only and do not necessarily reflect those of the European Union or the European Research Executive Agency (REA). Neither the EU nor the European Research Executive Agency (REA) can be held responsible for them.</a:t>
            </a:r>
            <a:endParaRPr lang="en-BG" sz="1050">
              <a:solidFill>
                <a:schemeClr val="bg1"/>
              </a:solidFill>
              <a:latin typeface="Poppins" pitchFamily="2" charset="77"/>
              <a:cs typeface="Poppins" pitchFamily="2" charset="77"/>
            </a:endParaRPr>
          </a:p>
        </p:txBody>
      </p:sp>
      <p:sp>
        <p:nvSpPr>
          <p:cNvPr id="9" name="TextBox 8">
            <a:extLst>
              <a:ext uri="{FF2B5EF4-FFF2-40B4-BE49-F238E27FC236}">
                <a16:creationId xmlns:a16="http://schemas.microsoft.com/office/drawing/2014/main" id="{7101DEB5-B092-1096-C1FA-BB3D51592136}"/>
              </a:ext>
            </a:extLst>
          </p:cNvPr>
          <p:cNvSpPr txBox="1"/>
          <p:nvPr/>
        </p:nvSpPr>
        <p:spPr>
          <a:xfrm>
            <a:off x="1354701" y="4590930"/>
            <a:ext cx="2543395" cy="400110"/>
          </a:xfrm>
          <a:prstGeom prst="rect">
            <a:avLst/>
          </a:prstGeom>
          <a:noFill/>
        </p:spPr>
        <p:txBody>
          <a:bodyPr wrap="square">
            <a:spAutoFit/>
          </a:bodyPr>
          <a:lstStyle/>
          <a:p>
            <a:r>
              <a:rPr lang="en-GB" sz="2000" b="0" i="0" u="none" strike="noStrike">
                <a:solidFill>
                  <a:schemeClr val="bg1"/>
                </a:solidFill>
                <a:effectLst/>
                <a:latin typeface="Poppins" pitchFamily="2" charset="77"/>
                <a:cs typeface="Poppins" pitchFamily="2" charset="77"/>
              </a:rPr>
              <a:t>obsgession.eu</a:t>
            </a:r>
            <a:endParaRPr lang="en-BG" sz="2000">
              <a:solidFill>
                <a:schemeClr val="bg1"/>
              </a:solidFill>
              <a:latin typeface="Poppins" pitchFamily="2" charset="77"/>
              <a:cs typeface="Poppins" pitchFamily="2" charset="77"/>
            </a:endParaRPr>
          </a:p>
        </p:txBody>
      </p:sp>
      <p:pic>
        <p:nvPicPr>
          <p:cNvPr id="10" name="Picture 9">
            <a:extLst>
              <a:ext uri="{FF2B5EF4-FFF2-40B4-BE49-F238E27FC236}">
                <a16:creationId xmlns:a16="http://schemas.microsoft.com/office/drawing/2014/main" id="{AE7C3AE5-6FAF-C3F5-5EAA-D4BB8797AB36}"/>
              </a:ext>
            </a:extLst>
          </p:cNvPr>
          <p:cNvPicPr>
            <a:picLocks noChangeAspect="1"/>
          </p:cNvPicPr>
          <p:nvPr/>
        </p:nvPicPr>
        <p:blipFill>
          <a:blip r:embed="rId5"/>
          <a:stretch>
            <a:fillRect/>
          </a:stretch>
        </p:blipFill>
        <p:spPr>
          <a:xfrm>
            <a:off x="938141" y="4590930"/>
            <a:ext cx="320813" cy="320813"/>
          </a:xfrm>
          <a:prstGeom prst="rect">
            <a:avLst/>
          </a:prstGeom>
        </p:spPr>
      </p:pic>
      <p:sp>
        <p:nvSpPr>
          <p:cNvPr id="12" name="TextBox 11">
            <a:extLst>
              <a:ext uri="{FF2B5EF4-FFF2-40B4-BE49-F238E27FC236}">
                <a16:creationId xmlns:a16="http://schemas.microsoft.com/office/drawing/2014/main" id="{DD7270B1-0238-67BC-CC95-BBD9C1BA740A}"/>
              </a:ext>
            </a:extLst>
          </p:cNvPr>
          <p:cNvSpPr txBox="1"/>
          <p:nvPr/>
        </p:nvSpPr>
        <p:spPr>
          <a:xfrm>
            <a:off x="4436912" y="4590930"/>
            <a:ext cx="2213113" cy="400110"/>
          </a:xfrm>
          <a:prstGeom prst="rect">
            <a:avLst/>
          </a:prstGeom>
          <a:noFill/>
        </p:spPr>
        <p:txBody>
          <a:bodyPr wrap="square">
            <a:spAutoFit/>
          </a:bodyPr>
          <a:lstStyle/>
          <a:p>
            <a:r>
              <a:rPr lang="en-GB" sz="2000" err="1">
                <a:solidFill>
                  <a:schemeClr val="bg1"/>
                </a:solidFill>
                <a:latin typeface="Poppins" pitchFamily="2" charset="77"/>
                <a:cs typeface="Poppins" pitchFamily="2" charset="77"/>
              </a:rPr>
              <a:t>o</a:t>
            </a:r>
            <a:r>
              <a:rPr lang="en-GB" sz="2000" b="0" i="0" u="none" strike="noStrike" err="1">
                <a:solidFill>
                  <a:schemeClr val="bg1"/>
                </a:solidFill>
                <a:effectLst/>
                <a:latin typeface="Poppins" pitchFamily="2" charset="77"/>
                <a:cs typeface="Poppins" pitchFamily="2" charset="77"/>
              </a:rPr>
              <a:t>bsgession</a:t>
            </a:r>
            <a:r>
              <a:rPr lang="en-GB" sz="2000">
                <a:solidFill>
                  <a:schemeClr val="bg1"/>
                </a:solidFill>
                <a:latin typeface="Poppins" pitchFamily="2" charset="77"/>
                <a:cs typeface="Poppins" pitchFamily="2" charset="77"/>
              </a:rPr>
              <a:t>_</a:t>
            </a:r>
            <a:endParaRPr lang="en-BG" sz="2000">
              <a:solidFill>
                <a:schemeClr val="bg1"/>
              </a:solidFill>
              <a:latin typeface="Poppins" pitchFamily="2" charset="77"/>
              <a:cs typeface="Poppins" pitchFamily="2" charset="77"/>
            </a:endParaRPr>
          </a:p>
        </p:txBody>
      </p:sp>
      <p:pic>
        <p:nvPicPr>
          <p:cNvPr id="13" name="Picture 12">
            <a:extLst>
              <a:ext uri="{FF2B5EF4-FFF2-40B4-BE49-F238E27FC236}">
                <a16:creationId xmlns:a16="http://schemas.microsoft.com/office/drawing/2014/main" id="{577F8C97-DFAC-5EAB-16F2-EDE0A0A6434F}"/>
              </a:ext>
            </a:extLst>
          </p:cNvPr>
          <p:cNvPicPr>
            <a:picLocks noChangeAspect="1"/>
          </p:cNvPicPr>
          <p:nvPr/>
        </p:nvPicPr>
        <p:blipFill>
          <a:blip r:embed="rId6"/>
          <a:stretch>
            <a:fillRect/>
          </a:stretch>
        </p:blipFill>
        <p:spPr>
          <a:xfrm>
            <a:off x="6997148" y="4575919"/>
            <a:ext cx="344557" cy="327329"/>
          </a:xfrm>
          <a:prstGeom prst="rect">
            <a:avLst/>
          </a:prstGeom>
        </p:spPr>
      </p:pic>
      <p:sp>
        <p:nvSpPr>
          <p:cNvPr id="15" name="TextBox 14">
            <a:extLst>
              <a:ext uri="{FF2B5EF4-FFF2-40B4-BE49-F238E27FC236}">
                <a16:creationId xmlns:a16="http://schemas.microsoft.com/office/drawing/2014/main" id="{E4144447-5A82-96ED-8337-BED946A46F1E}"/>
              </a:ext>
            </a:extLst>
          </p:cNvPr>
          <p:cNvSpPr txBox="1"/>
          <p:nvPr/>
        </p:nvSpPr>
        <p:spPr>
          <a:xfrm>
            <a:off x="7447722" y="4590930"/>
            <a:ext cx="4744278" cy="400110"/>
          </a:xfrm>
          <a:prstGeom prst="rect">
            <a:avLst/>
          </a:prstGeom>
          <a:noFill/>
        </p:spPr>
        <p:txBody>
          <a:bodyPr wrap="square">
            <a:spAutoFit/>
          </a:bodyPr>
          <a:lstStyle/>
          <a:p>
            <a:r>
              <a:rPr lang="en-GB" sz="2000" err="1">
                <a:solidFill>
                  <a:schemeClr val="bg1"/>
                </a:solidFill>
                <a:latin typeface="Poppins" pitchFamily="2" charset="77"/>
                <a:cs typeface="Poppins" pitchFamily="2" charset="77"/>
              </a:rPr>
              <a:t>OBSGESSION_HorizonEurope</a:t>
            </a:r>
            <a:endParaRPr lang="en-BG" sz="2000">
              <a:solidFill>
                <a:schemeClr val="bg1"/>
              </a:solidFill>
              <a:latin typeface="Poppins" pitchFamily="2" charset="77"/>
              <a:cs typeface="Poppins" pitchFamily="2" charset="77"/>
            </a:endParaRPr>
          </a:p>
        </p:txBody>
      </p:sp>
      <p:pic>
        <p:nvPicPr>
          <p:cNvPr id="16" name="Picture 15">
            <a:extLst>
              <a:ext uri="{FF2B5EF4-FFF2-40B4-BE49-F238E27FC236}">
                <a16:creationId xmlns:a16="http://schemas.microsoft.com/office/drawing/2014/main" id="{2C517D8A-4548-E551-F8A2-7D74E4474577}"/>
              </a:ext>
            </a:extLst>
          </p:cNvPr>
          <p:cNvPicPr>
            <a:picLocks noChangeAspect="1"/>
          </p:cNvPicPr>
          <p:nvPr/>
        </p:nvPicPr>
        <p:blipFill>
          <a:blip r:embed="rId7"/>
          <a:stretch>
            <a:fillRect/>
          </a:stretch>
        </p:blipFill>
        <p:spPr>
          <a:xfrm>
            <a:off x="4059690" y="4620128"/>
            <a:ext cx="311474" cy="291615"/>
          </a:xfrm>
          <a:prstGeom prst="rect">
            <a:avLst/>
          </a:prstGeom>
        </p:spPr>
      </p:pic>
    </p:spTree>
    <p:extLst>
      <p:ext uri="{BB962C8B-B14F-4D97-AF65-F5344CB8AC3E}">
        <p14:creationId xmlns:p14="http://schemas.microsoft.com/office/powerpoint/2010/main" val="11442364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8E258-F82A-BD93-66CD-2C3E58745F4F}"/>
              </a:ext>
            </a:extLst>
          </p:cNvPr>
          <p:cNvSpPr>
            <a:spLocks noGrp="1"/>
          </p:cNvSpPr>
          <p:nvPr>
            <p:ph type="title"/>
          </p:nvPr>
        </p:nvSpPr>
        <p:spPr>
          <a:xfrm>
            <a:off x="359228" y="611841"/>
            <a:ext cx="4711926" cy="763424"/>
          </a:xfrm>
        </p:spPr>
        <p:txBody>
          <a:bodyPr anchor="t">
            <a:normAutofit/>
          </a:bodyPr>
          <a:lstStyle/>
          <a:p>
            <a:r>
              <a:rPr lang="en-GB"/>
              <a:t>Context</a:t>
            </a:r>
          </a:p>
        </p:txBody>
      </p:sp>
      <p:pic>
        <p:nvPicPr>
          <p:cNvPr id="6" name="Picture 5">
            <a:extLst>
              <a:ext uri="{FF2B5EF4-FFF2-40B4-BE49-F238E27FC236}">
                <a16:creationId xmlns:a16="http://schemas.microsoft.com/office/drawing/2014/main" id="{F3391A93-101C-1499-C58A-C91FF4EAFACA}"/>
              </a:ext>
            </a:extLst>
          </p:cNvPr>
          <p:cNvPicPr>
            <a:picLocks noChangeAspect="1"/>
          </p:cNvPicPr>
          <p:nvPr/>
        </p:nvPicPr>
        <p:blipFill>
          <a:blip r:embed="rId3"/>
          <a:srcRect t="16188" r="-2" b="-2"/>
          <a:stretch>
            <a:fillRect/>
          </a:stretch>
        </p:blipFill>
        <p:spPr>
          <a:xfrm>
            <a:off x="359227" y="1299065"/>
            <a:ext cx="4397423" cy="4947094"/>
          </a:xfrm>
          <a:prstGeom prst="rect">
            <a:avLst/>
          </a:prstGeom>
          <a:noFill/>
        </p:spPr>
      </p:pic>
      <p:sp>
        <p:nvSpPr>
          <p:cNvPr id="11" name="Text Placeholder 3">
            <a:extLst>
              <a:ext uri="{FF2B5EF4-FFF2-40B4-BE49-F238E27FC236}">
                <a16:creationId xmlns:a16="http://schemas.microsoft.com/office/drawing/2014/main" id="{69FC1B08-B86A-5713-0F47-FE16DC8231B8}"/>
              </a:ext>
            </a:extLst>
          </p:cNvPr>
          <p:cNvSpPr>
            <a:spLocks noGrp="1"/>
          </p:cNvSpPr>
          <p:nvPr>
            <p:ph type="body" sz="half" idx="2"/>
          </p:nvPr>
        </p:nvSpPr>
        <p:spPr>
          <a:xfrm>
            <a:off x="4756650" y="1828511"/>
            <a:ext cx="6874660" cy="2479306"/>
          </a:xfrm>
        </p:spPr>
        <p:txBody>
          <a:bodyPr vert="horz" lIns="91440" tIns="45720" rIns="91440" bIns="45720" rtlCol="0" anchor="t">
            <a:noAutofit/>
          </a:bodyPr>
          <a:lstStyle/>
          <a:p>
            <a:pPr marL="285750" indent="-285750">
              <a:buFont typeface="Arial" panose="020B0604020202020204" pitchFamily="34" charset="0"/>
              <a:buChar char="•"/>
            </a:pPr>
            <a:r>
              <a:rPr lang="en-GB" err="1">
                <a:latin typeface="Century Gothic"/>
                <a:cs typeface="Arial"/>
              </a:rPr>
              <a:t>EuropaBON</a:t>
            </a:r>
            <a:r>
              <a:rPr lang="en-GB">
                <a:latin typeface="Century Gothic"/>
                <a:cs typeface="Arial"/>
              </a:rPr>
              <a:t> (2022) ranked EBVs/EESVs for answering key policy questions for EU policy and legal frameworks </a:t>
            </a:r>
          </a:p>
          <a:p>
            <a:pPr marL="285750" indent="-285750">
              <a:buFont typeface="Arial" panose="020B0604020202020204" pitchFamily="34" charset="0"/>
              <a:buChar char="•"/>
            </a:pPr>
            <a:r>
              <a:rPr lang="en-GB">
                <a:latin typeface="Century Gothic"/>
                <a:cs typeface="Arial"/>
              </a:rPr>
              <a:t>The </a:t>
            </a:r>
            <a:r>
              <a:rPr lang="en-GB" b="1">
                <a:latin typeface="Century Gothic"/>
                <a:cs typeface="Arial"/>
              </a:rPr>
              <a:t>top one-third </a:t>
            </a:r>
            <a:r>
              <a:rPr lang="en-GB">
                <a:latin typeface="Century Gothic"/>
                <a:cs typeface="Arial"/>
              </a:rPr>
              <a:t>included species abundance and distribution, community abundance and ecosystem distribution variables linked to specific taxa, ecosystems or other entities</a:t>
            </a:r>
          </a:p>
          <a:p>
            <a:pPr marL="285750" indent="-285750">
              <a:buFont typeface="Arial" panose="020B0604020202020204" pitchFamily="34" charset="0"/>
              <a:buChar char="•"/>
            </a:pPr>
            <a:r>
              <a:rPr lang="en-GB">
                <a:latin typeface="Century Gothic"/>
                <a:cs typeface="Arial"/>
              </a:rPr>
              <a:t>Many EBVs mapped to existing indicators for reporting on the assessment of conservation status of habitat and species in the </a:t>
            </a:r>
            <a:r>
              <a:rPr lang="en-GB" b="1">
                <a:latin typeface="Century Gothic"/>
                <a:cs typeface="Arial"/>
              </a:rPr>
              <a:t>Habitats Directive (Article 17) </a:t>
            </a:r>
            <a:r>
              <a:rPr lang="en-GB">
                <a:latin typeface="Century Gothic"/>
                <a:cs typeface="Arial"/>
              </a:rPr>
              <a:t>and EBVs also have potential use for the assessment of "good" condition of habitats and species under </a:t>
            </a:r>
            <a:r>
              <a:rPr lang="en-GB" b="1">
                <a:latin typeface="Century Gothic"/>
                <a:cs typeface="Arial"/>
              </a:rPr>
              <a:t>several EU Directives</a:t>
            </a:r>
          </a:p>
          <a:p>
            <a:pPr marL="285750" indent="-285750">
              <a:buFont typeface="Arial" panose="020B0604020202020204" pitchFamily="34" charset="0"/>
              <a:buChar char="•"/>
            </a:pPr>
            <a:r>
              <a:rPr lang="en-GB">
                <a:latin typeface="Century Gothic"/>
                <a:cs typeface="Arial"/>
              </a:rPr>
              <a:t>Current monitoring at the EU level is biased towards protected areas and species (birds and mammals), with gaps in habitats, ecosystems, and genetic diversity monitoring</a:t>
            </a:r>
          </a:p>
          <a:p>
            <a:pPr marL="285750" indent="-285750">
              <a:buFont typeface="Arial" panose="020B0604020202020204" pitchFamily="34" charset="0"/>
              <a:buChar char="•"/>
            </a:pPr>
            <a:r>
              <a:rPr lang="en-GB">
                <a:latin typeface="Century Gothic"/>
                <a:cs typeface="Arial"/>
              </a:rPr>
              <a:t>OBSGESSION aims to address these gaps to help inform the development of RS biodiversity products</a:t>
            </a:r>
            <a:r>
              <a:rPr lang="en-US">
                <a:latin typeface="Century Gothic"/>
                <a:cs typeface="Arial"/>
              </a:rPr>
              <a:t> and to better </a:t>
            </a:r>
            <a:r>
              <a:rPr lang="en-GB">
                <a:latin typeface="Century Gothic"/>
                <a:cs typeface="Arial"/>
              </a:rPr>
              <a:t>support EU policy needs</a:t>
            </a:r>
          </a:p>
        </p:txBody>
      </p:sp>
      <p:sp>
        <p:nvSpPr>
          <p:cNvPr id="4" name="Slide Number Placeholder 3">
            <a:extLst>
              <a:ext uri="{FF2B5EF4-FFF2-40B4-BE49-F238E27FC236}">
                <a16:creationId xmlns:a16="http://schemas.microsoft.com/office/drawing/2014/main" id="{A0CE47E3-BB19-5096-8CF6-D3BC550BCA09}"/>
              </a:ext>
            </a:extLst>
          </p:cNvPr>
          <p:cNvSpPr>
            <a:spLocks noGrp="1"/>
          </p:cNvSpPr>
          <p:nvPr>
            <p:ph type="sldNum" sz="quarter" idx="12"/>
          </p:nvPr>
        </p:nvSpPr>
        <p:spPr>
          <a:xfrm>
            <a:off x="11631310" y="68880"/>
            <a:ext cx="464041" cy="365125"/>
          </a:xfrm>
        </p:spPr>
        <p:txBody>
          <a:bodyPr anchor="ctr">
            <a:normAutofit/>
          </a:bodyPr>
          <a:lstStyle/>
          <a:p>
            <a:pPr>
              <a:spcAft>
                <a:spcPts val="600"/>
              </a:spcAft>
            </a:pPr>
            <a:fld id="{CD4805D6-057F-1048-B770-DDF440AB6921}" type="slidenum">
              <a:rPr lang="en-BG" smtClean="0"/>
              <a:pPr>
                <a:spcAft>
                  <a:spcPts val="600"/>
                </a:spcAft>
              </a:pPr>
              <a:t>2</a:t>
            </a:fld>
            <a:endParaRPr lang="en-BG"/>
          </a:p>
        </p:txBody>
      </p:sp>
      <p:sp>
        <p:nvSpPr>
          <p:cNvPr id="7" name="TextBox 6">
            <a:extLst>
              <a:ext uri="{FF2B5EF4-FFF2-40B4-BE49-F238E27FC236}">
                <a16:creationId xmlns:a16="http://schemas.microsoft.com/office/drawing/2014/main" id="{982F0F07-BEB8-71CC-23FD-A348794E6947}"/>
              </a:ext>
            </a:extLst>
          </p:cNvPr>
          <p:cNvSpPr txBox="1"/>
          <p:nvPr/>
        </p:nvSpPr>
        <p:spPr>
          <a:xfrm>
            <a:off x="6075130" y="463716"/>
            <a:ext cx="1902382" cy="1077218"/>
          </a:xfrm>
          <a:prstGeom prst="rect">
            <a:avLst/>
          </a:prstGeom>
          <a:solidFill>
            <a:srgbClr val="4AC5D3"/>
          </a:solidFill>
        </p:spPr>
        <p:style>
          <a:lnRef idx="2">
            <a:schemeClr val="accent6">
              <a:shade val="15000"/>
            </a:schemeClr>
          </a:lnRef>
          <a:fillRef idx="1">
            <a:schemeClr val="accent6"/>
          </a:fillRef>
          <a:effectRef idx="0">
            <a:schemeClr val="accent6"/>
          </a:effectRef>
          <a:fontRef idx="minor">
            <a:schemeClr val="lt1"/>
          </a:fontRef>
        </p:style>
        <p:txBody>
          <a:bodyPr wrap="square" rtlCol="0">
            <a:spAutoFit/>
          </a:bodyPr>
          <a:lstStyle/>
          <a:p>
            <a:pPr algn="ctr"/>
            <a:r>
              <a:rPr lang="en-GB" sz="1600" b="1">
                <a:latin typeface="Poppins" panose="00000500000000000000" pitchFamily="2" charset="0"/>
                <a:cs typeface="Poppins" panose="00000500000000000000" pitchFamily="2" charset="0"/>
              </a:rPr>
              <a:t>Essential Biodiversity Variables </a:t>
            </a:r>
          </a:p>
          <a:p>
            <a:pPr algn="ctr"/>
            <a:r>
              <a:rPr lang="en-GB" sz="1600" b="1" u="sng">
                <a:latin typeface="Poppins" panose="00000500000000000000" pitchFamily="2" charset="0"/>
                <a:cs typeface="Poppins" panose="00000500000000000000" pitchFamily="2" charset="0"/>
              </a:rPr>
              <a:t>EBVs</a:t>
            </a:r>
          </a:p>
        </p:txBody>
      </p:sp>
      <p:sp>
        <p:nvSpPr>
          <p:cNvPr id="8" name="TextBox 7">
            <a:extLst>
              <a:ext uri="{FF2B5EF4-FFF2-40B4-BE49-F238E27FC236}">
                <a16:creationId xmlns:a16="http://schemas.microsoft.com/office/drawing/2014/main" id="{EBCDA324-A09A-0A02-8978-9BE640FD8876}"/>
              </a:ext>
            </a:extLst>
          </p:cNvPr>
          <p:cNvSpPr txBox="1"/>
          <p:nvPr/>
        </p:nvSpPr>
        <p:spPr>
          <a:xfrm>
            <a:off x="8408807" y="463716"/>
            <a:ext cx="2121231" cy="1077218"/>
          </a:xfrm>
          <a:prstGeom prst="rect">
            <a:avLst/>
          </a:prstGeom>
          <a:solidFill>
            <a:srgbClr val="B4D785"/>
          </a:solidFill>
        </p:spPr>
        <p:style>
          <a:lnRef idx="2">
            <a:schemeClr val="accent4">
              <a:shade val="15000"/>
            </a:schemeClr>
          </a:lnRef>
          <a:fillRef idx="1">
            <a:schemeClr val="accent4"/>
          </a:fillRef>
          <a:effectRef idx="0">
            <a:schemeClr val="accent4"/>
          </a:effectRef>
          <a:fontRef idx="minor">
            <a:schemeClr val="lt1"/>
          </a:fontRef>
        </p:style>
        <p:txBody>
          <a:bodyPr wrap="square" rtlCol="0">
            <a:spAutoFit/>
          </a:bodyPr>
          <a:lstStyle/>
          <a:p>
            <a:pPr algn="ctr"/>
            <a:r>
              <a:rPr lang="en-GB" sz="1600" b="1">
                <a:latin typeface="Poppins" panose="00000500000000000000" pitchFamily="2" charset="0"/>
                <a:cs typeface="Poppins" panose="00000500000000000000" pitchFamily="2" charset="0"/>
              </a:rPr>
              <a:t>Essential Ecosystem Service Variables </a:t>
            </a:r>
          </a:p>
          <a:p>
            <a:pPr algn="ctr"/>
            <a:r>
              <a:rPr lang="en-GB" sz="1600" b="1" u="sng">
                <a:latin typeface="Poppins" panose="00000500000000000000" pitchFamily="2" charset="0"/>
                <a:cs typeface="Poppins" panose="00000500000000000000" pitchFamily="2" charset="0"/>
              </a:rPr>
              <a:t>EESVs</a:t>
            </a:r>
          </a:p>
        </p:txBody>
      </p:sp>
      <p:sp>
        <p:nvSpPr>
          <p:cNvPr id="9" name="TextBox 8">
            <a:extLst>
              <a:ext uri="{FF2B5EF4-FFF2-40B4-BE49-F238E27FC236}">
                <a16:creationId xmlns:a16="http://schemas.microsoft.com/office/drawing/2014/main" id="{10038FBF-6FBF-9496-9A25-C3347AE37857}"/>
              </a:ext>
            </a:extLst>
          </p:cNvPr>
          <p:cNvSpPr txBox="1"/>
          <p:nvPr/>
        </p:nvSpPr>
        <p:spPr>
          <a:xfrm>
            <a:off x="717437" y="6349692"/>
            <a:ext cx="4546120" cy="276999"/>
          </a:xfrm>
          <a:prstGeom prst="rect">
            <a:avLst/>
          </a:prstGeom>
          <a:noFill/>
        </p:spPr>
        <p:txBody>
          <a:bodyPr wrap="square" rtlCol="0">
            <a:spAutoFit/>
          </a:bodyPr>
          <a:lstStyle/>
          <a:p>
            <a:r>
              <a:rPr lang="en-GB" sz="1200"/>
              <a:t>https://preprints.arphahub.com/article/84517/list/9/</a:t>
            </a:r>
          </a:p>
        </p:txBody>
      </p:sp>
    </p:spTree>
    <p:extLst>
      <p:ext uri="{BB962C8B-B14F-4D97-AF65-F5344CB8AC3E}">
        <p14:creationId xmlns:p14="http://schemas.microsoft.com/office/powerpoint/2010/main" val="37777984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7C34DF-FCCF-018A-0223-17B5F2EFFCC9}"/>
              </a:ext>
            </a:extLst>
          </p:cNvPr>
          <p:cNvSpPr>
            <a:spLocks noGrp="1"/>
          </p:cNvSpPr>
          <p:nvPr>
            <p:ph type="title"/>
          </p:nvPr>
        </p:nvSpPr>
        <p:spPr/>
        <p:txBody>
          <a:bodyPr/>
          <a:lstStyle/>
          <a:p>
            <a:r>
              <a:rPr lang="en-GB"/>
              <a:t>Policy Landscape</a:t>
            </a:r>
            <a:endParaRPr lang="en-BG"/>
          </a:p>
        </p:txBody>
      </p:sp>
      <p:sp>
        <p:nvSpPr>
          <p:cNvPr id="4" name="Text Placeholder 3">
            <a:extLst>
              <a:ext uri="{FF2B5EF4-FFF2-40B4-BE49-F238E27FC236}">
                <a16:creationId xmlns:a16="http://schemas.microsoft.com/office/drawing/2014/main" id="{FEC3D96B-7B1D-9331-0853-5FBB9CC58EDD}"/>
              </a:ext>
            </a:extLst>
          </p:cNvPr>
          <p:cNvSpPr>
            <a:spLocks noGrp="1"/>
          </p:cNvSpPr>
          <p:nvPr>
            <p:ph type="body" sz="half" idx="2"/>
          </p:nvPr>
        </p:nvSpPr>
        <p:spPr/>
        <p:txBody>
          <a:bodyPr/>
          <a:lstStyle/>
          <a:p>
            <a:r>
              <a:rPr lang="en-GB"/>
              <a:t>Overview of links between the actions of the EU BDS 2030 and relevant EU policy and legal frameworks, where applicable, based on mapping carried out under this task </a:t>
            </a:r>
            <a:endParaRPr lang="en-BG"/>
          </a:p>
        </p:txBody>
      </p:sp>
      <p:sp>
        <p:nvSpPr>
          <p:cNvPr id="5" name="Slide Number Placeholder 4">
            <a:extLst>
              <a:ext uri="{FF2B5EF4-FFF2-40B4-BE49-F238E27FC236}">
                <a16:creationId xmlns:a16="http://schemas.microsoft.com/office/drawing/2014/main" id="{99671CFC-173B-F851-B289-3975DDA47E14}"/>
              </a:ext>
            </a:extLst>
          </p:cNvPr>
          <p:cNvSpPr>
            <a:spLocks noGrp="1"/>
          </p:cNvSpPr>
          <p:nvPr>
            <p:ph type="sldNum" sz="quarter" idx="12"/>
          </p:nvPr>
        </p:nvSpPr>
        <p:spPr/>
        <p:txBody>
          <a:bodyPr/>
          <a:lstStyle/>
          <a:p>
            <a:fld id="{CD4805D6-057F-1048-B770-DDF440AB6921}" type="slidenum">
              <a:rPr lang="en-BG" smtClean="0"/>
              <a:t>3</a:t>
            </a:fld>
            <a:endParaRPr lang="en-BG"/>
          </a:p>
        </p:txBody>
      </p:sp>
      <p:pic>
        <p:nvPicPr>
          <p:cNvPr id="10" name="Picture 9" descr="A screenshot of a computer&#10;&#10;AI-generated content may be incorrect.">
            <a:extLst>
              <a:ext uri="{FF2B5EF4-FFF2-40B4-BE49-F238E27FC236}">
                <a16:creationId xmlns:a16="http://schemas.microsoft.com/office/drawing/2014/main" id="{50D00CAB-8988-6398-7464-89431C802ABA}"/>
              </a:ext>
            </a:extLst>
          </p:cNvPr>
          <p:cNvPicPr>
            <a:picLocks noChangeAspect="1"/>
          </p:cNvPicPr>
          <p:nvPr/>
        </p:nvPicPr>
        <p:blipFill>
          <a:blip r:embed="rId3"/>
          <a:stretch>
            <a:fillRect/>
          </a:stretch>
        </p:blipFill>
        <p:spPr>
          <a:xfrm>
            <a:off x="3916318" y="1366788"/>
            <a:ext cx="7947012" cy="5293895"/>
          </a:xfrm>
          <a:prstGeom prst="rect">
            <a:avLst/>
          </a:prstGeom>
        </p:spPr>
      </p:pic>
    </p:spTree>
    <p:extLst>
      <p:ext uri="{BB962C8B-B14F-4D97-AF65-F5344CB8AC3E}">
        <p14:creationId xmlns:p14="http://schemas.microsoft.com/office/powerpoint/2010/main" val="1761903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C8DD7F-F087-D79A-2EBC-635CCD09C4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905D2E-7B6A-79E0-578D-A856C981963D}"/>
              </a:ext>
            </a:extLst>
          </p:cNvPr>
          <p:cNvSpPr>
            <a:spLocks noGrp="1"/>
          </p:cNvSpPr>
          <p:nvPr>
            <p:ph type="title"/>
          </p:nvPr>
        </p:nvSpPr>
        <p:spPr/>
        <p:txBody>
          <a:bodyPr>
            <a:normAutofit fontScale="90000"/>
          </a:bodyPr>
          <a:lstStyle/>
          <a:p>
            <a:r>
              <a:rPr lang="en-GB"/>
              <a:t>OBSGESSION Policy Landscape and Needs Assessment</a:t>
            </a:r>
            <a:endParaRPr lang="en-BG"/>
          </a:p>
        </p:txBody>
      </p:sp>
      <p:sp>
        <p:nvSpPr>
          <p:cNvPr id="4" name="Slide Number Placeholder 3">
            <a:extLst>
              <a:ext uri="{FF2B5EF4-FFF2-40B4-BE49-F238E27FC236}">
                <a16:creationId xmlns:a16="http://schemas.microsoft.com/office/drawing/2014/main" id="{46E1439C-B8F3-03DD-14D4-B6DF666E641E}"/>
              </a:ext>
            </a:extLst>
          </p:cNvPr>
          <p:cNvSpPr>
            <a:spLocks noGrp="1"/>
          </p:cNvSpPr>
          <p:nvPr>
            <p:ph type="sldNum" sz="quarter" idx="12"/>
          </p:nvPr>
        </p:nvSpPr>
        <p:spPr/>
        <p:txBody>
          <a:bodyPr/>
          <a:lstStyle/>
          <a:p>
            <a:fld id="{CD4805D6-057F-1048-B770-DDF440AB6921}" type="slidenum">
              <a:rPr lang="en-BG" smtClean="0"/>
              <a:t>4</a:t>
            </a:fld>
            <a:endParaRPr lang="en-BG"/>
          </a:p>
        </p:txBody>
      </p:sp>
      <p:sp>
        <p:nvSpPr>
          <p:cNvPr id="3" name="Text Placeholder 2">
            <a:extLst>
              <a:ext uri="{FF2B5EF4-FFF2-40B4-BE49-F238E27FC236}">
                <a16:creationId xmlns:a16="http://schemas.microsoft.com/office/drawing/2014/main" id="{DF9A12BD-078E-53DC-89FC-BF56BBE1B830}"/>
              </a:ext>
            </a:extLst>
          </p:cNvPr>
          <p:cNvSpPr>
            <a:spLocks noGrp="1"/>
          </p:cNvSpPr>
          <p:nvPr>
            <p:ph type="body" idx="1"/>
          </p:nvPr>
        </p:nvSpPr>
        <p:spPr>
          <a:xfrm>
            <a:off x="831850" y="4589463"/>
            <a:ext cx="10515600" cy="880895"/>
          </a:xfrm>
        </p:spPr>
        <p:txBody>
          <a:bodyPr/>
          <a:lstStyle/>
          <a:p>
            <a:r>
              <a:rPr lang="en-GB" b="1"/>
              <a:t>Aim</a:t>
            </a:r>
            <a:r>
              <a:rPr lang="en-GB"/>
              <a:t>: to identify a set of priority EBV candidates based on policy needs, as articulated in the EU Biodiversity Strategy for 2030.</a:t>
            </a:r>
            <a:endParaRPr lang="en-BG"/>
          </a:p>
        </p:txBody>
      </p:sp>
    </p:spTree>
    <p:extLst>
      <p:ext uri="{BB962C8B-B14F-4D97-AF65-F5344CB8AC3E}">
        <p14:creationId xmlns:p14="http://schemas.microsoft.com/office/powerpoint/2010/main" val="9801443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6CA8C5-78AC-F4D8-8566-773344521B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91D8BE-642E-C637-554B-06928D9B8EF6}"/>
              </a:ext>
            </a:extLst>
          </p:cNvPr>
          <p:cNvSpPr>
            <a:spLocks noGrp="1"/>
          </p:cNvSpPr>
          <p:nvPr>
            <p:ph type="title"/>
          </p:nvPr>
        </p:nvSpPr>
        <p:spPr/>
        <p:txBody>
          <a:bodyPr/>
          <a:lstStyle/>
          <a:p>
            <a:r>
              <a:rPr lang="en-GB"/>
              <a:t>Methods</a:t>
            </a:r>
            <a:endParaRPr lang="en-BG"/>
          </a:p>
        </p:txBody>
      </p:sp>
      <p:sp>
        <p:nvSpPr>
          <p:cNvPr id="4" name="Slide Number Placeholder 3">
            <a:extLst>
              <a:ext uri="{FF2B5EF4-FFF2-40B4-BE49-F238E27FC236}">
                <a16:creationId xmlns:a16="http://schemas.microsoft.com/office/drawing/2014/main" id="{C5B5ECB1-CAD7-37D3-0A73-8768826BBC32}"/>
              </a:ext>
            </a:extLst>
          </p:cNvPr>
          <p:cNvSpPr>
            <a:spLocks noGrp="1"/>
          </p:cNvSpPr>
          <p:nvPr>
            <p:ph type="sldNum" sz="quarter" idx="12"/>
          </p:nvPr>
        </p:nvSpPr>
        <p:spPr/>
        <p:txBody>
          <a:bodyPr/>
          <a:lstStyle/>
          <a:p>
            <a:fld id="{CD4805D6-057F-1048-B770-DDF440AB6921}" type="slidenum">
              <a:rPr lang="en-BG" smtClean="0"/>
              <a:t>5</a:t>
            </a:fld>
            <a:endParaRPr lang="en-BG"/>
          </a:p>
        </p:txBody>
      </p:sp>
      <p:pic>
        <p:nvPicPr>
          <p:cNvPr id="3" name="Content Placeholder 9" descr="A table with black and white text&#10;&#10;AI-generated content may be incorrect.">
            <a:extLst>
              <a:ext uri="{FF2B5EF4-FFF2-40B4-BE49-F238E27FC236}">
                <a16:creationId xmlns:a16="http://schemas.microsoft.com/office/drawing/2014/main" id="{A61AFC58-9789-A97E-5235-CFDA489006E7}"/>
              </a:ext>
            </a:extLst>
          </p:cNvPr>
          <p:cNvPicPr>
            <a:picLocks noChangeAspect="1"/>
          </p:cNvPicPr>
          <p:nvPr/>
        </p:nvPicPr>
        <p:blipFill>
          <a:blip r:embed="rId3"/>
          <a:stretch>
            <a:fillRect/>
          </a:stretch>
        </p:blipFill>
        <p:spPr>
          <a:xfrm>
            <a:off x="5060982" y="1300548"/>
            <a:ext cx="6741761" cy="5221126"/>
          </a:xfrm>
          <a:prstGeom prst="rect">
            <a:avLst/>
          </a:prstGeom>
        </p:spPr>
      </p:pic>
      <p:sp>
        <p:nvSpPr>
          <p:cNvPr id="5" name="Rectangle: Rounded Corners 4">
            <a:extLst>
              <a:ext uri="{FF2B5EF4-FFF2-40B4-BE49-F238E27FC236}">
                <a16:creationId xmlns:a16="http://schemas.microsoft.com/office/drawing/2014/main" id="{7A283035-389C-B073-6143-650F6CD4D0D3}"/>
              </a:ext>
            </a:extLst>
          </p:cNvPr>
          <p:cNvSpPr/>
          <p:nvPr/>
        </p:nvSpPr>
        <p:spPr>
          <a:xfrm>
            <a:off x="798066" y="3455321"/>
            <a:ext cx="3719360" cy="1173600"/>
          </a:xfrm>
          <a:prstGeom prst="roundRect">
            <a:avLst/>
          </a:prstGeom>
          <a:solidFill>
            <a:srgbClr val="B4D78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BG"/>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2800">
                <a:latin typeface="Poppins" panose="00000500000000000000" pitchFamily="2" charset="0"/>
                <a:cs typeface="Poppins" panose="00000500000000000000" pitchFamily="2" charset="0"/>
              </a:rPr>
              <a:t>102 actions and sub-actions </a:t>
            </a:r>
          </a:p>
        </p:txBody>
      </p:sp>
      <p:sp>
        <p:nvSpPr>
          <p:cNvPr id="6" name="Rectangle: Rounded Corners 5">
            <a:extLst>
              <a:ext uri="{FF2B5EF4-FFF2-40B4-BE49-F238E27FC236}">
                <a16:creationId xmlns:a16="http://schemas.microsoft.com/office/drawing/2014/main" id="{F214A505-F247-3858-A47C-A17325E2BA74}"/>
              </a:ext>
            </a:extLst>
          </p:cNvPr>
          <p:cNvSpPr/>
          <p:nvPr/>
        </p:nvSpPr>
        <p:spPr>
          <a:xfrm>
            <a:off x="798066" y="4932426"/>
            <a:ext cx="3718800" cy="1173600"/>
          </a:xfrm>
          <a:prstGeom prst="roundRect">
            <a:avLst/>
          </a:prstGeom>
          <a:solidFill>
            <a:srgbClr val="B4D78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BG"/>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2800">
                <a:latin typeface="Poppins" panose="00000500000000000000" pitchFamily="2" charset="0"/>
                <a:cs typeface="Poppins" panose="00000500000000000000" pitchFamily="2" charset="0"/>
              </a:rPr>
              <a:t>16 Indicators</a:t>
            </a:r>
          </a:p>
        </p:txBody>
      </p:sp>
      <p:sp>
        <p:nvSpPr>
          <p:cNvPr id="7" name="Rectangle: Rounded Corners 6">
            <a:extLst>
              <a:ext uri="{FF2B5EF4-FFF2-40B4-BE49-F238E27FC236}">
                <a16:creationId xmlns:a16="http://schemas.microsoft.com/office/drawing/2014/main" id="{49C1A74D-9BF0-13F7-39F3-AC1210CFC4E1}"/>
              </a:ext>
            </a:extLst>
          </p:cNvPr>
          <p:cNvSpPr/>
          <p:nvPr/>
        </p:nvSpPr>
        <p:spPr>
          <a:xfrm>
            <a:off x="797506" y="1979271"/>
            <a:ext cx="3719360" cy="1172545"/>
          </a:xfrm>
          <a:prstGeom prst="roundRect">
            <a:avLst/>
          </a:prstGeom>
          <a:solidFill>
            <a:srgbClr val="4AC5D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BG"/>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2800">
                <a:latin typeface="Poppins" panose="00000500000000000000" pitchFamily="2" charset="0"/>
                <a:cs typeface="Poppins" panose="00000500000000000000" pitchFamily="2" charset="0"/>
              </a:rPr>
              <a:t>EU Biodiversity Strategy for 2030</a:t>
            </a:r>
          </a:p>
        </p:txBody>
      </p:sp>
    </p:spTree>
    <p:extLst>
      <p:ext uri="{BB962C8B-B14F-4D97-AF65-F5344CB8AC3E}">
        <p14:creationId xmlns:p14="http://schemas.microsoft.com/office/powerpoint/2010/main" val="14349994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3E4F91-C357-D162-F223-7F7E73FEA4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F59BA1-D5FA-27C3-4BD1-614CC7EBC07C}"/>
              </a:ext>
            </a:extLst>
          </p:cNvPr>
          <p:cNvSpPr>
            <a:spLocks noGrp="1"/>
          </p:cNvSpPr>
          <p:nvPr>
            <p:ph type="title"/>
          </p:nvPr>
        </p:nvSpPr>
        <p:spPr/>
        <p:txBody>
          <a:bodyPr/>
          <a:lstStyle/>
          <a:p>
            <a:r>
              <a:rPr lang="en-GB"/>
              <a:t>Methods</a:t>
            </a:r>
            <a:endParaRPr lang="en-BG"/>
          </a:p>
        </p:txBody>
      </p:sp>
      <p:sp>
        <p:nvSpPr>
          <p:cNvPr id="4" name="Slide Number Placeholder 3">
            <a:extLst>
              <a:ext uri="{FF2B5EF4-FFF2-40B4-BE49-F238E27FC236}">
                <a16:creationId xmlns:a16="http://schemas.microsoft.com/office/drawing/2014/main" id="{91354FF4-7237-B5FF-B10F-61F41FA8F0C5}"/>
              </a:ext>
            </a:extLst>
          </p:cNvPr>
          <p:cNvSpPr>
            <a:spLocks noGrp="1"/>
          </p:cNvSpPr>
          <p:nvPr>
            <p:ph type="sldNum" sz="quarter" idx="12"/>
          </p:nvPr>
        </p:nvSpPr>
        <p:spPr/>
        <p:txBody>
          <a:bodyPr/>
          <a:lstStyle/>
          <a:p>
            <a:fld id="{CD4805D6-057F-1048-B770-DDF440AB6921}" type="slidenum">
              <a:rPr lang="en-BG" smtClean="0"/>
              <a:t>6</a:t>
            </a:fld>
            <a:endParaRPr lang="en-BG"/>
          </a:p>
        </p:txBody>
      </p:sp>
      <p:pic>
        <p:nvPicPr>
          <p:cNvPr id="8" name="Picture 7" descr="A diagram of a policy landscape review&#10;&#10;AI-generated content may be incorrect.">
            <a:extLst>
              <a:ext uri="{FF2B5EF4-FFF2-40B4-BE49-F238E27FC236}">
                <a16:creationId xmlns:a16="http://schemas.microsoft.com/office/drawing/2014/main" id="{8122778D-01B6-D2C1-DEEB-0AF50727FF72}"/>
              </a:ext>
            </a:extLst>
          </p:cNvPr>
          <p:cNvPicPr>
            <a:picLocks noChangeAspect="1"/>
          </p:cNvPicPr>
          <p:nvPr/>
        </p:nvPicPr>
        <p:blipFill>
          <a:blip r:embed="rId3"/>
          <a:stretch>
            <a:fillRect/>
          </a:stretch>
        </p:blipFill>
        <p:spPr>
          <a:xfrm>
            <a:off x="726571" y="1594118"/>
            <a:ext cx="10280123" cy="4399622"/>
          </a:xfrm>
          <a:prstGeom prst="rect">
            <a:avLst/>
          </a:prstGeom>
        </p:spPr>
      </p:pic>
    </p:spTree>
    <p:extLst>
      <p:ext uri="{BB962C8B-B14F-4D97-AF65-F5344CB8AC3E}">
        <p14:creationId xmlns:p14="http://schemas.microsoft.com/office/powerpoint/2010/main" val="530049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9E7E103-9A24-44F5-9F33-4972A189A0E1}"/>
              </a:ext>
            </a:extLst>
          </p:cNvPr>
          <p:cNvPicPr>
            <a:picLocks noChangeAspect="1"/>
          </p:cNvPicPr>
          <p:nvPr/>
        </p:nvPicPr>
        <p:blipFill>
          <a:blip r:embed="rId3"/>
          <a:stretch>
            <a:fillRect/>
          </a:stretch>
        </p:blipFill>
        <p:spPr>
          <a:xfrm>
            <a:off x="5100033" y="434005"/>
            <a:ext cx="5648183" cy="6258797"/>
          </a:xfrm>
          <a:prstGeom prst="rect">
            <a:avLst/>
          </a:prstGeom>
        </p:spPr>
      </p:pic>
      <p:sp>
        <p:nvSpPr>
          <p:cNvPr id="2" name="Title 1">
            <a:extLst>
              <a:ext uri="{FF2B5EF4-FFF2-40B4-BE49-F238E27FC236}">
                <a16:creationId xmlns:a16="http://schemas.microsoft.com/office/drawing/2014/main" id="{9E022E30-B06C-C376-2ACC-C1055E98F6EE}"/>
              </a:ext>
            </a:extLst>
          </p:cNvPr>
          <p:cNvSpPr>
            <a:spLocks noGrp="1"/>
          </p:cNvSpPr>
          <p:nvPr>
            <p:ph type="title"/>
          </p:nvPr>
        </p:nvSpPr>
        <p:spPr/>
        <p:txBody>
          <a:bodyPr/>
          <a:lstStyle/>
          <a:p>
            <a:r>
              <a:rPr lang="en-GB"/>
              <a:t>Results: EBV Candidates Overall Ranking </a:t>
            </a:r>
            <a:endParaRPr lang="en-BG"/>
          </a:p>
        </p:txBody>
      </p:sp>
      <p:sp>
        <p:nvSpPr>
          <p:cNvPr id="4" name="Text Placeholder 3">
            <a:extLst>
              <a:ext uri="{FF2B5EF4-FFF2-40B4-BE49-F238E27FC236}">
                <a16:creationId xmlns:a16="http://schemas.microsoft.com/office/drawing/2014/main" id="{68DFAE97-2823-1985-9462-EBBE6C6E06C1}"/>
              </a:ext>
            </a:extLst>
          </p:cNvPr>
          <p:cNvSpPr>
            <a:spLocks noGrp="1"/>
          </p:cNvSpPr>
          <p:nvPr>
            <p:ph type="body" sz="half" idx="2"/>
          </p:nvPr>
        </p:nvSpPr>
        <p:spPr/>
        <p:txBody>
          <a:bodyPr vert="horz" lIns="91440" tIns="45720" rIns="91440" bIns="45720" rtlCol="0" anchor="t">
            <a:normAutofit/>
          </a:bodyPr>
          <a:lstStyle/>
          <a:p>
            <a:r>
              <a:rPr lang="en-GB">
                <a:latin typeface="Century Gothic"/>
                <a:cs typeface="Arial"/>
              </a:rPr>
              <a:t>The review found that EBVs could broadly be used to support the implementation of </a:t>
            </a:r>
            <a:r>
              <a:rPr lang="en-GB" b="1">
                <a:latin typeface="Century Gothic"/>
                <a:cs typeface="Arial"/>
              </a:rPr>
              <a:t>37 </a:t>
            </a:r>
            <a:r>
              <a:rPr lang="en-GB">
                <a:latin typeface="Century Gothic"/>
                <a:cs typeface="Arial"/>
              </a:rPr>
              <a:t>(out of 102) </a:t>
            </a:r>
            <a:r>
              <a:rPr lang="en-GB" b="1">
                <a:latin typeface="Century Gothic"/>
                <a:cs typeface="Arial"/>
              </a:rPr>
              <a:t>actions </a:t>
            </a:r>
            <a:r>
              <a:rPr lang="en-GB">
                <a:latin typeface="Century Gothic"/>
                <a:cs typeface="Arial"/>
              </a:rPr>
              <a:t>and the monitoring of </a:t>
            </a:r>
            <a:r>
              <a:rPr lang="en-GB" b="1">
                <a:latin typeface="Century Gothic"/>
                <a:cs typeface="Arial"/>
              </a:rPr>
              <a:t>five</a:t>
            </a:r>
            <a:r>
              <a:rPr lang="en-GB">
                <a:latin typeface="Century Gothic"/>
                <a:cs typeface="Arial"/>
              </a:rPr>
              <a:t> (out of 16)</a:t>
            </a:r>
            <a:r>
              <a:rPr lang="en-GB" b="1">
                <a:latin typeface="Century Gothic"/>
                <a:cs typeface="Arial"/>
              </a:rPr>
              <a:t> indicators</a:t>
            </a:r>
            <a:r>
              <a:rPr lang="en-GB">
                <a:latin typeface="Century Gothic"/>
                <a:cs typeface="Arial"/>
              </a:rPr>
              <a:t>. </a:t>
            </a:r>
          </a:p>
          <a:p>
            <a:r>
              <a:rPr lang="en-GB">
                <a:latin typeface="Century Gothic"/>
                <a:cs typeface="Arial"/>
              </a:rPr>
              <a:t>Overall, the </a:t>
            </a:r>
            <a:r>
              <a:rPr lang="en-GB" b="1" i="1">
                <a:latin typeface="Century Gothic"/>
                <a:cs typeface="Arial"/>
              </a:rPr>
              <a:t>species abundance </a:t>
            </a:r>
            <a:r>
              <a:rPr lang="en-GB">
                <a:latin typeface="Century Gothic"/>
                <a:cs typeface="Arial"/>
              </a:rPr>
              <a:t>candidate ranked 1st in terms of policy priority, followed by </a:t>
            </a:r>
            <a:r>
              <a:rPr lang="en-GB" b="1" i="1">
                <a:latin typeface="Century Gothic"/>
                <a:cs typeface="Arial"/>
              </a:rPr>
              <a:t>species distributions </a:t>
            </a:r>
            <a:r>
              <a:rPr lang="en-GB">
                <a:latin typeface="Century Gothic"/>
                <a:cs typeface="Arial"/>
              </a:rPr>
              <a:t>(2nd), </a:t>
            </a:r>
            <a:r>
              <a:rPr lang="en-GB" b="1" i="1">
                <a:latin typeface="Century Gothic"/>
                <a:cs typeface="Arial"/>
              </a:rPr>
              <a:t>ecosystem distribution</a:t>
            </a:r>
            <a:r>
              <a:rPr lang="en-GB" i="1">
                <a:latin typeface="Century Gothic"/>
                <a:cs typeface="Arial"/>
              </a:rPr>
              <a:t> </a:t>
            </a:r>
            <a:r>
              <a:rPr lang="en-GB">
                <a:latin typeface="Century Gothic"/>
                <a:cs typeface="Arial"/>
              </a:rPr>
              <a:t>(3rd) and </a:t>
            </a:r>
            <a:r>
              <a:rPr lang="en-GB" b="1" i="1">
                <a:latin typeface="Century Gothic"/>
                <a:cs typeface="Arial"/>
              </a:rPr>
              <a:t>ecosystem vertical profile </a:t>
            </a:r>
            <a:r>
              <a:rPr lang="en-GB">
                <a:latin typeface="Century Gothic"/>
                <a:cs typeface="Arial"/>
              </a:rPr>
              <a:t>(4th), with markedly higher total scores than other candidates. </a:t>
            </a:r>
          </a:p>
          <a:p>
            <a:endParaRPr lang="en-BG"/>
          </a:p>
        </p:txBody>
      </p:sp>
      <p:sp>
        <p:nvSpPr>
          <p:cNvPr id="5" name="Slide Number Placeholder 4">
            <a:extLst>
              <a:ext uri="{FF2B5EF4-FFF2-40B4-BE49-F238E27FC236}">
                <a16:creationId xmlns:a16="http://schemas.microsoft.com/office/drawing/2014/main" id="{8F98D789-38D4-952E-6AC5-1C2E50A06735}"/>
              </a:ext>
            </a:extLst>
          </p:cNvPr>
          <p:cNvSpPr>
            <a:spLocks noGrp="1"/>
          </p:cNvSpPr>
          <p:nvPr>
            <p:ph type="sldNum" sz="quarter" idx="12"/>
          </p:nvPr>
        </p:nvSpPr>
        <p:spPr/>
        <p:txBody>
          <a:bodyPr/>
          <a:lstStyle/>
          <a:p>
            <a:fld id="{CD4805D6-057F-1048-B770-DDF440AB6921}" type="slidenum">
              <a:rPr lang="en-BG" smtClean="0"/>
              <a:t>7</a:t>
            </a:fld>
            <a:endParaRPr lang="en-BG"/>
          </a:p>
        </p:txBody>
      </p:sp>
    </p:spTree>
    <p:extLst>
      <p:ext uri="{BB962C8B-B14F-4D97-AF65-F5344CB8AC3E}">
        <p14:creationId xmlns:p14="http://schemas.microsoft.com/office/powerpoint/2010/main" val="40228147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54D4F1-4FCB-69E6-5A53-7F3AA49FB4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89EF31-3311-1F6A-ACA3-918D56053019}"/>
              </a:ext>
            </a:extLst>
          </p:cNvPr>
          <p:cNvSpPr>
            <a:spLocks noGrp="1"/>
          </p:cNvSpPr>
          <p:nvPr>
            <p:ph type="title"/>
          </p:nvPr>
        </p:nvSpPr>
        <p:spPr/>
        <p:txBody>
          <a:bodyPr/>
          <a:lstStyle/>
          <a:p>
            <a:r>
              <a:rPr lang="en-GB"/>
              <a:t>Results: EBV Classes Overall Ranking </a:t>
            </a:r>
            <a:endParaRPr lang="en-BG"/>
          </a:p>
        </p:txBody>
      </p:sp>
      <p:sp>
        <p:nvSpPr>
          <p:cNvPr id="4" name="Text Placeholder 3">
            <a:extLst>
              <a:ext uri="{FF2B5EF4-FFF2-40B4-BE49-F238E27FC236}">
                <a16:creationId xmlns:a16="http://schemas.microsoft.com/office/drawing/2014/main" id="{10BAB434-DCBD-5032-BCB4-2AE0B9141EE0}"/>
              </a:ext>
            </a:extLst>
          </p:cNvPr>
          <p:cNvSpPr>
            <a:spLocks noGrp="1"/>
          </p:cNvSpPr>
          <p:nvPr>
            <p:ph type="body" sz="half" idx="2"/>
          </p:nvPr>
        </p:nvSpPr>
        <p:spPr>
          <a:xfrm>
            <a:off x="571265" y="2354925"/>
            <a:ext cx="4724172" cy="3544833"/>
          </a:xfrm>
        </p:spPr>
        <p:txBody>
          <a:bodyPr vert="horz" lIns="91440" tIns="45720" rIns="91440" bIns="45720" rtlCol="0" anchor="t">
            <a:noAutofit/>
          </a:bodyPr>
          <a:lstStyle/>
          <a:p>
            <a:r>
              <a:rPr lang="en-GB">
                <a:latin typeface="Century Gothic"/>
                <a:cs typeface="Arial"/>
              </a:rPr>
              <a:t>At the broader class level, the </a:t>
            </a:r>
            <a:r>
              <a:rPr lang="en-GB" b="1">
                <a:latin typeface="Century Gothic"/>
                <a:cs typeface="Arial"/>
              </a:rPr>
              <a:t>ecosystem structure </a:t>
            </a:r>
            <a:r>
              <a:rPr lang="en-GB">
                <a:latin typeface="Century Gothic"/>
                <a:cs typeface="Arial"/>
              </a:rPr>
              <a:t>and </a:t>
            </a:r>
            <a:r>
              <a:rPr lang="en-GB" b="1">
                <a:latin typeface="Century Gothic"/>
                <a:cs typeface="Arial"/>
              </a:rPr>
              <a:t>species population class </a:t>
            </a:r>
            <a:r>
              <a:rPr lang="en-GB">
                <a:latin typeface="Century Gothic"/>
                <a:cs typeface="Arial"/>
              </a:rPr>
              <a:t>were mapped to the highest number of actions and indicators. The </a:t>
            </a:r>
            <a:r>
              <a:rPr lang="en-GB" b="1">
                <a:latin typeface="Century Gothic"/>
                <a:cs typeface="Arial"/>
              </a:rPr>
              <a:t>genetic composition class </a:t>
            </a:r>
            <a:r>
              <a:rPr lang="en-GB">
                <a:latin typeface="Century Gothic"/>
                <a:cs typeface="Arial"/>
              </a:rPr>
              <a:t>had the lowest overall ranking. </a:t>
            </a:r>
          </a:p>
          <a:p>
            <a:r>
              <a:rPr lang="en-GB">
                <a:latin typeface="Century Gothic"/>
                <a:cs typeface="Arial"/>
              </a:rPr>
              <a:t>These rankings may reflect </a:t>
            </a:r>
            <a:r>
              <a:rPr lang="en-GB" b="1">
                <a:latin typeface="Century Gothic"/>
                <a:cs typeface="Arial"/>
              </a:rPr>
              <a:t>biases</a:t>
            </a:r>
            <a:r>
              <a:rPr lang="en-GB">
                <a:latin typeface="Century Gothic"/>
                <a:cs typeface="Arial"/>
              </a:rPr>
              <a:t> in current EU biodiversity policies towards the ecosystem and species level, and less policies addressing genetic diversity. </a:t>
            </a:r>
          </a:p>
          <a:p>
            <a:r>
              <a:rPr lang="en-GB">
                <a:latin typeface="Century Gothic"/>
                <a:cs typeface="Arial"/>
              </a:rPr>
              <a:t>They could also reflect differences in </a:t>
            </a:r>
            <a:r>
              <a:rPr lang="en-GB" b="1">
                <a:latin typeface="Century Gothic"/>
                <a:cs typeface="Arial"/>
              </a:rPr>
              <a:t>technical feasibility </a:t>
            </a:r>
            <a:r>
              <a:rPr lang="en-GB">
                <a:latin typeface="Century Gothic"/>
                <a:cs typeface="Arial"/>
              </a:rPr>
              <a:t>for monitoring different EBV candidates and classes.</a:t>
            </a:r>
            <a:endParaRPr lang="en-BG">
              <a:latin typeface="Century Gothic"/>
              <a:cs typeface="Arial"/>
            </a:endParaRPr>
          </a:p>
        </p:txBody>
      </p:sp>
      <p:sp>
        <p:nvSpPr>
          <p:cNvPr id="5" name="Slide Number Placeholder 4">
            <a:extLst>
              <a:ext uri="{FF2B5EF4-FFF2-40B4-BE49-F238E27FC236}">
                <a16:creationId xmlns:a16="http://schemas.microsoft.com/office/drawing/2014/main" id="{1F033A8F-2FD4-498B-595D-6A5AB33412DC}"/>
              </a:ext>
            </a:extLst>
          </p:cNvPr>
          <p:cNvSpPr>
            <a:spLocks noGrp="1"/>
          </p:cNvSpPr>
          <p:nvPr>
            <p:ph type="sldNum" sz="quarter" idx="12"/>
          </p:nvPr>
        </p:nvSpPr>
        <p:spPr/>
        <p:txBody>
          <a:bodyPr/>
          <a:lstStyle/>
          <a:p>
            <a:fld id="{CD4805D6-057F-1048-B770-DDF440AB6921}" type="slidenum">
              <a:rPr lang="en-BG" smtClean="0"/>
              <a:t>8</a:t>
            </a:fld>
            <a:endParaRPr lang="en-BG"/>
          </a:p>
        </p:txBody>
      </p:sp>
      <p:pic>
        <p:nvPicPr>
          <p:cNvPr id="7" name="Picture 6" descr="A green bar graph with black text&#10;&#10;AI-generated content may be incorrect.">
            <a:extLst>
              <a:ext uri="{FF2B5EF4-FFF2-40B4-BE49-F238E27FC236}">
                <a16:creationId xmlns:a16="http://schemas.microsoft.com/office/drawing/2014/main" id="{3046CD8C-0AD4-7700-5C08-67498882C8B4}"/>
              </a:ext>
            </a:extLst>
          </p:cNvPr>
          <p:cNvPicPr>
            <a:picLocks noChangeAspect="1"/>
          </p:cNvPicPr>
          <p:nvPr/>
        </p:nvPicPr>
        <p:blipFill>
          <a:blip r:embed="rId3"/>
          <a:stretch>
            <a:fillRect/>
          </a:stretch>
        </p:blipFill>
        <p:spPr>
          <a:xfrm>
            <a:off x="5459098" y="1346425"/>
            <a:ext cx="6058746" cy="3639058"/>
          </a:xfrm>
          <a:prstGeom prst="rect">
            <a:avLst/>
          </a:prstGeom>
        </p:spPr>
      </p:pic>
    </p:spTree>
    <p:extLst>
      <p:ext uri="{BB962C8B-B14F-4D97-AF65-F5344CB8AC3E}">
        <p14:creationId xmlns:p14="http://schemas.microsoft.com/office/powerpoint/2010/main" val="24881703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B37599-2E8F-F070-E07C-A1B2455734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9B2EDF-7FB8-239C-E02A-60F4CE82AC14}"/>
              </a:ext>
            </a:extLst>
          </p:cNvPr>
          <p:cNvSpPr>
            <a:spLocks noGrp="1"/>
          </p:cNvSpPr>
          <p:nvPr>
            <p:ph type="title"/>
          </p:nvPr>
        </p:nvSpPr>
        <p:spPr/>
        <p:txBody>
          <a:bodyPr>
            <a:normAutofit fontScale="90000"/>
          </a:bodyPr>
          <a:lstStyle/>
          <a:p>
            <a:r>
              <a:rPr lang="en-GB"/>
              <a:t>Results: EBV Candidates Ranking across ecosystem realms</a:t>
            </a:r>
            <a:endParaRPr lang="en-BG"/>
          </a:p>
        </p:txBody>
      </p:sp>
      <p:sp>
        <p:nvSpPr>
          <p:cNvPr id="5" name="Slide Number Placeholder 4">
            <a:extLst>
              <a:ext uri="{FF2B5EF4-FFF2-40B4-BE49-F238E27FC236}">
                <a16:creationId xmlns:a16="http://schemas.microsoft.com/office/drawing/2014/main" id="{20F3415E-1603-11AE-0685-37A831F0B7E5}"/>
              </a:ext>
            </a:extLst>
          </p:cNvPr>
          <p:cNvSpPr>
            <a:spLocks noGrp="1"/>
          </p:cNvSpPr>
          <p:nvPr>
            <p:ph type="sldNum" sz="quarter" idx="12"/>
          </p:nvPr>
        </p:nvSpPr>
        <p:spPr/>
        <p:txBody>
          <a:bodyPr/>
          <a:lstStyle/>
          <a:p>
            <a:fld id="{CD4805D6-057F-1048-B770-DDF440AB6921}" type="slidenum">
              <a:rPr lang="en-BG" smtClean="0"/>
              <a:t>9</a:t>
            </a:fld>
            <a:endParaRPr lang="en-BG"/>
          </a:p>
        </p:txBody>
      </p:sp>
      <p:pic>
        <p:nvPicPr>
          <p:cNvPr id="9" name="Picture 8" descr="A table with numbers and text&#10;&#10;AI-generated content may be incorrect.">
            <a:extLst>
              <a:ext uri="{FF2B5EF4-FFF2-40B4-BE49-F238E27FC236}">
                <a16:creationId xmlns:a16="http://schemas.microsoft.com/office/drawing/2014/main" id="{3837F2FE-EF7A-9D12-7602-F4C1EBB30B1E}"/>
              </a:ext>
            </a:extLst>
          </p:cNvPr>
          <p:cNvPicPr>
            <a:picLocks noChangeAspect="1"/>
          </p:cNvPicPr>
          <p:nvPr/>
        </p:nvPicPr>
        <p:blipFill>
          <a:blip r:embed="rId3"/>
          <a:srcRect r="1741"/>
          <a:stretch/>
        </p:blipFill>
        <p:spPr>
          <a:xfrm>
            <a:off x="59594" y="2890656"/>
            <a:ext cx="5315046" cy="1693478"/>
          </a:xfrm>
          <a:prstGeom prst="rect">
            <a:avLst/>
          </a:prstGeom>
        </p:spPr>
      </p:pic>
      <p:pic>
        <p:nvPicPr>
          <p:cNvPr id="11" name="Picture 10" descr="A graph of different colored bars&#10;&#10;AI-generated content may be incorrect.">
            <a:extLst>
              <a:ext uri="{FF2B5EF4-FFF2-40B4-BE49-F238E27FC236}">
                <a16:creationId xmlns:a16="http://schemas.microsoft.com/office/drawing/2014/main" id="{A271DAF0-B649-E10F-E716-FDA804C03E5E}"/>
              </a:ext>
            </a:extLst>
          </p:cNvPr>
          <p:cNvPicPr>
            <a:picLocks noChangeAspect="1"/>
          </p:cNvPicPr>
          <p:nvPr/>
        </p:nvPicPr>
        <p:blipFill>
          <a:blip r:embed="rId4"/>
          <a:srcRect l="2511"/>
          <a:stretch/>
        </p:blipFill>
        <p:spPr>
          <a:xfrm>
            <a:off x="5475366" y="668456"/>
            <a:ext cx="6387964" cy="4996546"/>
          </a:xfrm>
          <a:prstGeom prst="rect">
            <a:avLst/>
          </a:prstGeom>
        </p:spPr>
      </p:pic>
    </p:spTree>
    <p:extLst>
      <p:ext uri="{BB962C8B-B14F-4D97-AF65-F5344CB8AC3E}">
        <p14:creationId xmlns:p14="http://schemas.microsoft.com/office/powerpoint/2010/main" val="4251164188"/>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472B40114F3B546A084EAD13EB2A703" ma:contentTypeVersion="15" ma:contentTypeDescription="Create a new document." ma:contentTypeScope="" ma:versionID="c0a381b61f884b4a62c05aaf8d4990c0">
  <xsd:schema xmlns:xsd="http://www.w3.org/2001/XMLSchema" xmlns:xs="http://www.w3.org/2001/XMLSchema" xmlns:p="http://schemas.microsoft.com/office/2006/metadata/properties" xmlns:ns2="30c1a976-3c47-4df1-b473-3e85ff418c61" xmlns:ns3="14ee852a-3152-4afb-aabf-3018836c554e" targetNamespace="http://schemas.microsoft.com/office/2006/metadata/properties" ma:root="true" ma:fieldsID="90e285f42a302ce48649b1cb9fbd3476" ns2:_="" ns3:_="">
    <xsd:import namespace="30c1a976-3c47-4df1-b473-3e85ff418c61"/>
    <xsd:import namespace="14ee852a-3152-4afb-aabf-3018836c554e"/>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bjectDetectorVersions" minOccurs="0"/>
                <xsd:element ref="ns2:MediaServiceSearchPropertie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0c1a976-3c47-4df1-b473-3e85ff418c6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f0c6d1fd-3a9d-41b9-87db-5b8f164e01ee"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4ee852a-3152-4afb-aabf-3018836c554e"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eb9340d8-8d18-4c7c-b64b-859c85e1612d}" ma:internalName="TaxCatchAll" ma:showField="CatchAllData" ma:web="14ee852a-3152-4afb-aabf-3018836c554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14ee852a-3152-4afb-aabf-3018836c554e" xsi:nil="true"/>
    <lcf76f155ced4ddcb4097134ff3c332f xmlns="30c1a976-3c47-4df1-b473-3e85ff418c6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C38A59F-81B5-46D2-A3D0-85B48A23A279}">
  <ds:schemaRefs>
    <ds:schemaRef ds:uri="http://schemas.microsoft.com/sharepoint/v3/contenttype/forms"/>
  </ds:schemaRefs>
</ds:datastoreItem>
</file>

<file path=customXml/itemProps2.xml><?xml version="1.0" encoding="utf-8"?>
<ds:datastoreItem xmlns:ds="http://schemas.openxmlformats.org/officeDocument/2006/customXml" ds:itemID="{B9E1701A-5932-41D3-9744-7D98FDAA9C88}"/>
</file>

<file path=customXml/itemProps3.xml><?xml version="1.0" encoding="utf-8"?>
<ds:datastoreItem xmlns:ds="http://schemas.openxmlformats.org/officeDocument/2006/customXml" ds:itemID="{22B027CC-471C-4CCC-8C81-96DD79AFCAC8}">
  <ds:schemaRefs>
    <ds:schemaRef ds:uri="http://schemas.microsoft.com/office/2006/documentManagement/types"/>
    <ds:schemaRef ds:uri="http://schemas.microsoft.com/office/2006/metadata/properties"/>
    <ds:schemaRef ds:uri="http://www.w3.org/XML/1998/namespace"/>
    <ds:schemaRef ds:uri="http://schemas.microsoft.com/office/infopath/2007/PartnerControls"/>
    <ds:schemaRef ds:uri="http://purl.org/dc/elements/1.1/"/>
    <ds:schemaRef ds:uri="de364d25-d908-4823-b6b2-604bc2190ff6"/>
    <ds:schemaRef ds:uri="http://purl.org/dc/terms/"/>
    <ds:schemaRef ds:uri="http://purl.org/dc/dcmitype/"/>
    <ds:schemaRef ds:uri="http://schemas.openxmlformats.org/package/2006/metadata/core-properties"/>
    <ds:schemaRef ds:uri="46dd78a1-4cf4-4dd9-868e-b40d70528194"/>
  </ds:schemaRefs>
</ds:datastoreItem>
</file>

<file path=docProps/app.xml><?xml version="1.0" encoding="utf-8"?>
<Properties xmlns="http://schemas.openxmlformats.org/officeDocument/2006/extended-properties" xmlns:vt="http://schemas.openxmlformats.org/officeDocument/2006/docPropsVTypes">
  <TotalTime>0</TotalTime>
  <Words>2964</Words>
  <Application>Microsoft Office PowerPoint</Application>
  <PresentationFormat>Widescreen</PresentationFormat>
  <Paragraphs>148</Paragraphs>
  <Slides>14</Slides>
  <Notes>14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Aptos</vt:lpstr>
      <vt:lpstr>Arial</vt:lpstr>
      <vt:lpstr>Calibri</vt:lpstr>
      <vt:lpstr>Century Gothic</vt:lpstr>
      <vt:lpstr>Montserrat SemiBold</vt:lpstr>
      <vt:lpstr>Poppins</vt:lpstr>
      <vt:lpstr>1_Office Theme</vt:lpstr>
      <vt:lpstr>WP1: Deliverable D1.1 – Policy Landscape and Needs </vt:lpstr>
      <vt:lpstr>Context</vt:lpstr>
      <vt:lpstr>Policy Landscape</vt:lpstr>
      <vt:lpstr>OBSGESSION Policy Landscape and Needs Assessment</vt:lpstr>
      <vt:lpstr>Methods</vt:lpstr>
      <vt:lpstr>Methods</vt:lpstr>
      <vt:lpstr>Results: EBV Candidates Overall Ranking </vt:lpstr>
      <vt:lpstr>Results: EBV Classes Overall Ranking </vt:lpstr>
      <vt:lpstr>Results: EBV Candidates Ranking across ecosystem realms</vt:lpstr>
      <vt:lpstr>Results: EBV Candidates Ranking across stages of the policy process</vt:lpstr>
      <vt:lpstr>Conclusions</vt:lpstr>
      <vt:lpstr>Limitations</vt:lpstr>
      <vt:lpstr>Next Steps:  D1.5 Policy landscape and needs(update)</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WP1: Deliverable D1.1 – Policy Landscape and Needs </dc:title>
  <dc:creator>Stella Piipponen-Doyle</dc:creator>
  <cp:lastModifiedBy>Stella Piipponen-Doyle</cp:lastModifiedBy>
  <cp:revision>2</cp:revision>
  <cp:lastPrinted>2025-10-06T14:33:15Z</cp:lastPrinted>
  <dcterms:created xsi:type="dcterms:W3CDTF">2025-09-11T07:22:44Z</dcterms:created>
  <dcterms:modified xsi:type="dcterms:W3CDTF">2025-10-07T10:59:40Z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0x0101005472B40114F3B546A084EAD13EB2A703</vt:lpwstr>
  </property>
  <property fmtid="{D5CDD505-2E9C-101B-9397-08002B2CF9AE}" pid="3" name="MediaServiceImageTags">
    <vt:lpwstr/>
  </property>
</Properties>
</file>