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 id="2147483662" r:id="rId5"/>
  </p:sldMasterIdLst>
  <p:notesMasterIdLst>
    <p:notesMasterId r:id="rId9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Lst>
  <p:sldSz cx="12192000" cy="6858000"/>
  <p:notesSz cx="6858000" cy="9144000"/>
  <p:embeddedFontLst>
    <p:embeddedFont>
      <p:font typeface="Century Gothic" panose="020B0502020202020204" pitchFamily="34" charset="0"/>
      <p:regular r:id="rId100"/>
      <p:bold r:id="rId101"/>
      <p:italic r:id="rId102"/>
      <p:boldItalic r:id="rId103"/>
    </p:embeddedFont>
    <p:embeddedFont>
      <p:font typeface="Montserrat" panose="00000500000000000000" pitchFamily="2" charset="0"/>
      <p:regular r:id="rId104"/>
      <p:bold r:id="rId105"/>
      <p:italic r:id="rId106"/>
      <p:boldItalic r:id="rId107"/>
    </p:embeddedFont>
    <p:embeddedFont>
      <p:font typeface="Montserrat SemiBold" panose="00000700000000000000" pitchFamily="2" charset="0"/>
      <p:regular r:id="rId108"/>
      <p:bold r:id="rId109"/>
      <p:italic r:id="rId110"/>
      <p:boldItalic r:id="rId111"/>
    </p:embeddedFont>
    <p:embeddedFont>
      <p:font typeface="Nunito" pitchFamily="2" charset="0"/>
      <p:regular r:id="rId112"/>
      <p:bold r:id="rId113"/>
      <p:italic r:id="rId114"/>
      <p:boldItalic r:id="rId115"/>
    </p:embeddedFont>
    <p:embeddedFont>
      <p:font typeface="Open Sans" panose="020B0606030504020204" pitchFamily="34" charset="0"/>
      <p:regular r:id="rId116"/>
      <p:bold r:id="rId117"/>
      <p:italic r:id="rId118"/>
      <p:boldItalic r:id="rId119"/>
    </p:embeddedFont>
    <p:embeddedFont>
      <p:font typeface="Poppins" panose="00000500000000000000" pitchFamily="2" charset="0"/>
      <p:regular r:id="rId120"/>
      <p:bold r:id="rId121"/>
      <p:italic r:id="rId122"/>
      <p:boldItalic r:id="rId123"/>
    </p:embeddedFont>
    <p:embeddedFont>
      <p:font typeface="Roboto" panose="02000000000000000000" pitchFamily="2" charset="0"/>
      <p:regular r:id="rId124"/>
      <p:bold r:id="rId125"/>
      <p:italic r:id="rId126"/>
      <p:boldItalic r:id="rId127"/>
    </p:embeddedFont>
    <p:embeddedFont>
      <p:font typeface="Roboto Thin" panose="02000000000000000000" pitchFamily="2" charset="0"/>
      <p:regular r:id="rId128"/>
      <p:bold r:id="rId129"/>
      <p:italic r:id="rId130"/>
      <p:boldItalic r:id="rId1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32" roundtripDataSignature="AMtx7mheZGi3ewt43tDq/dDBURVqf/pTN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9A2AAF7-21A5-40A3-A898-BDC901909FEC}">
  <a:tblStyle styleId="{89A2AAF7-21A5-40A3-A898-BDC901909FE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18.fntdata"/><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6" Type="http://schemas.openxmlformats.org/officeDocument/2006/relationships/slide" Target="slides/slide11.xml"/><Relationship Id="rId107" Type="http://schemas.openxmlformats.org/officeDocument/2006/relationships/font" Target="fonts/font8.fntdata"/><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font" Target="fonts/font3.fntdata"/><Relationship Id="rId123" Type="http://schemas.openxmlformats.org/officeDocument/2006/relationships/font" Target="fonts/font24.fntdata"/><Relationship Id="rId128" Type="http://schemas.openxmlformats.org/officeDocument/2006/relationships/font" Target="fonts/font29.fntdata"/><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font" Target="fonts/font14.fntdata"/><Relationship Id="rId118" Type="http://schemas.openxmlformats.org/officeDocument/2006/relationships/font" Target="fonts/font19.fntdata"/><Relationship Id="rId134" Type="http://schemas.openxmlformats.org/officeDocument/2006/relationships/viewProps" Target="viewProps.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font" Target="fonts/font4.fntdata"/><Relationship Id="rId108" Type="http://schemas.openxmlformats.org/officeDocument/2006/relationships/font" Target="fonts/font9.fntdata"/><Relationship Id="rId124" Type="http://schemas.openxmlformats.org/officeDocument/2006/relationships/font" Target="fonts/font25.fntdata"/><Relationship Id="rId129" Type="http://schemas.openxmlformats.org/officeDocument/2006/relationships/font" Target="fonts/font30.fntdata"/><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font" Target="fonts/font15.fntdata"/><Relationship Id="rId119" Type="http://schemas.openxmlformats.org/officeDocument/2006/relationships/font" Target="fonts/font20.fntdata"/><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font" Target="fonts/font31.fntdata"/><Relationship Id="rId135" Type="http://schemas.openxmlformats.org/officeDocument/2006/relationships/theme" Target="theme/theme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font" Target="fonts/font10.fntdata"/><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font" Target="fonts/font5.fntdata"/><Relationship Id="rId120" Type="http://schemas.openxmlformats.org/officeDocument/2006/relationships/font" Target="fonts/font21.fntdata"/><Relationship Id="rId125" Type="http://schemas.openxmlformats.org/officeDocument/2006/relationships/font" Target="fonts/font26.fntdata"/><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font" Target="fonts/font11.fntdata"/><Relationship Id="rId115" Type="http://schemas.openxmlformats.org/officeDocument/2006/relationships/font" Target="fonts/font16.fntdata"/><Relationship Id="rId131" Type="http://schemas.openxmlformats.org/officeDocument/2006/relationships/font" Target="fonts/font32.fntdata"/><Relationship Id="rId136"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font" Target="fonts/font1.fntdata"/><Relationship Id="rId105" Type="http://schemas.openxmlformats.org/officeDocument/2006/relationships/font" Target="fonts/font6.fntdata"/><Relationship Id="rId126" Type="http://schemas.openxmlformats.org/officeDocument/2006/relationships/font" Target="fonts/font27.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font" Target="fonts/font22.fntdata"/><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font" Target="fonts/font17.fntdata"/><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font" Target="fonts/font12.fntdata"/><Relationship Id="rId132" Type="http://customschemas.google.com/relationships/presentationmetadata" Target="metadata"/><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font" Target="fonts/font7.fntdata"/><Relationship Id="rId127" Type="http://schemas.openxmlformats.org/officeDocument/2006/relationships/font" Target="fonts/font28.fntdata"/><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notesMaster" Target="notesMasters/notesMaster1.xml"/><Relationship Id="rId101" Type="http://schemas.openxmlformats.org/officeDocument/2006/relationships/font" Target="fonts/font2.fntdata"/><Relationship Id="rId122" Type="http://schemas.openxmlformats.org/officeDocument/2006/relationships/font" Target="fonts/font23.fntdata"/><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font" Target="fonts/font13.fntdata"/><Relationship Id="rId13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BG"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3" Type="http://schemas.openxmlformats.org/officeDocument/2006/relationships/hyperlink" Target="https://www.vigienature.fr/sites/vigienature/files/atoms/files/syntheseoiseauxcommuns2020_final.pdf" TargetMode="External"/><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3" Type="http://schemas.openxmlformats.org/officeDocument/2006/relationships/hyperlink" Target="https://www.vigienature.fr/sites/vigienature/files/atoms/files/syntheseoiseauxcommuns2020_final.pdf" TargetMode="External"/><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3" Type="http://schemas.openxmlformats.org/officeDocument/2006/relationships/hyperlink" Target="https://www.vigienature.fr/sites/vigienature/files/atoms/files/syntheseoiseauxcommuns2020_final.pdf" TargetMode="External"/><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3" Type="http://schemas.openxmlformats.org/officeDocument/2006/relationships/hyperlink" Target="https://www.vigienature.fr/sites/vigienature/files/atoms/files/syntheseoiseauxcommuns2020_final.pdf" TargetMode="External"/><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3" Type="http://schemas.openxmlformats.org/officeDocument/2006/relationships/hyperlink" Target="https://www.vigienature.fr/sites/vigienature/files/atoms/files/syntheseoiseauxcommuns2020_final.pdf" TargetMode="External"/><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39cc3e7ccc2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39cc3e7ccc2_0_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g39cc3e7ccc2_0_3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82288a58c7_0_1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82288a58c7_0_17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g382288a58c7_0_17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9e15d54295_3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39e15d54295_3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g39e15d54295_3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39e15d54295_3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39e15d54295_3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g39e15d54295_3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9e15d54295_3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39e15d54295_3_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g39e15d54295_3_2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9e15d54295_3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39e15d54295_3_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4" name="Google Shape;334;g39e15d54295_3_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9e15d54295_3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9e15d54295_3_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g39e15d54295_3_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9e15d54295_3_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9e15d54295_3_5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0" name="Google Shape;350;g39e15d54295_3_5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9cc3e7ccc2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9cc3e7ccc2_0_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8" name="Google Shape;358;g39cc3e7ccc2_0_2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39e15d54295_3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39e15d54295_3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7" name="Google Shape;367;g39e15d54295_3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6" name="Google Shape;22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39cc3e7ccc2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 name="Google Shape;374;g39cc3e7ccc2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g39cc3e7ccc2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39e15d54295_3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39e15d54295_3_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g39e15d54295_3_6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39cc3e7ccc2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39cc3e7ccc2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1" name="Google Shape;391;g39cc3e7ccc2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39e15d54295_3_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39e15d54295_3_7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9" name="Google Shape;399;g39e15d54295_3_7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9cc3e7ccc2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39cc3e7ccc2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8" name="Google Shape;408;g39cc3e7ccc2_0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9cc3e7ccc2_0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9cc3e7ccc2_0_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6" name="Google Shape;416;g39cc3e7ccc2_0_3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382288a58c7_0_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382288a58c7_0_10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5" name="Google Shape;425;g382288a58c7_0_10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382288a58c7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4" name="Google Shape;434;g382288a58c7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382288a58c7_0_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382288a58c7_0_1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2" name="Google Shape;442;g382288a58c7_0_1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382288a58c7_0_1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382288a58c7_0_1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9" name="Google Shape;449;g382288a58c7_0_1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82288a58c7_0_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382288a58c7_0_9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g382288a58c7_0_9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82288a58c7_0_1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382288a58c7_0_1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6" name="Google Shape;456;g382288a58c7_0_13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3894106518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3894106518f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4" name="Google Shape;464;g3894106518f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39dc37aa6b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39dc37aa6b5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g39dc37aa6b5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39dc37aa6b5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39dc37aa6b5_0_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0" name="Google Shape;490;g39dc37aa6b5_0_3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39dc37aa6b5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 name="Google Shape;497;g39dc37aa6b5_0_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8" name="Google Shape;498;g39dc37aa6b5_0_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39e15d54295_1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39e15d54295_10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7" name="Google Shape;507;g39e15d54295_10_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382288a58c7_0_1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4" name="Google Shape;524;g382288a58c7_0_18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g382288a58c7_0_18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382288a58c7_0_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382288a58c7_0_1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5" name="Google Shape;535;g382288a58c7_0_1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39e15d5429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39e15d54295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g39e15d54295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39e15d54295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9" name="Google Shape;549;g39e15d54295_0_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0" name="Google Shape;550;g39e15d54295_0_2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9d618c8341_0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17500" algn="l" rtl="0">
              <a:lnSpc>
                <a:spcPct val="100000"/>
              </a:lnSpc>
              <a:spcBef>
                <a:spcPts val="0"/>
              </a:spcBef>
              <a:spcAft>
                <a:spcPts val="0"/>
              </a:spcAft>
              <a:buSzPts val="1400"/>
              <a:buChar char="-"/>
            </a:pPr>
            <a:endParaRPr/>
          </a:p>
          <a:p>
            <a:pPr marL="457200" lvl="0" indent="-317500" algn="l" rtl="0">
              <a:lnSpc>
                <a:spcPct val="100000"/>
              </a:lnSpc>
              <a:spcBef>
                <a:spcPts val="0"/>
              </a:spcBef>
              <a:spcAft>
                <a:spcPts val="0"/>
              </a:spcAft>
              <a:buSzPts val="1400"/>
              <a:buChar char="-"/>
            </a:pPr>
            <a:endParaRPr/>
          </a:p>
        </p:txBody>
      </p:sp>
      <p:sp>
        <p:nvSpPr>
          <p:cNvPr id="240" name="Google Shape;240;g39d618c8341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39e15d54295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 name="Google Shape;557;g39e15d54295_0_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8" name="Google Shape;558;g39e15d54295_0_3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39e15d54295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39e15d54295_0_4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7" name="Google Shape;567;g39e15d54295_0_4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39e15d54295_0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39e15d54295_0_6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g39e15d54295_0_6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39e15d54295_0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 name="Google Shape;583;g39e15d54295_0_7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4" name="Google Shape;584;g39e15d54295_0_7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9e15d54295_0_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g39e15d54295_0_9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3" name="Google Shape;593;g39e15d54295_0_9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39e15d54295_0_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6" name="Google Shape;606;g39e15d54295_0_10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7" name="Google Shape;607;g39e15d54295_0_10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39e15d54295_0_1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39e15d54295_0_14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1" name="Google Shape;621;g39e15d54295_0_14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39e15d54295_0_1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39e15d54295_0_17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6" name="Google Shape;636;g39e15d54295_0_17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39e15d54295_0_2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0" name="Google Shape;650;g39e15d54295_0_20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1" name="Google Shape;651;g39e15d54295_0_20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39e15d54295_0_1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5" name="Google Shape;665;g39e15d54295_0_1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6" name="Google Shape;666;g39e15d54295_0_1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82288a58c7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382288a58c7_0_4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4" name="Google Shape;254;g382288a58c7_0_4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g39e15d54295_0_2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3" name="Google Shape;673;g39e15d54295_0_2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4" name="Google Shape;674;g39e15d54295_0_2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382288a58c7_0_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 name="Google Shape;685;g382288a58c7_0_1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6" name="Google Shape;686;g382288a58c7_0_14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382288a58c7_0_1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382288a58c7_0_19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3" name="Google Shape;693;g382288a58c7_0_19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382288a58c7_0_1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382288a58c7_0_1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3" name="Google Shape;703;g382288a58c7_0_15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g382288a58c7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9" name="Google Shape;709;g382288a58c7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389cb81f4e7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6" name="Google Shape;716;g389cb81f4e7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7" name="Google Shape;717;g389cb81f4e7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BG"/>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g389cb81f4e7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6" name="Google Shape;726;g389cb81f4e7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7" name="Google Shape;727;g389cb81f4e7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BG"/>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389cb81f4e7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6" name="Google Shape;736;g389cb81f4e7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7" name="Google Shape;737;g389cb81f4e7_0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BG"/>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g389cb81f4e7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6" name="Google Shape;746;g389cb81f4e7_0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7" name="Google Shape;747;g389cb81f4e7_0_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BG"/>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g389cb81f4e7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1" name="Google Shape;761;g389cb81f4e7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2" name="Google Shape;762;g389cb81f4e7_0_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BG"/>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82288a58c7_0_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382288a58c7_0_8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g382288a58c7_0_8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389cb81f4e7_0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5" name="Google Shape;775;g389cb81f4e7_0_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6" name="Google Shape;776;g389cb81f4e7_0_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BG"/>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g389cb81f4e7_0_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7" name="Google Shape;787;g389cb81f4e7_0_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8" name="Google Shape;788;g389cb81f4e7_0_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BG"/>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389cb81f4e7_0_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2" name="Google Shape;802;g389cb81f4e7_0_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3" name="Google Shape;803;g389cb81f4e7_0_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BG"/>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g38c06ba221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4" name="Google Shape;814;g38c06ba2212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5" name="Google Shape;815;g38c06ba2212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BG"/>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g389cb81f4e7_0_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7" name="Google Shape;837;g389cb81f4e7_0_1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8" name="Google Shape;838;g389cb81f4e7_0_10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BG"/>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g389cb81f4e7_0_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3" name="Google Shape;853;g389cb81f4e7_0_1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4" name="Google Shape;854;g389cb81f4e7_0_1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BG"/>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g389cb81f4e7_0_1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5" name="Google Shape;865;g389cb81f4e7_0_1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6" name="Google Shape;866;g389cb81f4e7_0_1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BG"/>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g389cb81f4e7_0_1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4" name="Google Shape;874;g389cb81f4e7_0_1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5" name="Google Shape;875;g389cb81f4e7_0_1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BG"/>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389cb81f4e7_0_1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4" name="Google Shape;884;g389cb81f4e7_0_1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5" name="Google Shape;885;g389cb81f4e7_0_1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BG"/>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Google Shape;891;g382288a58c7_0_2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2" name="Google Shape;892;g382288a58c7_0_2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3" name="Google Shape;893;g382288a58c7_0_20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82288a58c7_0_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382288a58c7_0_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g382288a58c7_0_7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g382288a58c7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2" name="Google Shape;902;g382288a58c7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g366529aa94b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9" name="Google Shape;909;g366529aa94b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0" name="Google Shape;910;g366529aa94b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g39cca24de5a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9" name="Google Shape;929;g39cca24de5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g39cca24de5a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0" name="Google Shape;940;g39cca24de5a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BG"/>
              <a:t>Check out the alternative assumptions</a:t>
            </a:r>
            <a:endParaRPr/>
          </a:p>
          <a:p>
            <a:pPr marL="0" lvl="0" indent="0" algn="l" rtl="0">
              <a:spcBef>
                <a:spcPts val="0"/>
              </a:spcBef>
              <a:spcAft>
                <a:spcPts val="0"/>
              </a:spcAft>
              <a:buNone/>
            </a:pPr>
            <a:r>
              <a:rPr lang="en-BG"/>
              <a:t>Linear regressions</a:t>
            </a:r>
            <a:endParaRPr/>
          </a:p>
          <a:p>
            <a:pPr marL="0" lvl="0" indent="0" algn="l" rtl="0">
              <a:spcBef>
                <a:spcPts val="0"/>
              </a:spcBef>
              <a:spcAft>
                <a:spcPts val="0"/>
              </a:spcAft>
              <a:buNone/>
            </a:pPr>
            <a:r>
              <a:rPr lang="en-BG"/>
              <a:t>Driver of the negative relationship</a:t>
            </a:r>
            <a:endParaRPr/>
          </a:p>
        </p:txBody>
      </p:sp>
      <p:sp>
        <p:nvSpPr>
          <p:cNvPr id="941" name="Google Shape;941;g39cca24de5a_0_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39cca24de5a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7" name="Google Shape;967;g39cca24de5a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BG"/>
              <a:t>Check out the alternative assumptions</a:t>
            </a:r>
            <a:endParaRPr/>
          </a:p>
          <a:p>
            <a:pPr marL="0" lvl="0" indent="0" algn="l" rtl="0">
              <a:spcBef>
                <a:spcPts val="0"/>
              </a:spcBef>
              <a:spcAft>
                <a:spcPts val="0"/>
              </a:spcAft>
              <a:buNone/>
            </a:pPr>
            <a:r>
              <a:rPr lang="en-BG"/>
              <a:t>Linear regressions</a:t>
            </a:r>
            <a:endParaRPr/>
          </a:p>
          <a:p>
            <a:pPr marL="0" lvl="0" indent="0" algn="l" rtl="0">
              <a:spcBef>
                <a:spcPts val="0"/>
              </a:spcBef>
              <a:spcAft>
                <a:spcPts val="0"/>
              </a:spcAft>
              <a:buNone/>
            </a:pPr>
            <a:r>
              <a:rPr lang="en-BG"/>
              <a:t>Driver of the negative relationship</a:t>
            </a:r>
            <a:endParaRPr/>
          </a:p>
        </p:txBody>
      </p:sp>
      <p:sp>
        <p:nvSpPr>
          <p:cNvPr id="968" name="Google Shape;968;g39cca24de5a_0_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g39cca24de5a_0_4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5" name="Google Shape;975;g39cca24de5a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g366529aa94b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3" name="Google Shape;983;g366529aa94b_0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4" name="Google Shape;984;g366529aa94b_0_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g366529aa94b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7" name="Google Shape;1007;g366529aa94b_0_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8" name="Google Shape;1008;g366529aa94b_0_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g39cc1cabefa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5" name="Google Shape;1025;g39cc1cabefa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6" name="Google Shape;1026;g39cc1cabefa_0_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g39cca24de5a_0_1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BG"/>
              <a:t>Description intéressant de la fig des indicateurs par groupe de spécialisation page 20 de la synthèse</a:t>
            </a:r>
            <a:endParaRPr/>
          </a:p>
          <a:p>
            <a:pPr marL="0" lvl="0" indent="0" algn="l" rtl="0">
              <a:lnSpc>
                <a:spcPct val="100000"/>
              </a:lnSpc>
              <a:spcBef>
                <a:spcPts val="0"/>
              </a:spcBef>
              <a:spcAft>
                <a:spcPts val="0"/>
              </a:spcAft>
              <a:buSzPts val="1400"/>
              <a:buNone/>
            </a:pPr>
            <a:r>
              <a:rPr lang="en-BG"/>
              <a:t> </a:t>
            </a:r>
            <a:r>
              <a:rPr lang="en-BG" u="sng">
                <a:solidFill>
                  <a:schemeClr val="hlink"/>
                </a:solidFill>
                <a:hlinkClick r:id="rId3"/>
              </a:rPr>
              <a:t>https://www.vigienature.fr/sites/vigienature/files/atoms/files/syntheseoiseauxcommuns2020_final.pdf</a:t>
            </a:r>
            <a:r>
              <a:rPr lang="en-BG"/>
              <a:t> </a:t>
            </a:r>
            <a:endParaRPr/>
          </a:p>
          <a:p>
            <a:pPr marL="0" lvl="0" indent="0" algn="l" rtl="0">
              <a:lnSpc>
                <a:spcPct val="100000"/>
              </a:lnSpc>
              <a:spcBef>
                <a:spcPts val="0"/>
              </a:spcBef>
              <a:spcAft>
                <a:spcPts val="0"/>
              </a:spcAft>
              <a:buSzPts val="1400"/>
              <a:buNone/>
            </a:pPr>
            <a:endParaRPr/>
          </a:p>
        </p:txBody>
      </p:sp>
      <p:sp>
        <p:nvSpPr>
          <p:cNvPr id="1035" name="Google Shape;1035;g39cca24de5a_0_1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4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9c0fc12e28_6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9c0fc12e28_6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 name="Google Shape;279;g39c0fc12e28_6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8</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0"/>
        <p:cNvGrpSpPr/>
        <p:nvPr/>
      </p:nvGrpSpPr>
      <p:grpSpPr>
        <a:xfrm>
          <a:off x="0" y="0"/>
          <a:ext cx="0" cy="0"/>
          <a:chOff x="0" y="0"/>
          <a:chExt cx="0" cy="0"/>
        </a:xfrm>
      </p:grpSpPr>
      <p:sp>
        <p:nvSpPr>
          <p:cNvPr id="1081" name="Google Shape;1081;g39cca24de5a_0_3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BG"/>
              <a:t>Description intéressant de la fig des indicateurs par groupe de spécialisation page 20 de la synthèse</a:t>
            </a:r>
            <a:endParaRPr/>
          </a:p>
          <a:p>
            <a:pPr marL="0" lvl="0" indent="0" algn="l" rtl="0">
              <a:lnSpc>
                <a:spcPct val="100000"/>
              </a:lnSpc>
              <a:spcBef>
                <a:spcPts val="0"/>
              </a:spcBef>
              <a:spcAft>
                <a:spcPts val="0"/>
              </a:spcAft>
              <a:buSzPts val="1400"/>
              <a:buNone/>
            </a:pPr>
            <a:r>
              <a:rPr lang="en-BG"/>
              <a:t> </a:t>
            </a:r>
            <a:r>
              <a:rPr lang="en-BG" u="sng">
                <a:solidFill>
                  <a:schemeClr val="hlink"/>
                </a:solidFill>
                <a:hlinkClick r:id="rId3"/>
              </a:rPr>
              <a:t>https://www.vigienature.fr/sites/vigienature/files/atoms/files/syntheseoiseauxcommuns2020_final.pdf</a:t>
            </a:r>
            <a:r>
              <a:rPr lang="en-BG"/>
              <a:t> </a:t>
            </a:r>
            <a:endParaRPr/>
          </a:p>
          <a:p>
            <a:pPr marL="0" lvl="0" indent="0" algn="l" rtl="0">
              <a:lnSpc>
                <a:spcPct val="100000"/>
              </a:lnSpc>
              <a:spcBef>
                <a:spcPts val="0"/>
              </a:spcBef>
              <a:spcAft>
                <a:spcPts val="0"/>
              </a:spcAft>
              <a:buSzPts val="1400"/>
              <a:buNone/>
            </a:pPr>
            <a:endParaRPr/>
          </a:p>
        </p:txBody>
      </p:sp>
      <p:sp>
        <p:nvSpPr>
          <p:cNvPr id="1082" name="Google Shape;1082;g39cca24de5a_0_3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425" cap="flat" cmpd="sng">
            <a:solidFill>
              <a:srgbClr val="000000"/>
            </a:solidFill>
            <a:prstDash val="solid"/>
            <a:round/>
            <a:headEnd type="none" w="sm" len="sm"/>
            <a:tailEnd type="none" w="sm" len="sm"/>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g39cca24de5a_0_19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BG"/>
              <a:t>Description intéressant de la fig des indicateurs par groupe de spécialisation page 20 de la synthèse</a:t>
            </a:r>
            <a:endParaRPr/>
          </a:p>
          <a:p>
            <a:pPr marL="0" lvl="0" indent="0" algn="l" rtl="0">
              <a:lnSpc>
                <a:spcPct val="100000"/>
              </a:lnSpc>
              <a:spcBef>
                <a:spcPts val="0"/>
              </a:spcBef>
              <a:spcAft>
                <a:spcPts val="0"/>
              </a:spcAft>
              <a:buSzPts val="1400"/>
              <a:buNone/>
            </a:pPr>
            <a:r>
              <a:rPr lang="en-BG"/>
              <a:t> </a:t>
            </a:r>
            <a:r>
              <a:rPr lang="en-BG" u="sng">
                <a:solidFill>
                  <a:schemeClr val="hlink"/>
                </a:solidFill>
                <a:hlinkClick r:id="rId3"/>
              </a:rPr>
              <a:t>https://www.vigienature.fr/sites/vigienature/files/atoms/files/syntheseoiseauxcommuns2020_final.pdf</a:t>
            </a:r>
            <a:r>
              <a:rPr lang="en-BG"/>
              <a:t> </a:t>
            </a:r>
            <a:endParaRPr/>
          </a:p>
          <a:p>
            <a:pPr marL="0" lvl="0" indent="0" algn="l" rtl="0">
              <a:lnSpc>
                <a:spcPct val="100000"/>
              </a:lnSpc>
              <a:spcBef>
                <a:spcPts val="0"/>
              </a:spcBef>
              <a:spcAft>
                <a:spcPts val="0"/>
              </a:spcAft>
              <a:buSzPts val="1400"/>
              <a:buNone/>
            </a:pPr>
            <a:endParaRPr/>
          </a:p>
        </p:txBody>
      </p:sp>
      <p:sp>
        <p:nvSpPr>
          <p:cNvPr id="1093" name="Google Shape;1093;g39cca24de5a_0_1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425" cap="flat" cmpd="sng">
            <a:solidFill>
              <a:srgbClr val="000000"/>
            </a:solidFill>
            <a:prstDash val="solid"/>
            <a:round/>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2"/>
        <p:cNvGrpSpPr/>
        <p:nvPr/>
      </p:nvGrpSpPr>
      <p:grpSpPr>
        <a:xfrm>
          <a:off x="0" y="0"/>
          <a:ext cx="0" cy="0"/>
          <a:chOff x="0" y="0"/>
          <a:chExt cx="0" cy="0"/>
        </a:xfrm>
      </p:grpSpPr>
      <p:sp>
        <p:nvSpPr>
          <p:cNvPr id="1103" name="Google Shape;1103;g39cca24de5a_0_4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BG"/>
              <a:t>Description intéressant de la fig des indicateurs par groupe de spécialisation page 20 de la synthèse</a:t>
            </a:r>
            <a:endParaRPr/>
          </a:p>
          <a:p>
            <a:pPr marL="0" lvl="0" indent="0" algn="l" rtl="0">
              <a:lnSpc>
                <a:spcPct val="100000"/>
              </a:lnSpc>
              <a:spcBef>
                <a:spcPts val="0"/>
              </a:spcBef>
              <a:spcAft>
                <a:spcPts val="0"/>
              </a:spcAft>
              <a:buSzPts val="1400"/>
              <a:buNone/>
            </a:pPr>
            <a:r>
              <a:rPr lang="en-BG"/>
              <a:t> </a:t>
            </a:r>
            <a:r>
              <a:rPr lang="en-BG" u="sng">
                <a:solidFill>
                  <a:schemeClr val="hlink"/>
                </a:solidFill>
                <a:hlinkClick r:id="rId3"/>
              </a:rPr>
              <a:t>https://www.vigienature.fr/sites/vigienature/files/atoms/files/syntheseoiseauxcommuns2020_final.pdf</a:t>
            </a:r>
            <a:r>
              <a:rPr lang="en-BG"/>
              <a:t> </a:t>
            </a:r>
            <a:endParaRPr/>
          </a:p>
          <a:p>
            <a:pPr marL="0" lvl="0" indent="0" algn="l" rtl="0">
              <a:lnSpc>
                <a:spcPct val="100000"/>
              </a:lnSpc>
              <a:spcBef>
                <a:spcPts val="0"/>
              </a:spcBef>
              <a:spcAft>
                <a:spcPts val="0"/>
              </a:spcAft>
              <a:buSzPts val="1400"/>
              <a:buNone/>
            </a:pPr>
            <a:endParaRPr/>
          </a:p>
        </p:txBody>
      </p:sp>
      <p:sp>
        <p:nvSpPr>
          <p:cNvPr id="1104" name="Google Shape;1104;g39cca24de5a_0_4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425" cap="flat" cmpd="sng">
            <a:solidFill>
              <a:srgbClr val="000000"/>
            </a:solidFill>
            <a:prstDash val="solid"/>
            <a:round/>
            <a:headEnd type="none" w="sm" len="sm"/>
            <a:tailEnd type="none" w="sm" len="sm"/>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1"/>
        <p:cNvGrpSpPr/>
        <p:nvPr/>
      </p:nvGrpSpPr>
      <p:grpSpPr>
        <a:xfrm>
          <a:off x="0" y="0"/>
          <a:ext cx="0" cy="0"/>
          <a:chOff x="0" y="0"/>
          <a:chExt cx="0" cy="0"/>
        </a:xfrm>
      </p:grpSpPr>
      <p:sp>
        <p:nvSpPr>
          <p:cNvPr id="1112" name="Google Shape;1112;g39cca24de5a_0_4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3" name="Google Shape;1113;g39cca24de5a_0_4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4" name="Google Shape;1114;g39cca24de5a_0_4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1"/>
        <p:cNvGrpSpPr/>
        <p:nvPr/>
      </p:nvGrpSpPr>
      <p:grpSpPr>
        <a:xfrm>
          <a:off x="0" y="0"/>
          <a:ext cx="0" cy="0"/>
          <a:chOff x="0" y="0"/>
          <a:chExt cx="0" cy="0"/>
        </a:xfrm>
      </p:grpSpPr>
      <p:sp>
        <p:nvSpPr>
          <p:cNvPr id="1122" name="Google Shape;1122;g39cca24de5a_0_4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3" name="Google Shape;1123;g39cca24de5a_0_4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4" name="Google Shape;1124;g39cca24de5a_0_4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5"/>
        <p:cNvGrpSpPr/>
        <p:nvPr/>
      </p:nvGrpSpPr>
      <p:grpSpPr>
        <a:xfrm>
          <a:off x="0" y="0"/>
          <a:ext cx="0" cy="0"/>
          <a:chOff x="0" y="0"/>
          <a:chExt cx="0" cy="0"/>
        </a:xfrm>
      </p:grpSpPr>
      <p:sp>
        <p:nvSpPr>
          <p:cNvPr id="1136" name="Google Shape;1136;g39cca24de5a_0_2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BG"/>
              <a:t>Description intéressant de la fig des indicateurs par groupe de spécialisation page 20 de la synthèse</a:t>
            </a:r>
            <a:endParaRPr/>
          </a:p>
          <a:p>
            <a:pPr marL="0" lvl="0" indent="0" algn="l" rtl="0">
              <a:lnSpc>
                <a:spcPct val="100000"/>
              </a:lnSpc>
              <a:spcBef>
                <a:spcPts val="0"/>
              </a:spcBef>
              <a:spcAft>
                <a:spcPts val="0"/>
              </a:spcAft>
              <a:buSzPts val="1400"/>
              <a:buNone/>
            </a:pPr>
            <a:r>
              <a:rPr lang="en-BG"/>
              <a:t> </a:t>
            </a:r>
            <a:r>
              <a:rPr lang="en-BG" u="sng">
                <a:solidFill>
                  <a:schemeClr val="hlink"/>
                </a:solidFill>
                <a:hlinkClick r:id="rId3"/>
              </a:rPr>
              <a:t>https://www.vigienature.fr/sites/vigienature/files/atoms/files/syntheseoiseauxcommuns2020_final.pdf</a:t>
            </a:r>
            <a:r>
              <a:rPr lang="en-BG"/>
              <a:t> </a:t>
            </a:r>
            <a:endParaRPr/>
          </a:p>
          <a:p>
            <a:pPr marL="0" lvl="0" indent="0" algn="l" rtl="0">
              <a:lnSpc>
                <a:spcPct val="100000"/>
              </a:lnSpc>
              <a:spcBef>
                <a:spcPts val="0"/>
              </a:spcBef>
              <a:spcAft>
                <a:spcPts val="0"/>
              </a:spcAft>
              <a:buSzPts val="1400"/>
              <a:buNone/>
            </a:pPr>
            <a:endParaRPr/>
          </a:p>
        </p:txBody>
      </p:sp>
      <p:sp>
        <p:nvSpPr>
          <p:cNvPr id="1137" name="Google Shape;1137;g39cca24de5a_0_2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425" cap="flat" cmpd="sng">
            <a:solidFill>
              <a:srgbClr val="000000"/>
            </a:solidFill>
            <a:prstDash val="solid"/>
            <a:round/>
            <a:headEnd type="none" w="sm" len="sm"/>
            <a:tailEnd type="none" w="sm" len="sm"/>
          </a:ln>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0"/>
        <p:cNvGrpSpPr/>
        <p:nvPr/>
      </p:nvGrpSpPr>
      <p:grpSpPr>
        <a:xfrm>
          <a:off x="0" y="0"/>
          <a:ext cx="0" cy="0"/>
          <a:chOff x="0" y="0"/>
          <a:chExt cx="0" cy="0"/>
        </a:xfrm>
      </p:grpSpPr>
      <p:sp>
        <p:nvSpPr>
          <p:cNvPr id="1151" name="Google Shape;1151;g39cca24de5a_1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2" name="Google Shape;1152;g39cca24de5a_1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3" name="Google Shape;1153;g39cca24de5a_1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4"/>
        <p:cNvGrpSpPr/>
        <p:nvPr/>
      </p:nvGrpSpPr>
      <p:grpSpPr>
        <a:xfrm>
          <a:off x="0" y="0"/>
          <a:ext cx="0" cy="0"/>
          <a:chOff x="0" y="0"/>
          <a:chExt cx="0" cy="0"/>
        </a:xfrm>
      </p:grpSpPr>
      <p:sp>
        <p:nvSpPr>
          <p:cNvPr id="1165" name="Google Shape;1165;g39cca24de5a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6" name="Google Shape;1166;g39cca24de5a_2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7" name="Google Shape;1167;g39cca24de5a_2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3"/>
        <p:cNvGrpSpPr/>
        <p:nvPr/>
      </p:nvGrpSpPr>
      <p:grpSpPr>
        <a:xfrm>
          <a:off x="0" y="0"/>
          <a:ext cx="0" cy="0"/>
          <a:chOff x="0" y="0"/>
          <a:chExt cx="0" cy="0"/>
        </a:xfrm>
      </p:grpSpPr>
      <p:sp>
        <p:nvSpPr>
          <p:cNvPr id="1174" name="Google Shape;1174;g39d618c8341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5" name="Google Shape;1175;g39d618c8341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6" name="Google Shape;1176;g39d618c8341_0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g382288a58c7_0_2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8" name="Google Shape;1198;g382288a58c7_0_2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9" name="Google Shape;1199;g382288a58c7_0_2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9c0fc12e28_6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9c0fc12e28_6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g39c0fc12e28_6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BG"/>
              <a:t>9</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g382288a58c7_0_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08" name="Google Shape;1208;g382288a58c7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3"/>
        <p:cNvGrpSpPr/>
        <p:nvPr/>
      </p:nvGrpSpPr>
      <p:grpSpPr>
        <a:xfrm>
          <a:off x="0" y="0"/>
          <a:ext cx="0" cy="0"/>
          <a:chOff x="0" y="0"/>
          <a:chExt cx="0" cy="0"/>
        </a:xfrm>
      </p:grpSpPr>
      <p:sp>
        <p:nvSpPr>
          <p:cNvPr id="1214" name="Google Shape;1214;g382288a58c7_0_2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5" name="Google Shape;1215;g382288a58c7_0_24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6" name="Google Shape;1216;g382288a58c7_0_24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91</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3"/>
        <p:cNvGrpSpPr/>
        <p:nvPr/>
      </p:nvGrpSpPr>
      <p:grpSpPr>
        <a:xfrm>
          <a:off x="0" y="0"/>
          <a:ext cx="0" cy="0"/>
          <a:chOff x="0" y="0"/>
          <a:chExt cx="0" cy="0"/>
        </a:xfrm>
      </p:grpSpPr>
      <p:sp>
        <p:nvSpPr>
          <p:cNvPr id="1224" name="Google Shape;1224;g382288a58c7_0_2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5" name="Google Shape;1225;g382288a58c7_0_2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6" name="Google Shape;1226;g382288a58c7_0_2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G"/>
              <a:t>92</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g38d3725c593_0_1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5" name="Google Shape;1235;g38d3725c593_0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lt1"/>
        </a:solidFill>
        <a:effectLst/>
      </p:bgPr>
    </p:bg>
    <p:spTree>
      <p:nvGrpSpPr>
        <p:cNvPr id="1" name="Shape 19"/>
        <p:cNvGrpSpPr/>
        <p:nvPr/>
      </p:nvGrpSpPr>
      <p:grpSpPr>
        <a:xfrm>
          <a:off x="0" y="0"/>
          <a:ext cx="0" cy="0"/>
          <a:chOff x="0" y="0"/>
          <a:chExt cx="0" cy="0"/>
        </a:xfrm>
      </p:grpSpPr>
      <p:pic>
        <p:nvPicPr>
          <p:cNvPr id="20" name="Google Shape;20;p8"/>
          <p:cNvPicPr preferRelativeResize="0"/>
          <p:nvPr/>
        </p:nvPicPr>
        <p:blipFill rotWithShape="1">
          <a:blip r:embed="rId2">
            <a:alphaModFix/>
          </a:blip>
          <a:srcRect/>
          <a:stretch/>
        </p:blipFill>
        <p:spPr>
          <a:xfrm>
            <a:off x="40779" y="0"/>
            <a:ext cx="12192000" cy="6858000"/>
          </a:xfrm>
          <a:prstGeom prst="rect">
            <a:avLst/>
          </a:prstGeom>
          <a:noFill/>
          <a:ln>
            <a:noFill/>
          </a:ln>
        </p:spPr>
      </p:pic>
      <p:sp>
        <p:nvSpPr>
          <p:cNvPr id="21" name="Google Shape;21;p8"/>
          <p:cNvSpPr txBox="1">
            <a:spLocks noGrp="1"/>
          </p:cNvSpPr>
          <p:nvPr>
            <p:ph type="ctrTitle"/>
          </p:nvPr>
        </p:nvSpPr>
        <p:spPr>
          <a:xfrm>
            <a:off x="344725" y="1592601"/>
            <a:ext cx="6387412" cy="220937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163A3C"/>
              </a:buClr>
              <a:buSzPts val="5400"/>
              <a:buFont typeface="Montserrat SemiBold"/>
              <a:buNone/>
              <a:defRPr sz="5400" b="1" i="0">
                <a:solidFill>
                  <a:srgbClr val="163A3C"/>
                </a:solidFill>
                <a:latin typeface="Montserrat SemiBold"/>
                <a:ea typeface="Montserrat SemiBold"/>
                <a:cs typeface="Montserrat SemiBold"/>
                <a:sym typeface="Montserrat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8"/>
          <p:cNvSpPr txBox="1">
            <a:spLocks noGrp="1"/>
          </p:cNvSpPr>
          <p:nvPr>
            <p:ph type="subTitle" idx="1"/>
          </p:nvPr>
        </p:nvSpPr>
        <p:spPr>
          <a:xfrm>
            <a:off x="344725" y="4131655"/>
            <a:ext cx="6387412" cy="5633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SzPts val="2400"/>
              <a:buNone/>
              <a:defRPr sz="2400" b="1">
                <a:solidFill>
                  <a:srgbClr val="B4D78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3" name="Google Shape;23;p8"/>
          <p:cNvSpPr txBox="1">
            <a:spLocks noGrp="1"/>
          </p:cNvSpPr>
          <p:nvPr>
            <p:ph type="dt" idx="10"/>
          </p:nvPr>
        </p:nvSpPr>
        <p:spPr>
          <a:xfrm>
            <a:off x="9194289" y="6348446"/>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4" name="Google Shape;24;p8"/>
          <p:cNvPicPr preferRelativeResize="0"/>
          <p:nvPr/>
        </p:nvPicPr>
        <p:blipFill rotWithShape="1">
          <a:blip r:embed="rId3">
            <a:alphaModFix/>
          </a:blip>
          <a:srcRect/>
          <a:stretch/>
        </p:blipFill>
        <p:spPr>
          <a:xfrm>
            <a:off x="335100" y="5958867"/>
            <a:ext cx="2407753" cy="537287"/>
          </a:xfrm>
          <a:prstGeom prst="rect">
            <a:avLst/>
          </a:prstGeom>
          <a:noFill/>
          <a:ln>
            <a:noFill/>
          </a:ln>
        </p:spPr>
      </p:pic>
      <p:sp>
        <p:nvSpPr>
          <p:cNvPr id="25" name="Google Shape;25;p8"/>
          <p:cNvSpPr/>
          <p:nvPr/>
        </p:nvSpPr>
        <p:spPr>
          <a:xfrm rot="8677572">
            <a:off x="-1448061" y="-1438835"/>
            <a:ext cx="2877671" cy="2877671"/>
          </a:xfrm>
          <a:prstGeom prst="blockArc">
            <a:avLst>
              <a:gd name="adj1" fmla="val 12903808"/>
              <a:gd name="adj2" fmla="val 18288535"/>
              <a:gd name="adj3" fmla="val 20855"/>
            </a:avLst>
          </a:prstGeom>
          <a:solidFill>
            <a:srgbClr val="4AC5D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6" name="Google Shape;26;p8"/>
          <p:cNvPicPr preferRelativeResize="0"/>
          <p:nvPr/>
        </p:nvPicPr>
        <p:blipFill rotWithShape="1">
          <a:blip r:embed="rId4">
            <a:alphaModFix/>
          </a:blip>
          <a:srcRect/>
          <a:stretch/>
        </p:blipFill>
        <p:spPr>
          <a:xfrm>
            <a:off x="1706213" y="327325"/>
            <a:ext cx="2773403" cy="684684"/>
          </a:xfrm>
          <a:prstGeom prst="rect">
            <a:avLst/>
          </a:prstGeom>
          <a:noFill/>
          <a:ln>
            <a:noFill/>
          </a:ln>
        </p:spPr>
      </p:pic>
      <p:sp>
        <p:nvSpPr>
          <p:cNvPr id="27" name="Google Shape;27;p8"/>
          <p:cNvSpPr/>
          <p:nvPr/>
        </p:nvSpPr>
        <p:spPr>
          <a:xfrm rot="6045250">
            <a:off x="6664691" y="5102772"/>
            <a:ext cx="3510456" cy="3510456"/>
          </a:xfrm>
          <a:prstGeom prst="chord">
            <a:avLst>
              <a:gd name="adj1" fmla="val 4705269"/>
              <a:gd name="adj2" fmla="val 15574748"/>
            </a:avLst>
          </a:prstGeom>
          <a:solidFill>
            <a:srgbClr val="B4D785">
              <a:alpha val="4784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 name="Google Shape;28;p8"/>
          <p:cNvSpPr txBox="1"/>
          <p:nvPr/>
        </p:nvSpPr>
        <p:spPr>
          <a:xfrm>
            <a:off x="4543425" y="688912"/>
            <a:ext cx="6115050"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BG" sz="1200" b="0" i="0" u="none" strike="noStrike" cap="none">
                <a:solidFill>
                  <a:srgbClr val="000000"/>
                </a:solidFill>
                <a:latin typeface="Century Gothic"/>
                <a:ea typeface="Century Gothic"/>
                <a:cs typeface="Century Gothic"/>
                <a:sym typeface="Century Gothic"/>
              </a:rPr>
              <a:t>Observation of Ecosystem Changes for Action</a:t>
            </a:r>
            <a:endParaRPr sz="1200" b="0" i="0" u="none" strike="noStrike" cap="none">
              <a:solidFill>
                <a:schemeClr val="dk1"/>
              </a:solidFill>
              <a:latin typeface="Century Gothic"/>
              <a:ea typeface="Century Gothic"/>
              <a:cs typeface="Century Gothic"/>
              <a:sym typeface="Century Gothic"/>
            </a:endParaRPr>
          </a:p>
        </p:txBody>
      </p:sp>
      <p:pic>
        <p:nvPicPr>
          <p:cNvPr id="29" name="Google Shape;29;p8"/>
          <p:cNvPicPr preferRelativeResize="0"/>
          <p:nvPr/>
        </p:nvPicPr>
        <p:blipFill rotWithShape="1">
          <a:blip r:embed="rId5">
            <a:alphaModFix/>
          </a:blip>
          <a:srcRect/>
          <a:stretch/>
        </p:blipFill>
        <p:spPr>
          <a:xfrm>
            <a:off x="2904108" y="5988537"/>
            <a:ext cx="1587597" cy="467325"/>
          </a:xfrm>
          <a:prstGeom prst="rect">
            <a:avLst/>
          </a:prstGeom>
          <a:noFill/>
          <a:ln>
            <a:noFill/>
          </a:ln>
        </p:spPr>
      </p:pic>
      <p:pic>
        <p:nvPicPr>
          <p:cNvPr id="30" name="Google Shape;30;p8"/>
          <p:cNvPicPr preferRelativeResize="0"/>
          <p:nvPr/>
        </p:nvPicPr>
        <p:blipFill rotWithShape="1">
          <a:blip r:embed="rId6">
            <a:alphaModFix/>
          </a:blip>
          <a:srcRect/>
          <a:stretch/>
        </p:blipFill>
        <p:spPr>
          <a:xfrm>
            <a:off x="4661637" y="6055611"/>
            <a:ext cx="2032000" cy="654050"/>
          </a:xfrm>
          <a:prstGeom prst="rect">
            <a:avLst/>
          </a:prstGeom>
          <a:noFill/>
          <a:ln>
            <a:noFill/>
          </a:ln>
        </p:spPr>
      </p:pic>
      <p:sp>
        <p:nvSpPr>
          <p:cNvPr id="31" name="Google Shape;31;p8"/>
          <p:cNvSpPr txBox="1"/>
          <p:nvPr/>
        </p:nvSpPr>
        <p:spPr>
          <a:xfrm>
            <a:off x="4661637" y="5889050"/>
            <a:ext cx="612166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BG" sz="800" b="0" i="0" u="none" strike="noStrike" cap="none">
                <a:solidFill>
                  <a:schemeClr val="dk1"/>
                </a:solidFill>
                <a:latin typeface="Century Gothic"/>
                <a:ea typeface="Century Gothic"/>
                <a:cs typeface="Century Gothic"/>
                <a:sym typeface="Century Gothic"/>
              </a:rPr>
              <a:t>Project funded by</a:t>
            </a:r>
            <a:endParaRPr sz="800" b="0" i="0" u="none" strike="noStrike" cap="none">
              <a:solidFill>
                <a:schemeClr val="dk1"/>
              </a:solidFill>
              <a:latin typeface="Century Gothic"/>
              <a:ea typeface="Century Gothic"/>
              <a:cs typeface="Century Gothic"/>
              <a:sym typeface="Century Gothic"/>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9"/>
        <p:cNvGrpSpPr/>
        <p:nvPr/>
      </p:nvGrpSpPr>
      <p:grpSpPr>
        <a:xfrm>
          <a:off x="0" y="0"/>
          <a:ext cx="0" cy="0"/>
          <a:chOff x="0" y="0"/>
          <a:chExt cx="0" cy="0"/>
        </a:xfrm>
      </p:grpSpPr>
      <p:sp>
        <p:nvSpPr>
          <p:cNvPr id="100" name="Google Shape;100;p16"/>
          <p:cNvSpPr txBox="1">
            <a:spLocks noGrp="1"/>
          </p:cNvSpPr>
          <p:nvPr>
            <p:ph type="title"/>
          </p:nvPr>
        </p:nvSpPr>
        <p:spPr>
          <a:xfrm>
            <a:off x="254511" y="1"/>
            <a:ext cx="10515600" cy="106226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63A3C"/>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16"/>
          <p:cNvSpPr txBox="1">
            <a:spLocks noGrp="1"/>
          </p:cNvSpPr>
          <p:nvPr>
            <p:ph type="dt" idx="10"/>
          </p:nvPr>
        </p:nvSpPr>
        <p:spPr>
          <a:xfrm>
            <a:off x="9194289" y="6348446"/>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16"/>
          <p:cNvSpPr txBox="1">
            <a:spLocks noGrp="1"/>
          </p:cNvSpPr>
          <p:nvPr>
            <p:ph type="ftr" idx="11"/>
          </p:nvPr>
        </p:nvSpPr>
        <p:spPr>
          <a:xfrm>
            <a:off x="4038600" y="6342497"/>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16"/>
          <p:cNvSpPr txBox="1">
            <a:spLocks noGrp="1"/>
          </p:cNvSpPr>
          <p:nvPr>
            <p:ph type="sldNum" idx="12"/>
          </p:nvPr>
        </p:nvSpPr>
        <p:spPr>
          <a:xfrm>
            <a:off x="11631310" y="68880"/>
            <a:ext cx="464041"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BG"/>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p:cSld name="SECTION_HEADER_1">
    <p:spTree>
      <p:nvGrpSpPr>
        <p:cNvPr id="1" name="Shape 104"/>
        <p:cNvGrpSpPr/>
        <p:nvPr/>
      </p:nvGrpSpPr>
      <p:grpSpPr>
        <a:xfrm>
          <a:off x="0" y="0"/>
          <a:ext cx="0" cy="0"/>
          <a:chOff x="0" y="0"/>
          <a:chExt cx="0" cy="0"/>
        </a:xfrm>
      </p:grpSpPr>
      <p:sp>
        <p:nvSpPr>
          <p:cNvPr id="105" name="Google Shape;105;g2e0871e8e00_5_433"/>
          <p:cNvSpPr txBox="1">
            <a:spLocks noGrp="1"/>
          </p:cNvSpPr>
          <p:nvPr>
            <p:ph type="title"/>
          </p:nvPr>
        </p:nvSpPr>
        <p:spPr>
          <a:xfrm>
            <a:off x="415600" y="2867800"/>
            <a:ext cx="11360700" cy="11223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106" name="Google Shape;106;g2e0871e8e00_5_433"/>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BG"/>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7"/>
        <p:cNvGrpSpPr/>
        <p:nvPr/>
      </p:nvGrpSpPr>
      <p:grpSpPr>
        <a:xfrm>
          <a:off x="0" y="0"/>
          <a:ext cx="0" cy="0"/>
          <a:chOff x="0" y="0"/>
          <a:chExt cx="0" cy="0"/>
        </a:xfrm>
      </p:grpSpPr>
      <p:sp>
        <p:nvSpPr>
          <p:cNvPr id="108" name="Google Shape;108;g2e0871e8e00_5_436"/>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109" name="Google Shape;109;g2e0871e8e00_5_436"/>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110" name="Google Shape;110;g2e0871e8e00_5_436"/>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BG"/>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1">
  <p:cSld name="SECTION_HEADER_2">
    <p:spTree>
      <p:nvGrpSpPr>
        <p:cNvPr id="1" name="Shape 111"/>
        <p:cNvGrpSpPr/>
        <p:nvPr/>
      </p:nvGrpSpPr>
      <p:grpSpPr>
        <a:xfrm>
          <a:off x="0" y="0"/>
          <a:ext cx="0" cy="0"/>
          <a:chOff x="0" y="0"/>
          <a:chExt cx="0" cy="0"/>
        </a:xfrm>
      </p:grpSpPr>
      <p:sp>
        <p:nvSpPr>
          <p:cNvPr id="112" name="Google Shape;112;g2e0871e8e00_5_499"/>
          <p:cNvSpPr txBox="1">
            <a:spLocks noGrp="1"/>
          </p:cNvSpPr>
          <p:nvPr>
            <p:ph type="title"/>
          </p:nvPr>
        </p:nvSpPr>
        <p:spPr>
          <a:xfrm>
            <a:off x="415600" y="2867800"/>
            <a:ext cx="11360700" cy="11223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113" name="Google Shape;113;g2e0871e8e00_5_499"/>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BG"/>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lt1"/>
        </a:solidFill>
        <a:effectLst/>
      </p:bgPr>
    </p:bg>
    <p:spTree>
      <p:nvGrpSpPr>
        <p:cNvPr id="1" name="Shape 124"/>
        <p:cNvGrpSpPr/>
        <p:nvPr/>
      </p:nvGrpSpPr>
      <p:grpSpPr>
        <a:xfrm>
          <a:off x="0" y="0"/>
          <a:ext cx="0" cy="0"/>
          <a:chOff x="0" y="0"/>
          <a:chExt cx="0" cy="0"/>
        </a:xfrm>
      </p:grpSpPr>
      <p:pic>
        <p:nvPicPr>
          <p:cNvPr id="125" name="Google Shape;125;g38d3725c593_0_137"/>
          <p:cNvPicPr preferRelativeResize="0"/>
          <p:nvPr/>
        </p:nvPicPr>
        <p:blipFill rotWithShape="1">
          <a:blip r:embed="rId2">
            <a:alphaModFix/>
          </a:blip>
          <a:srcRect/>
          <a:stretch/>
        </p:blipFill>
        <p:spPr>
          <a:xfrm>
            <a:off x="40779" y="0"/>
            <a:ext cx="12192000" cy="6858000"/>
          </a:xfrm>
          <a:prstGeom prst="rect">
            <a:avLst/>
          </a:prstGeom>
          <a:noFill/>
          <a:ln>
            <a:noFill/>
          </a:ln>
        </p:spPr>
      </p:pic>
      <p:sp>
        <p:nvSpPr>
          <p:cNvPr id="126" name="Google Shape;126;g38d3725c593_0_137"/>
          <p:cNvSpPr txBox="1">
            <a:spLocks noGrp="1"/>
          </p:cNvSpPr>
          <p:nvPr>
            <p:ph type="ctrTitle"/>
          </p:nvPr>
        </p:nvSpPr>
        <p:spPr>
          <a:xfrm>
            <a:off x="344725" y="1592601"/>
            <a:ext cx="6387300" cy="2209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163A3C"/>
              </a:buClr>
              <a:buSzPts val="5400"/>
              <a:buFont typeface="Montserrat SemiBold"/>
              <a:buNone/>
              <a:defRPr sz="5400" b="1" i="0">
                <a:solidFill>
                  <a:srgbClr val="163A3C"/>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g38d3725c593_0_137"/>
          <p:cNvSpPr txBox="1">
            <a:spLocks noGrp="1"/>
          </p:cNvSpPr>
          <p:nvPr>
            <p:ph type="subTitle" idx="1"/>
          </p:nvPr>
        </p:nvSpPr>
        <p:spPr>
          <a:xfrm>
            <a:off x="344725" y="4131655"/>
            <a:ext cx="6387300" cy="5634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SzPts val="2400"/>
              <a:buNone/>
              <a:defRPr sz="2400" b="1">
                <a:solidFill>
                  <a:srgbClr val="B4D78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8" name="Google Shape;128;g38d3725c593_0_137"/>
          <p:cNvSpPr txBox="1">
            <a:spLocks noGrp="1"/>
          </p:cNvSpPr>
          <p:nvPr>
            <p:ph type="dt" idx="10"/>
          </p:nvPr>
        </p:nvSpPr>
        <p:spPr>
          <a:xfrm>
            <a:off x="9194289" y="6348446"/>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29" name="Google Shape;129;g38d3725c593_0_137"/>
          <p:cNvPicPr preferRelativeResize="0"/>
          <p:nvPr/>
        </p:nvPicPr>
        <p:blipFill rotWithShape="1">
          <a:blip r:embed="rId3">
            <a:alphaModFix/>
          </a:blip>
          <a:srcRect/>
          <a:stretch/>
        </p:blipFill>
        <p:spPr>
          <a:xfrm>
            <a:off x="336724" y="5959802"/>
            <a:ext cx="2404506" cy="535415"/>
          </a:xfrm>
          <a:prstGeom prst="rect">
            <a:avLst/>
          </a:prstGeom>
          <a:noFill/>
          <a:ln>
            <a:noFill/>
          </a:ln>
        </p:spPr>
      </p:pic>
      <p:sp>
        <p:nvSpPr>
          <p:cNvPr id="130" name="Google Shape;130;g38d3725c593_0_137"/>
          <p:cNvSpPr/>
          <p:nvPr/>
        </p:nvSpPr>
        <p:spPr>
          <a:xfrm rot="8677489">
            <a:off x="-1447935" y="-1438717"/>
            <a:ext cx="2877559" cy="2877559"/>
          </a:xfrm>
          <a:prstGeom prst="blockArc">
            <a:avLst>
              <a:gd name="adj1" fmla="val 12903808"/>
              <a:gd name="adj2" fmla="val 18288535"/>
              <a:gd name="adj3" fmla="val 20855"/>
            </a:avLst>
          </a:prstGeom>
          <a:solidFill>
            <a:srgbClr val="4AC5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131" name="Google Shape;131;g38d3725c593_0_137"/>
          <p:cNvPicPr preferRelativeResize="0"/>
          <p:nvPr/>
        </p:nvPicPr>
        <p:blipFill rotWithShape="1">
          <a:blip r:embed="rId4">
            <a:alphaModFix/>
          </a:blip>
          <a:srcRect/>
          <a:stretch/>
        </p:blipFill>
        <p:spPr>
          <a:xfrm>
            <a:off x="1706213" y="327325"/>
            <a:ext cx="2773400" cy="684684"/>
          </a:xfrm>
          <a:prstGeom prst="rect">
            <a:avLst/>
          </a:prstGeom>
          <a:noFill/>
          <a:ln>
            <a:noFill/>
          </a:ln>
        </p:spPr>
      </p:pic>
      <p:sp>
        <p:nvSpPr>
          <p:cNvPr id="132" name="Google Shape;132;g38d3725c593_0_137"/>
          <p:cNvSpPr/>
          <p:nvPr/>
        </p:nvSpPr>
        <p:spPr>
          <a:xfrm rot="6045120">
            <a:off x="6664772" y="5102852"/>
            <a:ext cx="3510430" cy="3510430"/>
          </a:xfrm>
          <a:prstGeom prst="chord">
            <a:avLst>
              <a:gd name="adj1" fmla="val 4705269"/>
              <a:gd name="adj2" fmla="val 15574748"/>
            </a:avLst>
          </a:prstGeom>
          <a:solidFill>
            <a:srgbClr val="B4D785">
              <a:alpha val="4902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3" name="Google Shape;133;g38d3725c593_0_137"/>
          <p:cNvSpPr txBox="1"/>
          <p:nvPr/>
        </p:nvSpPr>
        <p:spPr>
          <a:xfrm>
            <a:off x="4543425" y="688912"/>
            <a:ext cx="61152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BG" sz="1200" b="0" i="0" u="none" strike="noStrike" cap="none">
                <a:solidFill>
                  <a:srgbClr val="000000"/>
                </a:solidFill>
                <a:latin typeface="Century Gothic"/>
                <a:ea typeface="Century Gothic"/>
                <a:cs typeface="Century Gothic"/>
                <a:sym typeface="Century Gothic"/>
              </a:rPr>
              <a:t>Observation of Ecosystem Changes for Action</a:t>
            </a:r>
            <a:endParaRPr sz="1200">
              <a:solidFill>
                <a:schemeClr val="dk1"/>
              </a:solidFill>
              <a:latin typeface="Century Gothic"/>
              <a:ea typeface="Century Gothic"/>
              <a:cs typeface="Century Gothic"/>
              <a:sym typeface="Century Gothic"/>
            </a:endParaRPr>
          </a:p>
        </p:txBody>
      </p:sp>
      <p:pic>
        <p:nvPicPr>
          <p:cNvPr id="134" name="Google Shape;134;g38d3725c593_0_137"/>
          <p:cNvPicPr preferRelativeResize="0"/>
          <p:nvPr/>
        </p:nvPicPr>
        <p:blipFill rotWithShape="1">
          <a:blip r:embed="rId5">
            <a:alphaModFix/>
          </a:blip>
          <a:srcRect/>
          <a:stretch/>
        </p:blipFill>
        <p:spPr>
          <a:xfrm>
            <a:off x="2904108" y="5988537"/>
            <a:ext cx="1587598" cy="467325"/>
          </a:xfrm>
          <a:prstGeom prst="rect">
            <a:avLst/>
          </a:prstGeom>
          <a:noFill/>
          <a:ln>
            <a:noFill/>
          </a:ln>
        </p:spPr>
      </p:pic>
      <p:pic>
        <p:nvPicPr>
          <p:cNvPr id="135" name="Google Shape;135;g38d3725c593_0_137"/>
          <p:cNvPicPr preferRelativeResize="0"/>
          <p:nvPr/>
        </p:nvPicPr>
        <p:blipFill rotWithShape="1">
          <a:blip r:embed="rId6">
            <a:alphaModFix/>
          </a:blip>
          <a:srcRect/>
          <a:stretch/>
        </p:blipFill>
        <p:spPr>
          <a:xfrm>
            <a:off x="4661637" y="6055611"/>
            <a:ext cx="2032000" cy="654050"/>
          </a:xfrm>
          <a:prstGeom prst="rect">
            <a:avLst/>
          </a:prstGeom>
          <a:noFill/>
          <a:ln>
            <a:noFill/>
          </a:ln>
        </p:spPr>
      </p:pic>
      <p:sp>
        <p:nvSpPr>
          <p:cNvPr id="136" name="Google Shape;136;g38d3725c593_0_137"/>
          <p:cNvSpPr txBox="1"/>
          <p:nvPr/>
        </p:nvSpPr>
        <p:spPr>
          <a:xfrm>
            <a:off x="4661637" y="5889050"/>
            <a:ext cx="6121800" cy="215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BG" sz="800" b="0" i="0">
                <a:solidFill>
                  <a:schemeClr val="dk1"/>
                </a:solidFill>
                <a:latin typeface="Century Gothic"/>
                <a:ea typeface="Century Gothic"/>
                <a:cs typeface="Century Gothic"/>
                <a:sym typeface="Century Gothic"/>
              </a:rPr>
              <a:t>Project funded by</a:t>
            </a:r>
            <a:endParaRPr sz="800">
              <a:solidFill>
                <a:schemeClr val="dk1"/>
              </a:solidFill>
              <a:latin typeface="Century Gothic"/>
              <a:ea typeface="Century Gothic"/>
              <a:cs typeface="Century Gothic"/>
              <a:sym typeface="Century Gothic"/>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rgbClr val="163A3C"/>
        </a:solidFill>
        <a:effectLst/>
      </p:bgPr>
    </p:bg>
    <p:spTree>
      <p:nvGrpSpPr>
        <p:cNvPr id="1" name="Shape 137"/>
        <p:cNvGrpSpPr/>
        <p:nvPr/>
      </p:nvGrpSpPr>
      <p:grpSpPr>
        <a:xfrm>
          <a:off x="0" y="0"/>
          <a:ext cx="0" cy="0"/>
          <a:chOff x="0" y="0"/>
          <a:chExt cx="0" cy="0"/>
        </a:xfrm>
      </p:grpSpPr>
      <p:pic>
        <p:nvPicPr>
          <p:cNvPr id="138" name="Google Shape;138;g38d3725c593_0_150"/>
          <p:cNvPicPr preferRelativeResize="0"/>
          <p:nvPr/>
        </p:nvPicPr>
        <p:blipFill rotWithShape="1">
          <a:blip r:embed="rId2">
            <a:alphaModFix amt="16000"/>
          </a:blip>
          <a:srcRect t="6005" b="9535"/>
          <a:stretch/>
        </p:blipFill>
        <p:spPr>
          <a:xfrm>
            <a:off x="0" y="0"/>
            <a:ext cx="12192000" cy="6858001"/>
          </a:xfrm>
          <a:prstGeom prst="rect">
            <a:avLst/>
          </a:prstGeom>
          <a:noFill/>
          <a:ln>
            <a:noFill/>
          </a:ln>
        </p:spPr>
      </p:pic>
      <p:pic>
        <p:nvPicPr>
          <p:cNvPr id="139" name="Google Shape;139;g38d3725c593_0_150"/>
          <p:cNvPicPr preferRelativeResize="0"/>
          <p:nvPr/>
        </p:nvPicPr>
        <p:blipFill rotWithShape="1">
          <a:blip r:embed="rId3">
            <a:alphaModFix amt="67000"/>
          </a:blip>
          <a:srcRect l="5490" t="34976"/>
          <a:stretch/>
        </p:blipFill>
        <p:spPr>
          <a:xfrm>
            <a:off x="0" y="0"/>
            <a:ext cx="6682013" cy="2586033"/>
          </a:xfrm>
          <a:prstGeom prst="rect">
            <a:avLst/>
          </a:prstGeom>
          <a:noFill/>
          <a:ln>
            <a:noFill/>
          </a:ln>
        </p:spPr>
      </p:pic>
      <p:sp>
        <p:nvSpPr>
          <p:cNvPr id="140" name="Google Shape;140;g38d3725c593_0_150"/>
          <p:cNvSpPr txBox="1">
            <a:spLocks noGrp="1"/>
          </p:cNvSpPr>
          <p:nvPr>
            <p:ph type="title"/>
          </p:nvPr>
        </p:nvSpPr>
        <p:spPr>
          <a:xfrm>
            <a:off x="831850" y="2275827"/>
            <a:ext cx="10515600" cy="20073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Poppins"/>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 name="Google Shape;141;g38d3725c593_0_150"/>
          <p:cNvSpPr txBox="1">
            <a:spLocks noGrp="1"/>
          </p:cNvSpPr>
          <p:nvPr>
            <p:ph type="body" idx="1"/>
          </p:nvPr>
        </p:nvSpPr>
        <p:spPr>
          <a:xfrm>
            <a:off x="831850" y="4589463"/>
            <a:ext cx="10515600" cy="8808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SzPts val="2400"/>
              <a:buNone/>
              <a:defRPr sz="2400">
                <a:solidFill>
                  <a:srgbClr val="B4D785"/>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42" name="Google Shape;142;g38d3725c593_0_150"/>
          <p:cNvSpPr txBox="1">
            <a:spLocks noGrp="1"/>
          </p:cNvSpPr>
          <p:nvPr>
            <p:ph type="dt" idx="10"/>
          </p:nvPr>
        </p:nvSpPr>
        <p:spPr>
          <a:xfrm>
            <a:off x="9194289" y="6348446"/>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g38d3725c593_0_150"/>
          <p:cNvSpPr txBox="1">
            <a:spLocks noGrp="1"/>
          </p:cNvSpPr>
          <p:nvPr>
            <p:ph type="ftr" idx="11"/>
          </p:nvPr>
        </p:nvSpPr>
        <p:spPr>
          <a:xfrm>
            <a:off x="4038600" y="6342497"/>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g38d3725c593_0_150"/>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a:solidFill>
                  <a:schemeClr val="lt1"/>
                </a:solidFill>
                <a:latin typeface="Century Gothic"/>
                <a:ea typeface="Century Gothic"/>
                <a:cs typeface="Century Gothic"/>
                <a:sym typeface="Century Gothic"/>
              </a:defRPr>
            </a:lvl1pPr>
            <a:lvl2pPr marL="0" lvl="1" indent="0" algn="ctr">
              <a:spcBef>
                <a:spcPts val="0"/>
              </a:spcBef>
              <a:buNone/>
              <a:defRPr sz="1100">
                <a:solidFill>
                  <a:schemeClr val="lt1"/>
                </a:solidFill>
                <a:latin typeface="Century Gothic"/>
                <a:ea typeface="Century Gothic"/>
                <a:cs typeface="Century Gothic"/>
                <a:sym typeface="Century Gothic"/>
              </a:defRPr>
            </a:lvl2pPr>
            <a:lvl3pPr marL="0" lvl="2" indent="0" algn="ctr">
              <a:spcBef>
                <a:spcPts val="0"/>
              </a:spcBef>
              <a:buNone/>
              <a:defRPr sz="1100">
                <a:solidFill>
                  <a:schemeClr val="lt1"/>
                </a:solidFill>
                <a:latin typeface="Century Gothic"/>
                <a:ea typeface="Century Gothic"/>
                <a:cs typeface="Century Gothic"/>
                <a:sym typeface="Century Gothic"/>
              </a:defRPr>
            </a:lvl3pPr>
            <a:lvl4pPr marL="0" lvl="3" indent="0" algn="ctr">
              <a:spcBef>
                <a:spcPts val="0"/>
              </a:spcBef>
              <a:buNone/>
              <a:defRPr sz="1100">
                <a:solidFill>
                  <a:schemeClr val="lt1"/>
                </a:solidFill>
                <a:latin typeface="Century Gothic"/>
                <a:ea typeface="Century Gothic"/>
                <a:cs typeface="Century Gothic"/>
                <a:sym typeface="Century Gothic"/>
              </a:defRPr>
            </a:lvl4pPr>
            <a:lvl5pPr marL="0" lvl="4" indent="0" algn="ctr">
              <a:spcBef>
                <a:spcPts val="0"/>
              </a:spcBef>
              <a:buNone/>
              <a:defRPr sz="1100">
                <a:solidFill>
                  <a:schemeClr val="lt1"/>
                </a:solidFill>
                <a:latin typeface="Century Gothic"/>
                <a:ea typeface="Century Gothic"/>
                <a:cs typeface="Century Gothic"/>
                <a:sym typeface="Century Gothic"/>
              </a:defRPr>
            </a:lvl5pPr>
            <a:lvl6pPr marL="0" lvl="5" indent="0" algn="ctr">
              <a:spcBef>
                <a:spcPts val="0"/>
              </a:spcBef>
              <a:buNone/>
              <a:defRPr sz="1100">
                <a:solidFill>
                  <a:schemeClr val="lt1"/>
                </a:solidFill>
                <a:latin typeface="Century Gothic"/>
                <a:ea typeface="Century Gothic"/>
                <a:cs typeface="Century Gothic"/>
                <a:sym typeface="Century Gothic"/>
              </a:defRPr>
            </a:lvl6pPr>
            <a:lvl7pPr marL="0" lvl="6" indent="0" algn="ctr">
              <a:spcBef>
                <a:spcPts val="0"/>
              </a:spcBef>
              <a:buNone/>
              <a:defRPr sz="1100">
                <a:solidFill>
                  <a:schemeClr val="lt1"/>
                </a:solidFill>
                <a:latin typeface="Century Gothic"/>
                <a:ea typeface="Century Gothic"/>
                <a:cs typeface="Century Gothic"/>
                <a:sym typeface="Century Gothic"/>
              </a:defRPr>
            </a:lvl7pPr>
            <a:lvl8pPr marL="0" lvl="7" indent="0" algn="ctr">
              <a:spcBef>
                <a:spcPts val="0"/>
              </a:spcBef>
              <a:buNone/>
              <a:defRPr sz="1100">
                <a:solidFill>
                  <a:schemeClr val="lt1"/>
                </a:solidFill>
                <a:latin typeface="Century Gothic"/>
                <a:ea typeface="Century Gothic"/>
                <a:cs typeface="Century Gothic"/>
                <a:sym typeface="Century Gothic"/>
              </a:defRPr>
            </a:lvl8pPr>
            <a:lvl9pPr marL="0" lvl="8" indent="0" algn="ctr">
              <a:spcBef>
                <a:spcPts val="0"/>
              </a:spcBef>
              <a:buNone/>
              <a:defRPr sz="1100">
                <a:solidFill>
                  <a:schemeClr val="l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BG"/>
              <a:t>‹#›</a:t>
            </a:fld>
            <a:endParaRPr/>
          </a:p>
        </p:txBody>
      </p:sp>
      <p:sp>
        <p:nvSpPr>
          <p:cNvPr id="145" name="Google Shape;145;g38d3725c593_0_150"/>
          <p:cNvSpPr txBox="1"/>
          <p:nvPr/>
        </p:nvSpPr>
        <p:spPr>
          <a:xfrm>
            <a:off x="336884" y="1860884"/>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 name="Google Shape;146;g38d3725c593_0_150"/>
          <p:cNvSpPr/>
          <p:nvPr/>
        </p:nvSpPr>
        <p:spPr>
          <a:xfrm rot="-2129469">
            <a:off x="10753172" y="5419101"/>
            <a:ext cx="2877653" cy="2877653"/>
          </a:xfrm>
          <a:prstGeom prst="blockArc">
            <a:avLst>
              <a:gd name="adj1" fmla="val 12903808"/>
              <a:gd name="adj2" fmla="val 18368497"/>
              <a:gd name="adj3" fmla="val 21523"/>
            </a:avLst>
          </a:prstGeom>
          <a:solidFill>
            <a:srgbClr val="4AC5D3">
              <a:alpha val="8078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g38d3725c593_0_150"/>
          <p:cNvSpPr/>
          <p:nvPr/>
        </p:nvSpPr>
        <p:spPr>
          <a:xfrm rot="-8143458">
            <a:off x="11690312" y="85769"/>
            <a:ext cx="335620" cy="335620"/>
          </a:xfrm>
          <a:prstGeom prst="blockArc">
            <a:avLst>
              <a:gd name="adj1" fmla="val 9379660"/>
              <a:gd name="adj2" fmla="val 18196528"/>
              <a:gd name="adj3" fmla="val 1410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148" name="Google Shape;148;g38d3725c593_0_150"/>
          <p:cNvPicPr preferRelativeResize="0"/>
          <p:nvPr/>
        </p:nvPicPr>
        <p:blipFill rotWithShape="1">
          <a:blip r:embed="rId4">
            <a:alphaModFix/>
          </a:blip>
          <a:srcRect r="80576" b="-26694"/>
          <a:stretch/>
        </p:blipFill>
        <p:spPr>
          <a:xfrm>
            <a:off x="97969" y="6105126"/>
            <a:ext cx="582423" cy="937838"/>
          </a:xfrm>
          <a:prstGeom prst="rect">
            <a:avLst/>
          </a:prstGeom>
          <a:noFill/>
          <a:ln>
            <a:noFill/>
          </a:ln>
        </p:spPr>
      </p:pic>
      <p:pic>
        <p:nvPicPr>
          <p:cNvPr id="149" name="Google Shape;149;g38d3725c593_0_150"/>
          <p:cNvPicPr preferRelativeResize="0"/>
          <p:nvPr/>
        </p:nvPicPr>
        <p:blipFill rotWithShape="1">
          <a:blip r:embed="rId5">
            <a:alphaModFix/>
          </a:blip>
          <a:srcRect r="80641"/>
          <a:stretch/>
        </p:blipFill>
        <p:spPr>
          <a:xfrm>
            <a:off x="97969" y="6105126"/>
            <a:ext cx="590357" cy="752873"/>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0"/>
        <p:cNvGrpSpPr/>
        <p:nvPr/>
      </p:nvGrpSpPr>
      <p:grpSpPr>
        <a:xfrm>
          <a:off x="0" y="0"/>
          <a:ext cx="0" cy="0"/>
          <a:chOff x="0" y="0"/>
          <a:chExt cx="0" cy="0"/>
        </a:xfrm>
      </p:grpSpPr>
      <p:sp>
        <p:nvSpPr>
          <p:cNvPr id="151" name="Google Shape;151;g38d3725c593_0_163"/>
          <p:cNvSpPr txBox="1">
            <a:spLocks noGrp="1"/>
          </p:cNvSpPr>
          <p:nvPr>
            <p:ph type="title"/>
          </p:nvPr>
        </p:nvSpPr>
        <p:spPr>
          <a:xfrm>
            <a:off x="254510" y="26855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63A3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2" name="Google Shape;152;g38d3725c593_0_163"/>
          <p:cNvSpPr txBox="1">
            <a:spLocks noGrp="1"/>
          </p:cNvSpPr>
          <p:nvPr>
            <p:ph type="body" idx="1"/>
          </p:nvPr>
        </p:nvSpPr>
        <p:spPr>
          <a:xfrm>
            <a:off x="254510" y="1792638"/>
            <a:ext cx="116829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3" name="Google Shape;153;g38d3725c593_0_163"/>
          <p:cNvSpPr txBox="1">
            <a:spLocks noGrp="1"/>
          </p:cNvSpPr>
          <p:nvPr>
            <p:ph type="dt" idx="10"/>
          </p:nvPr>
        </p:nvSpPr>
        <p:spPr>
          <a:xfrm>
            <a:off x="9194289" y="6348446"/>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g38d3725c593_0_163"/>
          <p:cNvSpPr txBox="1">
            <a:spLocks noGrp="1"/>
          </p:cNvSpPr>
          <p:nvPr>
            <p:ph type="ftr" idx="11"/>
          </p:nvPr>
        </p:nvSpPr>
        <p:spPr>
          <a:xfrm>
            <a:off x="4038600" y="6342497"/>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g38d3725c593_0_163"/>
          <p:cNvSpPr txBox="1">
            <a:spLocks noGrp="1"/>
          </p:cNvSpPr>
          <p:nvPr>
            <p:ph type="sldNum" idx="12"/>
          </p:nvPr>
        </p:nvSpPr>
        <p:spPr>
          <a:xfrm>
            <a:off x="153864" y="6339112"/>
            <a:ext cx="4746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BG"/>
              <a:t>‹#›</a:t>
            </a:fld>
            <a:endParaRPr/>
          </a:p>
        </p:txBody>
      </p:sp>
      <p:sp>
        <p:nvSpPr>
          <p:cNvPr id="156" name="Google Shape;156;g38d3725c593_0_163"/>
          <p:cNvSpPr txBox="1"/>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BG" sz="1100">
                <a:solidFill>
                  <a:srgbClr val="163A3C"/>
                </a:solidFill>
                <a:latin typeface="Century Gothic"/>
                <a:ea typeface="Century Gothic"/>
                <a:cs typeface="Century Gothic"/>
                <a:sym typeface="Century Gothic"/>
              </a:rPr>
              <a:t>‹#›</a:t>
            </a:fld>
            <a:endParaRPr sz="1100">
              <a:solidFill>
                <a:srgbClr val="163A3C"/>
              </a:solidFill>
              <a:latin typeface="Century Gothic"/>
              <a:ea typeface="Century Gothic"/>
              <a:cs typeface="Century Gothic"/>
              <a:sym typeface="Century Gothic"/>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57"/>
        <p:cNvGrpSpPr/>
        <p:nvPr/>
      </p:nvGrpSpPr>
      <p:grpSpPr>
        <a:xfrm>
          <a:off x="0" y="0"/>
          <a:ext cx="0" cy="0"/>
          <a:chOff x="0" y="0"/>
          <a:chExt cx="0" cy="0"/>
        </a:xfrm>
      </p:grpSpPr>
      <p:sp>
        <p:nvSpPr>
          <p:cNvPr id="158" name="Google Shape;158;g38d3725c593_0_170"/>
          <p:cNvSpPr/>
          <p:nvPr/>
        </p:nvSpPr>
        <p:spPr>
          <a:xfrm>
            <a:off x="-5597979" y="-5997341"/>
            <a:ext cx="11196000" cy="11994600"/>
          </a:xfrm>
          <a:prstGeom prst="pie">
            <a:avLst>
              <a:gd name="adj1" fmla="val 21594269"/>
              <a:gd name="adj2" fmla="val 5393658"/>
            </a:avLst>
          </a:prstGeom>
          <a:solidFill>
            <a:srgbClr val="163A3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159;g38d3725c593_0_170"/>
          <p:cNvSpPr txBox="1">
            <a:spLocks noGrp="1"/>
          </p:cNvSpPr>
          <p:nvPr>
            <p:ph type="title"/>
          </p:nvPr>
        </p:nvSpPr>
        <p:spPr>
          <a:xfrm>
            <a:off x="628415" y="702129"/>
            <a:ext cx="3932100" cy="14691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lt1"/>
              </a:buClr>
              <a:buSzPts val="3200"/>
              <a:buFont typeface="Poppins"/>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0" name="Google Shape;160;g38d3725c593_0_170"/>
          <p:cNvSpPr txBox="1">
            <a:spLocks noGrp="1"/>
          </p:cNvSpPr>
          <p:nvPr>
            <p:ph type="body" idx="1"/>
          </p:nvPr>
        </p:nvSpPr>
        <p:spPr>
          <a:xfrm>
            <a:off x="6074228" y="987425"/>
            <a:ext cx="5489400" cy="48735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61" name="Google Shape;161;g38d3725c593_0_170"/>
          <p:cNvSpPr txBox="1">
            <a:spLocks noGrp="1"/>
          </p:cNvSpPr>
          <p:nvPr>
            <p:ph type="body" idx="2"/>
          </p:nvPr>
        </p:nvSpPr>
        <p:spPr>
          <a:xfrm>
            <a:off x="628415" y="2171132"/>
            <a:ext cx="3764100" cy="2506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solidFill>
                  <a:srgbClr val="B4D785"/>
                </a:solidFill>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2" name="Google Shape;162;g38d3725c593_0_170"/>
          <p:cNvSpPr txBox="1">
            <a:spLocks noGrp="1"/>
          </p:cNvSpPr>
          <p:nvPr>
            <p:ph type="dt" idx="10"/>
          </p:nvPr>
        </p:nvSpPr>
        <p:spPr>
          <a:xfrm>
            <a:off x="9194289" y="6348446"/>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 name="Google Shape;163;g38d3725c593_0_170"/>
          <p:cNvSpPr txBox="1">
            <a:spLocks noGrp="1"/>
          </p:cNvSpPr>
          <p:nvPr>
            <p:ph type="ftr" idx="11"/>
          </p:nvPr>
        </p:nvSpPr>
        <p:spPr>
          <a:xfrm>
            <a:off x="4038600" y="6342497"/>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 name="Google Shape;164;g38d3725c593_0_170"/>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BG"/>
              <a:t>‹#›</a:t>
            </a:fld>
            <a:endParaRPr/>
          </a:p>
        </p:txBody>
      </p:sp>
      <p:sp>
        <p:nvSpPr>
          <p:cNvPr id="165" name="Google Shape;165;g38d3725c593_0_170"/>
          <p:cNvSpPr/>
          <p:nvPr/>
        </p:nvSpPr>
        <p:spPr>
          <a:xfrm rot="-2129469">
            <a:off x="10753172" y="5419101"/>
            <a:ext cx="2877653" cy="2877653"/>
          </a:xfrm>
          <a:prstGeom prst="blockArc">
            <a:avLst>
              <a:gd name="adj1" fmla="val 12903808"/>
              <a:gd name="adj2" fmla="val 18368497"/>
              <a:gd name="adj3" fmla="val 21523"/>
            </a:avLst>
          </a:prstGeom>
          <a:solidFill>
            <a:srgbClr val="4AC5D3">
              <a:alpha val="4314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66"/>
        <p:cNvGrpSpPr/>
        <p:nvPr/>
      </p:nvGrpSpPr>
      <p:grpSpPr>
        <a:xfrm>
          <a:off x="0" y="0"/>
          <a:ext cx="0" cy="0"/>
          <a:chOff x="0" y="0"/>
          <a:chExt cx="0" cy="0"/>
        </a:xfrm>
      </p:grpSpPr>
      <p:sp>
        <p:nvSpPr>
          <p:cNvPr id="167" name="Google Shape;167;g38d3725c593_0_179"/>
          <p:cNvSpPr/>
          <p:nvPr/>
        </p:nvSpPr>
        <p:spPr>
          <a:xfrm>
            <a:off x="-2529568" y="-2532035"/>
            <a:ext cx="5053800" cy="5053800"/>
          </a:xfrm>
          <a:prstGeom prst="pie">
            <a:avLst>
              <a:gd name="adj1" fmla="val 0"/>
              <a:gd name="adj2" fmla="val 5393658"/>
            </a:avLst>
          </a:prstGeom>
          <a:solidFill>
            <a:srgbClr val="B4D785">
              <a:alpha val="6391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68" name="Google Shape;168;g38d3725c593_0_179"/>
          <p:cNvSpPr txBox="1">
            <a:spLocks noGrp="1"/>
          </p:cNvSpPr>
          <p:nvPr>
            <p:ph type="title"/>
          </p:nvPr>
        </p:nvSpPr>
        <p:spPr>
          <a:xfrm>
            <a:off x="571265" y="844577"/>
            <a:ext cx="4711800" cy="1600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163A3C"/>
              </a:buClr>
              <a:buSzPts val="3200"/>
              <a:buFont typeface="Poppin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g38d3725c593_0_179"/>
          <p:cNvSpPr>
            <a:spLocks noGrp="1"/>
          </p:cNvSpPr>
          <p:nvPr>
            <p:ph type="pic" idx="2"/>
          </p:nvPr>
        </p:nvSpPr>
        <p:spPr>
          <a:xfrm>
            <a:off x="6096000" y="0"/>
            <a:ext cx="6096000" cy="6858000"/>
          </a:xfrm>
          <a:prstGeom prst="rect">
            <a:avLst/>
          </a:prstGeom>
          <a:noFill/>
          <a:ln>
            <a:noFill/>
          </a:ln>
        </p:spPr>
      </p:sp>
      <p:sp>
        <p:nvSpPr>
          <p:cNvPr id="170" name="Google Shape;170;g38d3725c593_0_179"/>
          <p:cNvSpPr txBox="1">
            <a:spLocks noGrp="1"/>
          </p:cNvSpPr>
          <p:nvPr>
            <p:ph type="body" idx="1"/>
          </p:nvPr>
        </p:nvSpPr>
        <p:spPr>
          <a:xfrm>
            <a:off x="571265" y="2693129"/>
            <a:ext cx="4724100" cy="330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1" name="Google Shape;171;g38d3725c593_0_179"/>
          <p:cNvSpPr txBox="1">
            <a:spLocks noGrp="1"/>
          </p:cNvSpPr>
          <p:nvPr>
            <p:ph type="dt" idx="10"/>
          </p:nvPr>
        </p:nvSpPr>
        <p:spPr>
          <a:xfrm>
            <a:off x="9194289" y="6348446"/>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g38d3725c593_0_179"/>
          <p:cNvSpPr txBox="1">
            <a:spLocks noGrp="1"/>
          </p:cNvSpPr>
          <p:nvPr>
            <p:ph type="ftr" idx="11"/>
          </p:nvPr>
        </p:nvSpPr>
        <p:spPr>
          <a:xfrm>
            <a:off x="4038600" y="6342497"/>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g38d3725c593_0_179"/>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BG"/>
              <a:t>‹#›</a:t>
            </a:fld>
            <a:endParaRPr/>
          </a:p>
        </p:txBody>
      </p:sp>
      <p:sp>
        <p:nvSpPr>
          <p:cNvPr id="174" name="Google Shape;174;g38d3725c593_0_179"/>
          <p:cNvSpPr/>
          <p:nvPr/>
        </p:nvSpPr>
        <p:spPr>
          <a:xfrm rot="-2129469">
            <a:off x="10753172" y="5419101"/>
            <a:ext cx="2877653" cy="2877653"/>
          </a:xfrm>
          <a:prstGeom prst="blockArc">
            <a:avLst>
              <a:gd name="adj1" fmla="val 12903808"/>
              <a:gd name="adj2" fmla="val 18368497"/>
              <a:gd name="adj3" fmla="val 21523"/>
            </a:avLst>
          </a:prstGeom>
          <a:solidFill>
            <a:srgbClr val="4AC5D3">
              <a:alpha val="4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hank you slide">
  <p:cSld name="Thank you slide">
    <p:bg>
      <p:bgPr>
        <a:solidFill>
          <a:srgbClr val="4AC5D3"/>
        </a:solidFill>
        <a:effectLst/>
      </p:bgPr>
    </p:bg>
    <p:spTree>
      <p:nvGrpSpPr>
        <p:cNvPr id="1" name="Shape 175"/>
        <p:cNvGrpSpPr/>
        <p:nvPr/>
      </p:nvGrpSpPr>
      <p:grpSpPr>
        <a:xfrm>
          <a:off x="0" y="0"/>
          <a:ext cx="0" cy="0"/>
          <a:chOff x="0" y="0"/>
          <a:chExt cx="0" cy="0"/>
        </a:xfrm>
      </p:grpSpPr>
      <p:pic>
        <p:nvPicPr>
          <p:cNvPr id="176" name="Google Shape;176;g38d3725c593_0_188"/>
          <p:cNvPicPr preferRelativeResize="0"/>
          <p:nvPr/>
        </p:nvPicPr>
        <p:blipFill rotWithShape="1">
          <a:blip r:embed="rId2">
            <a:alphaModFix amt="42000"/>
          </a:blip>
          <a:srcRect t="6865" b="9199"/>
          <a:stretch/>
        </p:blipFill>
        <p:spPr>
          <a:xfrm>
            <a:off x="-11605" y="0"/>
            <a:ext cx="12202510" cy="6841673"/>
          </a:xfrm>
          <a:prstGeom prst="rect">
            <a:avLst/>
          </a:prstGeom>
          <a:noFill/>
          <a:ln>
            <a:noFill/>
          </a:ln>
        </p:spPr>
      </p:pic>
      <p:sp>
        <p:nvSpPr>
          <p:cNvPr id="177" name="Google Shape;177;g38d3725c593_0_188"/>
          <p:cNvSpPr txBox="1">
            <a:spLocks noGrp="1"/>
          </p:cNvSpPr>
          <p:nvPr>
            <p:ph type="title"/>
          </p:nvPr>
        </p:nvSpPr>
        <p:spPr>
          <a:xfrm>
            <a:off x="1419898" y="1701019"/>
            <a:ext cx="9352200" cy="20073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600"/>
              <a:buFont typeface="Poppins"/>
              <a:buNone/>
              <a:defRPr sz="6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8" name="Google Shape;178;g38d3725c593_0_188"/>
          <p:cNvSpPr txBox="1">
            <a:spLocks noGrp="1"/>
          </p:cNvSpPr>
          <p:nvPr>
            <p:ph type="body" idx="1"/>
          </p:nvPr>
        </p:nvSpPr>
        <p:spPr>
          <a:xfrm>
            <a:off x="831850" y="4178646"/>
            <a:ext cx="10515600" cy="8808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SzPts val="2400"/>
              <a:buNone/>
              <a:defRPr sz="2400" b="1">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79" name="Google Shape;179;g38d3725c593_0_188"/>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a:solidFill>
                  <a:schemeClr val="lt1"/>
                </a:solidFill>
                <a:latin typeface="Century Gothic"/>
                <a:ea typeface="Century Gothic"/>
                <a:cs typeface="Century Gothic"/>
                <a:sym typeface="Century Gothic"/>
              </a:defRPr>
            </a:lvl1pPr>
            <a:lvl2pPr marL="0" lvl="1" indent="0" algn="ctr">
              <a:spcBef>
                <a:spcPts val="0"/>
              </a:spcBef>
              <a:buNone/>
              <a:defRPr sz="1100">
                <a:solidFill>
                  <a:schemeClr val="lt1"/>
                </a:solidFill>
                <a:latin typeface="Century Gothic"/>
                <a:ea typeface="Century Gothic"/>
                <a:cs typeface="Century Gothic"/>
                <a:sym typeface="Century Gothic"/>
              </a:defRPr>
            </a:lvl2pPr>
            <a:lvl3pPr marL="0" lvl="2" indent="0" algn="ctr">
              <a:spcBef>
                <a:spcPts val="0"/>
              </a:spcBef>
              <a:buNone/>
              <a:defRPr sz="1100">
                <a:solidFill>
                  <a:schemeClr val="lt1"/>
                </a:solidFill>
                <a:latin typeface="Century Gothic"/>
                <a:ea typeface="Century Gothic"/>
                <a:cs typeface="Century Gothic"/>
                <a:sym typeface="Century Gothic"/>
              </a:defRPr>
            </a:lvl3pPr>
            <a:lvl4pPr marL="0" lvl="3" indent="0" algn="ctr">
              <a:spcBef>
                <a:spcPts val="0"/>
              </a:spcBef>
              <a:buNone/>
              <a:defRPr sz="1100">
                <a:solidFill>
                  <a:schemeClr val="lt1"/>
                </a:solidFill>
                <a:latin typeface="Century Gothic"/>
                <a:ea typeface="Century Gothic"/>
                <a:cs typeface="Century Gothic"/>
                <a:sym typeface="Century Gothic"/>
              </a:defRPr>
            </a:lvl4pPr>
            <a:lvl5pPr marL="0" lvl="4" indent="0" algn="ctr">
              <a:spcBef>
                <a:spcPts val="0"/>
              </a:spcBef>
              <a:buNone/>
              <a:defRPr sz="1100">
                <a:solidFill>
                  <a:schemeClr val="lt1"/>
                </a:solidFill>
                <a:latin typeface="Century Gothic"/>
                <a:ea typeface="Century Gothic"/>
                <a:cs typeface="Century Gothic"/>
                <a:sym typeface="Century Gothic"/>
              </a:defRPr>
            </a:lvl5pPr>
            <a:lvl6pPr marL="0" lvl="5" indent="0" algn="ctr">
              <a:spcBef>
                <a:spcPts val="0"/>
              </a:spcBef>
              <a:buNone/>
              <a:defRPr sz="1100">
                <a:solidFill>
                  <a:schemeClr val="lt1"/>
                </a:solidFill>
                <a:latin typeface="Century Gothic"/>
                <a:ea typeface="Century Gothic"/>
                <a:cs typeface="Century Gothic"/>
                <a:sym typeface="Century Gothic"/>
              </a:defRPr>
            </a:lvl6pPr>
            <a:lvl7pPr marL="0" lvl="6" indent="0" algn="ctr">
              <a:spcBef>
                <a:spcPts val="0"/>
              </a:spcBef>
              <a:buNone/>
              <a:defRPr sz="1100">
                <a:solidFill>
                  <a:schemeClr val="lt1"/>
                </a:solidFill>
                <a:latin typeface="Century Gothic"/>
                <a:ea typeface="Century Gothic"/>
                <a:cs typeface="Century Gothic"/>
                <a:sym typeface="Century Gothic"/>
              </a:defRPr>
            </a:lvl7pPr>
            <a:lvl8pPr marL="0" lvl="7" indent="0" algn="ctr">
              <a:spcBef>
                <a:spcPts val="0"/>
              </a:spcBef>
              <a:buNone/>
              <a:defRPr sz="1100">
                <a:solidFill>
                  <a:schemeClr val="lt1"/>
                </a:solidFill>
                <a:latin typeface="Century Gothic"/>
                <a:ea typeface="Century Gothic"/>
                <a:cs typeface="Century Gothic"/>
                <a:sym typeface="Century Gothic"/>
              </a:defRPr>
            </a:lvl8pPr>
            <a:lvl9pPr marL="0" lvl="8" indent="0" algn="ctr">
              <a:spcBef>
                <a:spcPts val="0"/>
              </a:spcBef>
              <a:buNone/>
              <a:defRPr sz="1100">
                <a:solidFill>
                  <a:schemeClr val="l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BG"/>
              <a:t>‹#›</a:t>
            </a:fld>
            <a:endParaRPr/>
          </a:p>
        </p:txBody>
      </p:sp>
      <p:sp>
        <p:nvSpPr>
          <p:cNvPr id="180" name="Google Shape;180;g38d3725c593_0_188"/>
          <p:cNvSpPr txBox="1"/>
          <p:nvPr/>
        </p:nvSpPr>
        <p:spPr>
          <a:xfrm>
            <a:off x="336884" y="1860884"/>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1" name="Google Shape;181;g38d3725c593_0_188"/>
          <p:cNvSpPr/>
          <p:nvPr/>
        </p:nvSpPr>
        <p:spPr>
          <a:xfrm rot="-8143458">
            <a:off x="11690312" y="85769"/>
            <a:ext cx="335620" cy="335620"/>
          </a:xfrm>
          <a:prstGeom prst="blockArc">
            <a:avLst>
              <a:gd name="adj1" fmla="val 9379660"/>
              <a:gd name="adj2" fmla="val 18196528"/>
              <a:gd name="adj3" fmla="val 14108"/>
            </a:avLst>
          </a:prstGeom>
          <a:solidFill>
            <a:srgbClr val="163A3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182" name="Google Shape;182;g38d3725c593_0_188"/>
          <p:cNvPicPr preferRelativeResize="0"/>
          <p:nvPr/>
        </p:nvPicPr>
        <p:blipFill rotWithShape="1">
          <a:blip r:embed="rId3">
            <a:alphaModFix amt="78000"/>
          </a:blip>
          <a:srcRect l="5490" t="34976"/>
          <a:stretch/>
        </p:blipFill>
        <p:spPr>
          <a:xfrm>
            <a:off x="0" y="0"/>
            <a:ext cx="6682013" cy="2586033"/>
          </a:xfrm>
          <a:prstGeom prst="rect">
            <a:avLst/>
          </a:prstGeom>
          <a:noFill/>
          <a:ln>
            <a:noFill/>
          </a:ln>
        </p:spPr>
      </p:pic>
      <p:sp>
        <p:nvSpPr>
          <p:cNvPr id="183" name="Google Shape;183;g38d3725c593_0_188"/>
          <p:cNvSpPr/>
          <p:nvPr/>
        </p:nvSpPr>
        <p:spPr>
          <a:xfrm rot="-2129469">
            <a:off x="10752077" y="5402774"/>
            <a:ext cx="2877653" cy="2877653"/>
          </a:xfrm>
          <a:prstGeom prst="blockArc">
            <a:avLst>
              <a:gd name="adj1" fmla="val 12903808"/>
              <a:gd name="adj2" fmla="val 18368497"/>
              <a:gd name="adj3" fmla="val 21523"/>
            </a:avLst>
          </a:prstGeom>
          <a:solidFill>
            <a:srgbClr val="163A3C">
              <a:alpha val="8078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rgbClr val="163A3C"/>
        </a:solidFill>
        <a:effectLst/>
      </p:bgPr>
    </p:bg>
    <p:spTree>
      <p:nvGrpSpPr>
        <p:cNvPr id="1" name="Shape 32"/>
        <p:cNvGrpSpPr/>
        <p:nvPr/>
      </p:nvGrpSpPr>
      <p:grpSpPr>
        <a:xfrm>
          <a:off x="0" y="0"/>
          <a:ext cx="0" cy="0"/>
          <a:chOff x="0" y="0"/>
          <a:chExt cx="0" cy="0"/>
        </a:xfrm>
      </p:grpSpPr>
      <p:pic>
        <p:nvPicPr>
          <p:cNvPr id="33" name="Google Shape;33;p9"/>
          <p:cNvPicPr preferRelativeResize="0"/>
          <p:nvPr/>
        </p:nvPicPr>
        <p:blipFill rotWithShape="1">
          <a:blip r:embed="rId2">
            <a:alphaModFix amt="16000"/>
          </a:blip>
          <a:srcRect t="6007" b="9530"/>
          <a:stretch/>
        </p:blipFill>
        <p:spPr>
          <a:xfrm>
            <a:off x="0" y="0"/>
            <a:ext cx="12192000" cy="6858000"/>
          </a:xfrm>
          <a:prstGeom prst="rect">
            <a:avLst/>
          </a:prstGeom>
          <a:noFill/>
          <a:ln>
            <a:noFill/>
          </a:ln>
        </p:spPr>
      </p:pic>
      <p:pic>
        <p:nvPicPr>
          <p:cNvPr id="34" name="Google Shape;34;p9"/>
          <p:cNvPicPr preferRelativeResize="0"/>
          <p:nvPr/>
        </p:nvPicPr>
        <p:blipFill rotWithShape="1">
          <a:blip r:embed="rId3">
            <a:alphaModFix amt="67000"/>
          </a:blip>
          <a:srcRect l="5489" t="34974"/>
          <a:stretch/>
        </p:blipFill>
        <p:spPr>
          <a:xfrm>
            <a:off x="0" y="0"/>
            <a:ext cx="6682014" cy="2586034"/>
          </a:xfrm>
          <a:prstGeom prst="rect">
            <a:avLst/>
          </a:prstGeom>
          <a:noFill/>
          <a:ln>
            <a:noFill/>
          </a:ln>
        </p:spPr>
      </p:pic>
      <p:sp>
        <p:nvSpPr>
          <p:cNvPr id="35" name="Google Shape;35;p9"/>
          <p:cNvSpPr txBox="1">
            <a:spLocks noGrp="1"/>
          </p:cNvSpPr>
          <p:nvPr>
            <p:ph type="title"/>
          </p:nvPr>
        </p:nvSpPr>
        <p:spPr>
          <a:xfrm>
            <a:off x="831850" y="2275827"/>
            <a:ext cx="10515600" cy="2007415"/>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Poppins"/>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9"/>
          <p:cNvSpPr txBox="1">
            <a:spLocks noGrp="1"/>
          </p:cNvSpPr>
          <p:nvPr>
            <p:ph type="body" idx="1"/>
          </p:nvPr>
        </p:nvSpPr>
        <p:spPr>
          <a:xfrm>
            <a:off x="831850" y="4589463"/>
            <a:ext cx="10515600" cy="88089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SzPts val="2400"/>
              <a:buNone/>
              <a:defRPr sz="2400">
                <a:solidFill>
                  <a:srgbClr val="B4D785"/>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9"/>
          <p:cNvSpPr txBox="1">
            <a:spLocks noGrp="1"/>
          </p:cNvSpPr>
          <p:nvPr>
            <p:ph type="dt" idx="10"/>
          </p:nvPr>
        </p:nvSpPr>
        <p:spPr>
          <a:xfrm>
            <a:off x="9194289" y="6348446"/>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42497"/>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11631310" y="68880"/>
            <a:ext cx="464041"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BG"/>
              <a:t>‹#›</a:t>
            </a:fld>
            <a:endParaRPr/>
          </a:p>
        </p:txBody>
      </p:sp>
      <p:sp>
        <p:nvSpPr>
          <p:cNvPr id="40" name="Google Shape;40;p9"/>
          <p:cNvSpPr txBox="1"/>
          <p:nvPr/>
        </p:nvSpPr>
        <p:spPr>
          <a:xfrm>
            <a:off x="336884" y="1860884"/>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 name="Google Shape;41;p9"/>
          <p:cNvSpPr/>
          <p:nvPr/>
        </p:nvSpPr>
        <p:spPr>
          <a:xfrm rot="-2129352">
            <a:off x="10753164" y="5419163"/>
            <a:ext cx="2877671" cy="2877671"/>
          </a:xfrm>
          <a:prstGeom prst="blockArc">
            <a:avLst>
              <a:gd name="adj1" fmla="val 12903808"/>
              <a:gd name="adj2" fmla="val 18368497"/>
              <a:gd name="adj3" fmla="val 21523"/>
            </a:avLst>
          </a:prstGeom>
          <a:solidFill>
            <a:srgbClr val="4AC5D3">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 name="Google Shape;42;p9"/>
          <p:cNvSpPr/>
          <p:nvPr/>
        </p:nvSpPr>
        <p:spPr>
          <a:xfrm rot="-8144128">
            <a:off x="11690283" y="85811"/>
            <a:ext cx="335585" cy="335585"/>
          </a:xfrm>
          <a:prstGeom prst="blockArc">
            <a:avLst>
              <a:gd name="adj1" fmla="val 9379660"/>
              <a:gd name="adj2" fmla="val 18196528"/>
              <a:gd name="adj3" fmla="val 14108"/>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43" name="Google Shape;43;p9"/>
          <p:cNvPicPr preferRelativeResize="0"/>
          <p:nvPr/>
        </p:nvPicPr>
        <p:blipFill rotWithShape="1">
          <a:blip r:embed="rId4">
            <a:alphaModFix/>
          </a:blip>
          <a:srcRect r="80576" b="-26692"/>
          <a:stretch/>
        </p:blipFill>
        <p:spPr>
          <a:xfrm>
            <a:off x="97969" y="6105126"/>
            <a:ext cx="582424" cy="937839"/>
          </a:xfrm>
          <a:prstGeom prst="rect">
            <a:avLst/>
          </a:prstGeom>
          <a:noFill/>
          <a:ln>
            <a:noFill/>
          </a:ln>
        </p:spPr>
      </p:pic>
      <p:pic>
        <p:nvPicPr>
          <p:cNvPr id="44" name="Google Shape;44;p9"/>
          <p:cNvPicPr preferRelativeResize="0"/>
          <p:nvPr/>
        </p:nvPicPr>
        <p:blipFill rotWithShape="1">
          <a:blip r:embed="rId5">
            <a:alphaModFix/>
          </a:blip>
          <a:srcRect r="80642"/>
          <a:stretch/>
        </p:blipFill>
        <p:spPr>
          <a:xfrm>
            <a:off x="97969" y="6105126"/>
            <a:ext cx="590359" cy="752874"/>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4"/>
        <p:cNvGrpSpPr/>
        <p:nvPr/>
      </p:nvGrpSpPr>
      <p:grpSpPr>
        <a:xfrm>
          <a:off x="0" y="0"/>
          <a:ext cx="0" cy="0"/>
          <a:chOff x="0" y="0"/>
          <a:chExt cx="0" cy="0"/>
        </a:xfrm>
      </p:grpSpPr>
      <p:sp>
        <p:nvSpPr>
          <p:cNvPr id="185" name="Google Shape;185;g38d3725c593_0_197"/>
          <p:cNvSpPr txBox="1">
            <a:spLocks noGrp="1"/>
          </p:cNvSpPr>
          <p:nvPr>
            <p:ph type="title"/>
          </p:nvPr>
        </p:nvSpPr>
        <p:spPr>
          <a:xfrm>
            <a:off x="254511" y="1"/>
            <a:ext cx="10515600" cy="1062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63A3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6" name="Google Shape;186;g38d3725c593_0_197"/>
          <p:cNvSpPr txBox="1">
            <a:spLocks noGrp="1"/>
          </p:cNvSpPr>
          <p:nvPr>
            <p:ph type="body" idx="1"/>
          </p:nvPr>
        </p:nvSpPr>
        <p:spPr>
          <a:xfrm>
            <a:off x="391139" y="1525020"/>
            <a:ext cx="54255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g38d3725c593_0_197"/>
          <p:cNvSpPr txBox="1">
            <a:spLocks noGrp="1"/>
          </p:cNvSpPr>
          <p:nvPr>
            <p:ph type="body" idx="2"/>
          </p:nvPr>
        </p:nvSpPr>
        <p:spPr>
          <a:xfrm>
            <a:off x="6230112" y="1525020"/>
            <a:ext cx="54255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g38d3725c593_0_197"/>
          <p:cNvSpPr txBox="1">
            <a:spLocks noGrp="1"/>
          </p:cNvSpPr>
          <p:nvPr>
            <p:ph type="dt" idx="10"/>
          </p:nvPr>
        </p:nvSpPr>
        <p:spPr>
          <a:xfrm>
            <a:off x="9194289" y="6348446"/>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g38d3725c593_0_197"/>
          <p:cNvSpPr txBox="1">
            <a:spLocks noGrp="1"/>
          </p:cNvSpPr>
          <p:nvPr>
            <p:ph type="ftr" idx="11"/>
          </p:nvPr>
        </p:nvSpPr>
        <p:spPr>
          <a:xfrm>
            <a:off x="4038600" y="6342497"/>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 name="Google Shape;190;g38d3725c593_0_197"/>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BG"/>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1"/>
        <p:cNvGrpSpPr/>
        <p:nvPr/>
      </p:nvGrpSpPr>
      <p:grpSpPr>
        <a:xfrm>
          <a:off x="0" y="0"/>
          <a:ext cx="0" cy="0"/>
          <a:chOff x="0" y="0"/>
          <a:chExt cx="0" cy="0"/>
        </a:xfrm>
      </p:grpSpPr>
      <p:sp>
        <p:nvSpPr>
          <p:cNvPr id="192" name="Google Shape;192;g38d3725c593_0_204"/>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63A3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3" name="Google Shape;193;g38d3725c593_0_204"/>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400"/>
              <a:buNone/>
              <a:defRPr sz="2400" b="1">
                <a:solidFill>
                  <a:srgbClr val="B4D78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4" name="Google Shape;194;g38d3725c593_0_204"/>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g38d3725c593_0_204"/>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400"/>
              <a:buNone/>
              <a:defRPr sz="2400" b="1">
                <a:solidFill>
                  <a:srgbClr val="B4D78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6" name="Google Shape;196;g38d3725c593_0_204"/>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g38d3725c593_0_204"/>
          <p:cNvSpPr txBox="1">
            <a:spLocks noGrp="1"/>
          </p:cNvSpPr>
          <p:nvPr>
            <p:ph type="dt" idx="10"/>
          </p:nvPr>
        </p:nvSpPr>
        <p:spPr>
          <a:xfrm>
            <a:off x="9194289" y="6348446"/>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g38d3725c593_0_204"/>
          <p:cNvSpPr txBox="1">
            <a:spLocks noGrp="1"/>
          </p:cNvSpPr>
          <p:nvPr>
            <p:ph type="ftr" idx="11"/>
          </p:nvPr>
        </p:nvSpPr>
        <p:spPr>
          <a:xfrm>
            <a:off x="4038600" y="6342497"/>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 name="Google Shape;199;g38d3725c593_0_204"/>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BG"/>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0"/>
        <p:cNvGrpSpPr/>
        <p:nvPr/>
      </p:nvGrpSpPr>
      <p:grpSpPr>
        <a:xfrm>
          <a:off x="0" y="0"/>
          <a:ext cx="0" cy="0"/>
          <a:chOff x="0" y="0"/>
          <a:chExt cx="0" cy="0"/>
        </a:xfrm>
      </p:grpSpPr>
      <p:sp>
        <p:nvSpPr>
          <p:cNvPr id="201" name="Google Shape;201;g38d3725c593_0_213"/>
          <p:cNvSpPr txBox="1">
            <a:spLocks noGrp="1"/>
          </p:cNvSpPr>
          <p:nvPr>
            <p:ph type="title"/>
          </p:nvPr>
        </p:nvSpPr>
        <p:spPr>
          <a:xfrm>
            <a:off x="254511" y="1"/>
            <a:ext cx="10515600" cy="1062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63A3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2" name="Google Shape;202;g38d3725c593_0_213"/>
          <p:cNvSpPr txBox="1">
            <a:spLocks noGrp="1"/>
          </p:cNvSpPr>
          <p:nvPr>
            <p:ph type="dt" idx="10"/>
          </p:nvPr>
        </p:nvSpPr>
        <p:spPr>
          <a:xfrm>
            <a:off x="9194289" y="6348446"/>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g38d3725c593_0_213"/>
          <p:cNvSpPr txBox="1">
            <a:spLocks noGrp="1"/>
          </p:cNvSpPr>
          <p:nvPr>
            <p:ph type="ftr" idx="11"/>
          </p:nvPr>
        </p:nvSpPr>
        <p:spPr>
          <a:xfrm>
            <a:off x="4038600" y="6342497"/>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4" name="Google Shape;204;g38d3725c593_0_213"/>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BG"/>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5"/>
        <p:cNvGrpSpPr/>
        <p:nvPr/>
      </p:nvGrpSpPr>
      <p:grpSpPr>
        <a:xfrm>
          <a:off x="0" y="0"/>
          <a:ext cx="0" cy="0"/>
          <a:chOff x="0" y="0"/>
          <a:chExt cx="0" cy="0"/>
        </a:xfrm>
      </p:grpSpPr>
      <p:sp>
        <p:nvSpPr>
          <p:cNvPr id="206" name="Google Shape;206;g38d3725c593_0_218"/>
          <p:cNvSpPr txBox="1">
            <a:spLocks noGrp="1"/>
          </p:cNvSpPr>
          <p:nvPr>
            <p:ph type="dt" idx="10"/>
          </p:nvPr>
        </p:nvSpPr>
        <p:spPr>
          <a:xfrm>
            <a:off x="9194289" y="6348446"/>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 name="Google Shape;207;g38d3725c593_0_218"/>
          <p:cNvSpPr txBox="1">
            <a:spLocks noGrp="1"/>
          </p:cNvSpPr>
          <p:nvPr>
            <p:ph type="ftr" idx="11"/>
          </p:nvPr>
        </p:nvSpPr>
        <p:spPr>
          <a:xfrm>
            <a:off x="4038600" y="6342497"/>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g38d3725c593_0_218"/>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BG"/>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254510" y="26855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63A3C"/>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body" idx="1"/>
          </p:nvPr>
        </p:nvSpPr>
        <p:spPr>
          <a:xfrm>
            <a:off x="254510" y="1792638"/>
            <a:ext cx="11682979"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0"/>
          <p:cNvSpPr txBox="1">
            <a:spLocks noGrp="1"/>
          </p:cNvSpPr>
          <p:nvPr>
            <p:ph type="dt" idx="10"/>
          </p:nvPr>
        </p:nvSpPr>
        <p:spPr>
          <a:xfrm>
            <a:off x="9194289" y="6348446"/>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0"/>
          <p:cNvSpPr txBox="1">
            <a:spLocks noGrp="1"/>
          </p:cNvSpPr>
          <p:nvPr>
            <p:ph type="ftr" idx="11"/>
          </p:nvPr>
        </p:nvSpPr>
        <p:spPr>
          <a:xfrm>
            <a:off x="4038600" y="6342497"/>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0"/>
          <p:cNvSpPr txBox="1">
            <a:spLocks noGrp="1"/>
          </p:cNvSpPr>
          <p:nvPr>
            <p:ph type="sldNum" idx="12"/>
          </p:nvPr>
        </p:nvSpPr>
        <p:spPr>
          <a:xfrm>
            <a:off x="153864" y="6339112"/>
            <a:ext cx="474551"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BG"/>
              <a:t>‹#›</a:t>
            </a:fld>
            <a:endParaRPr/>
          </a:p>
        </p:txBody>
      </p:sp>
      <p:sp>
        <p:nvSpPr>
          <p:cNvPr id="51" name="Google Shape;51;p10"/>
          <p:cNvSpPr txBox="1"/>
          <p:nvPr/>
        </p:nvSpPr>
        <p:spPr>
          <a:xfrm>
            <a:off x="11631310" y="68880"/>
            <a:ext cx="464041"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fld id="{00000000-1234-1234-1234-123412341234}" type="slidenum">
              <a:rPr lang="en-BG" sz="1100" b="0" i="0" u="none" strike="noStrike" cap="none">
                <a:solidFill>
                  <a:srgbClr val="163A3C"/>
                </a:solidFill>
                <a:latin typeface="Century Gothic"/>
                <a:ea typeface="Century Gothic"/>
                <a:cs typeface="Century Gothic"/>
                <a:sym typeface="Century Gothic"/>
              </a:rPr>
              <a:t>‹#›</a:t>
            </a:fld>
            <a:endParaRPr sz="1100" b="0" i="0" u="none" strike="noStrike" cap="none">
              <a:solidFill>
                <a:srgbClr val="163A3C"/>
              </a:solidFill>
              <a:latin typeface="Century Gothic"/>
              <a:ea typeface="Century Gothic"/>
              <a:cs typeface="Century Gothic"/>
              <a:sym typeface="Century Gothic"/>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7"/>
          <p:cNvSpPr txBox="1">
            <a:spLocks noGrp="1"/>
          </p:cNvSpPr>
          <p:nvPr>
            <p:ph type="dt" idx="10"/>
          </p:nvPr>
        </p:nvSpPr>
        <p:spPr>
          <a:xfrm>
            <a:off x="9194289" y="6348446"/>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7"/>
          <p:cNvSpPr txBox="1">
            <a:spLocks noGrp="1"/>
          </p:cNvSpPr>
          <p:nvPr>
            <p:ph type="ftr" idx="11"/>
          </p:nvPr>
        </p:nvSpPr>
        <p:spPr>
          <a:xfrm>
            <a:off x="4038600" y="6342497"/>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7"/>
          <p:cNvSpPr txBox="1">
            <a:spLocks noGrp="1"/>
          </p:cNvSpPr>
          <p:nvPr>
            <p:ph type="sldNum" idx="12"/>
          </p:nvPr>
        </p:nvSpPr>
        <p:spPr>
          <a:xfrm>
            <a:off x="11631310" y="68880"/>
            <a:ext cx="464041"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BG"/>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hank you slide">
  <p:cSld name="Thank you slide">
    <p:bg>
      <p:bgPr>
        <a:solidFill>
          <a:srgbClr val="4AC5D3"/>
        </a:solidFill>
        <a:effectLst/>
      </p:bgPr>
    </p:bg>
    <p:spTree>
      <p:nvGrpSpPr>
        <p:cNvPr id="1" name="Shape 56"/>
        <p:cNvGrpSpPr/>
        <p:nvPr/>
      </p:nvGrpSpPr>
      <p:grpSpPr>
        <a:xfrm>
          <a:off x="0" y="0"/>
          <a:ext cx="0" cy="0"/>
          <a:chOff x="0" y="0"/>
          <a:chExt cx="0" cy="0"/>
        </a:xfrm>
      </p:grpSpPr>
      <p:pic>
        <p:nvPicPr>
          <p:cNvPr id="57" name="Google Shape;57;p13"/>
          <p:cNvPicPr preferRelativeResize="0"/>
          <p:nvPr/>
        </p:nvPicPr>
        <p:blipFill rotWithShape="1">
          <a:blip r:embed="rId2">
            <a:alphaModFix amt="42000"/>
          </a:blip>
          <a:srcRect t="6859" b="9203"/>
          <a:stretch/>
        </p:blipFill>
        <p:spPr>
          <a:xfrm>
            <a:off x="-11605" y="0"/>
            <a:ext cx="12202510" cy="6841672"/>
          </a:xfrm>
          <a:prstGeom prst="rect">
            <a:avLst/>
          </a:prstGeom>
          <a:noFill/>
          <a:ln>
            <a:noFill/>
          </a:ln>
        </p:spPr>
      </p:pic>
      <p:sp>
        <p:nvSpPr>
          <p:cNvPr id="58" name="Google Shape;58;p13"/>
          <p:cNvSpPr txBox="1">
            <a:spLocks noGrp="1"/>
          </p:cNvSpPr>
          <p:nvPr>
            <p:ph type="title"/>
          </p:nvPr>
        </p:nvSpPr>
        <p:spPr>
          <a:xfrm>
            <a:off x="1419898" y="1701019"/>
            <a:ext cx="9352203" cy="2007415"/>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600"/>
              <a:buFont typeface="Poppins"/>
              <a:buNone/>
              <a:defRPr sz="6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3"/>
          <p:cNvSpPr txBox="1">
            <a:spLocks noGrp="1"/>
          </p:cNvSpPr>
          <p:nvPr>
            <p:ph type="body" idx="1"/>
          </p:nvPr>
        </p:nvSpPr>
        <p:spPr>
          <a:xfrm>
            <a:off x="831850" y="4178646"/>
            <a:ext cx="10515600" cy="88089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SzPts val="2400"/>
              <a:buNone/>
              <a:defRPr sz="2400" b="1">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0" name="Google Shape;60;p13"/>
          <p:cNvSpPr txBox="1">
            <a:spLocks noGrp="1"/>
          </p:cNvSpPr>
          <p:nvPr>
            <p:ph type="sldNum" idx="12"/>
          </p:nvPr>
        </p:nvSpPr>
        <p:spPr>
          <a:xfrm>
            <a:off x="11631310" y="68880"/>
            <a:ext cx="464041"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chemeClr val="l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BG"/>
              <a:t>‹#›</a:t>
            </a:fld>
            <a:endParaRPr/>
          </a:p>
        </p:txBody>
      </p:sp>
      <p:sp>
        <p:nvSpPr>
          <p:cNvPr id="61" name="Google Shape;61;p13"/>
          <p:cNvSpPr txBox="1"/>
          <p:nvPr/>
        </p:nvSpPr>
        <p:spPr>
          <a:xfrm>
            <a:off x="336884" y="1860884"/>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13"/>
          <p:cNvSpPr/>
          <p:nvPr/>
        </p:nvSpPr>
        <p:spPr>
          <a:xfrm rot="-8144128">
            <a:off x="11690283" y="85811"/>
            <a:ext cx="335585" cy="335585"/>
          </a:xfrm>
          <a:prstGeom prst="blockArc">
            <a:avLst>
              <a:gd name="adj1" fmla="val 9379660"/>
              <a:gd name="adj2" fmla="val 18196528"/>
              <a:gd name="adj3" fmla="val 14108"/>
            </a:avLst>
          </a:prstGeom>
          <a:solidFill>
            <a:srgbClr val="163A3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3" name="Google Shape;63;p13"/>
          <p:cNvPicPr preferRelativeResize="0"/>
          <p:nvPr/>
        </p:nvPicPr>
        <p:blipFill rotWithShape="1">
          <a:blip r:embed="rId3">
            <a:alphaModFix amt="78000"/>
          </a:blip>
          <a:srcRect l="5489" t="34974"/>
          <a:stretch/>
        </p:blipFill>
        <p:spPr>
          <a:xfrm>
            <a:off x="0" y="0"/>
            <a:ext cx="6682014" cy="2586034"/>
          </a:xfrm>
          <a:prstGeom prst="rect">
            <a:avLst/>
          </a:prstGeom>
          <a:noFill/>
          <a:ln>
            <a:noFill/>
          </a:ln>
        </p:spPr>
      </p:pic>
      <p:sp>
        <p:nvSpPr>
          <p:cNvPr id="64" name="Google Shape;64;p13"/>
          <p:cNvSpPr/>
          <p:nvPr/>
        </p:nvSpPr>
        <p:spPr>
          <a:xfrm rot="-2129352">
            <a:off x="10752069" y="5402836"/>
            <a:ext cx="2877671" cy="2877671"/>
          </a:xfrm>
          <a:prstGeom prst="blockArc">
            <a:avLst>
              <a:gd name="adj1" fmla="val 12903808"/>
              <a:gd name="adj2" fmla="val 18368497"/>
              <a:gd name="adj3" fmla="val 21523"/>
            </a:avLst>
          </a:prstGeom>
          <a:solidFill>
            <a:srgbClr val="163A3C">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5"/>
        <p:cNvGrpSpPr/>
        <p:nvPr/>
      </p:nvGrpSpPr>
      <p:grpSpPr>
        <a:xfrm>
          <a:off x="0" y="0"/>
          <a:ext cx="0" cy="0"/>
          <a:chOff x="0" y="0"/>
          <a:chExt cx="0" cy="0"/>
        </a:xfrm>
      </p:grpSpPr>
      <p:sp>
        <p:nvSpPr>
          <p:cNvPr id="66" name="Google Shape;66;p11"/>
          <p:cNvSpPr/>
          <p:nvPr/>
        </p:nvSpPr>
        <p:spPr>
          <a:xfrm>
            <a:off x="-5597979" y="-5997341"/>
            <a:ext cx="11195958" cy="11994682"/>
          </a:xfrm>
          <a:prstGeom prst="pie">
            <a:avLst>
              <a:gd name="adj1" fmla="val 21594269"/>
              <a:gd name="adj2" fmla="val 5393658"/>
            </a:avLst>
          </a:prstGeom>
          <a:solidFill>
            <a:srgbClr val="163A3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11"/>
          <p:cNvSpPr txBox="1">
            <a:spLocks noGrp="1"/>
          </p:cNvSpPr>
          <p:nvPr>
            <p:ph type="title"/>
          </p:nvPr>
        </p:nvSpPr>
        <p:spPr>
          <a:xfrm>
            <a:off x="628415" y="702129"/>
            <a:ext cx="3932237" cy="1469003"/>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lt1"/>
              </a:buClr>
              <a:buSzPts val="3200"/>
              <a:buFont typeface="Poppins"/>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11"/>
          <p:cNvSpPr txBox="1">
            <a:spLocks noGrp="1"/>
          </p:cNvSpPr>
          <p:nvPr>
            <p:ph type="body" idx="1"/>
          </p:nvPr>
        </p:nvSpPr>
        <p:spPr>
          <a:xfrm>
            <a:off x="6074228" y="987425"/>
            <a:ext cx="5489357" cy="4873625"/>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9" name="Google Shape;69;p11"/>
          <p:cNvSpPr txBox="1">
            <a:spLocks noGrp="1"/>
          </p:cNvSpPr>
          <p:nvPr>
            <p:ph type="body" idx="2"/>
          </p:nvPr>
        </p:nvSpPr>
        <p:spPr>
          <a:xfrm>
            <a:off x="628415" y="2171132"/>
            <a:ext cx="3763971" cy="25062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solidFill>
                  <a:srgbClr val="B4D785"/>
                </a:solidFill>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11"/>
          <p:cNvSpPr txBox="1">
            <a:spLocks noGrp="1"/>
          </p:cNvSpPr>
          <p:nvPr>
            <p:ph type="dt" idx="10"/>
          </p:nvPr>
        </p:nvSpPr>
        <p:spPr>
          <a:xfrm>
            <a:off x="9194289" y="6348446"/>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1"/>
          <p:cNvSpPr txBox="1">
            <a:spLocks noGrp="1"/>
          </p:cNvSpPr>
          <p:nvPr>
            <p:ph type="ftr" idx="11"/>
          </p:nvPr>
        </p:nvSpPr>
        <p:spPr>
          <a:xfrm>
            <a:off x="4038600" y="6342497"/>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1"/>
          <p:cNvSpPr txBox="1">
            <a:spLocks noGrp="1"/>
          </p:cNvSpPr>
          <p:nvPr>
            <p:ph type="sldNum" idx="12"/>
          </p:nvPr>
        </p:nvSpPr>
        <p:spPr>
          <a:xfrm>
            <a:off x="11631310" y="68880"/>
            <a:ext cx="464041"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BG"/>
              <a:t>‹#›</a:t>
            </a:fld>
            <a:endParaRPr/>
          </a:p>
        </p:txBody>
      </p:sp>
      <p:sp>
        <p:nvSpPr>
          <p:cNvPr id="73" name="Google Shape;73;p11"/>
          <p:cNvSpPr/>
          <p:nvPr/>
        </p:nvSpPr>
        <p:spPr>
          <a:xfrm rot="-2129352">
            <a:off x="10753164" y="5419163"/>
            <a:ext cx="2877671" cy="2877671"/>
          </a:xfrm>
          <a:prstGeom prst="blockArc">
            <a:avLst>
              <a:gd name="adj1" fmla="val 12903808"/>
              <a:gd name="adj2" fmla="val 18368497"/>
              <a:gd name="adj3" fmla="val 21523"/>
            </a:avLst>
          </a:prstGeom>
          <a:solidFill>
            <a:srgbClr val="4AC5D3">
              <a:alpha val="4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4"/>
        <p:cNvGrpSpPr/>
        <p:nvPr/>
      </p:nvGrpSpPr>
      <p:grpSpPr>
        <a:xfrm>
          <a:off x="0" y="0"/>
          <a:ext cx="0" cy="0"/>
          <a:chOff x="0" y="0"/>
          <a:chExt cx="0" cy="0"/>
        </a:xfrm>
      </p:grpSpPr>
      <p:sp>
        <p:nvSpPr>
          <p:cNvPr id="75" name="Google Shape;75;p12"/>
          <p:cNvSpPr/>
          <p:nvPr/>
        </p:nvSpPr>
        <p:spPr>
          <a:xfrm>
            <a:off x="-2529568" y="-2532035"/>
            <a:ext cx="5053693" cy="5053693"/>
          </a:xfrm>
          <a:prstGeom prst="pie">
            <a:avLst>
              <a:gd name="adj1" fmla="val 0"/>
              <a:gd name="adj2" fmla="val 5393658"/>
            </a:avLst>
          </a:prstGeom>
          <a:solidFill>
            <a:srgbClr val="B4D785">
              <a:alpha val="62745"/>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 name="Google Shape;76;p12"/>
          <p:cNvSpPr txBox="1">
            <a:spLocks noGrp="1"/>
          </p:cNvSpPr>
          <p:nvPr>
            <p:ph type="title"/>
          </p:nvPr>
        </p:nvSpPr>
        <p:spPr>
          <a:xfrm>
            <a:off x="571265" y="844577"/>
            <a:ext cx="4711926" cy="1600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163A3C"/>
              </a:buClr>
              <a:buSzPts val="3200"/>
              <a:buFont typeface="Poppins"/>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2"/>
          <p:cNvSpPr>
            <a:spLocks noGrp="1"/>
          </p:cNvSpPr>
          <p:nvPr>
            <p:ph type="pic" idx="2"/>
          </p:nvPr>
        </p:nvSpPr>
        <p:spPr>
          <a:xfrm>
            <a:off x="6096000" y="0"/>
            <a:ext cx="6096000" cy="6858000"/>
          </a:xfrm>
          <a:prstGeom prst="rect">
            <a:avLst/>
          </a:prstGeom>
          <a:noFill/>
          <a:ln>
            <a:noFill/>
          </a:ln>
        </p:spPr>
      </p:sp>
      <p:sp>
        <p:nvSpPr>
          <p:cNvPr id="78" name="Google Shape;78;p12"/>
          <p:cNvSpPr txBox="1">
            <a:spLocks noGrp="1"/>
          </p:cNvSpPr>
          <p:nvPr>
            <p:ph type="body" idx="1"/>
          </p:nvPr>
        </p:nvSpPr>
        <p:spPr>
          <a:xfrm>
            <a:off x="571265" y="2693129"/>
            <a:ext cx="4724172" cy="330304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9" name="Google Shape;79;p12"/>
          <p:cNvSpPr txBox="1">
            <a:spLocks noGrp="1"/>
          </p:cNvSpPr>
          <p:nvPr>
            <p:ph type="dt" idx="10"/>
          </p:nvPr>
        </p:nvSpPr>
        <p:spPr>
          <a:xfrm>
            <a:off x="9194289" y="6348446"/>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2"/>
          <p:cNvSpPr txBox="1">
            <a:spLocks noGrp="1"/>
          </p:cNvSpPr>
          <p:nvPr>
            <p:ph type="ftr" idx="11"/>
          </p:nvPr>
        </p:nvSpPr>
        <p:spPr>
          <a:xfrm>
            <a:off x="4038600" y="6342497"/>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2"/>
          <p:cNvSpPr txBox="1">
            <a:spLocks noGrp="1"/>
          </p:cNvSpPr>
          <p:nvPr>
            <p:ph type="sldNum" idx="12"/>
          </p:nvPr>
        </p:nvSpPr>
        <p:spPr>
          <a:xfrm>
            <a:off x="11631310" y="68880"/>
            <a:ext cx="464041"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BG"/>
              <a:t>‹#›</a:t>
            </a:fld>
            <a:endParaRPr/>
          </a:p>
        </p:txBody>
      </p:sp>
      <p:sp>
        <p:nvSpPr>
          <p:cNvPr id="82" name="Google Shape;82;p12"/>
          <p:cNvSpPr/>
          <p:nvPr/>
        </p:nvSpPr>
        <p:spPr>
          <a:xfrm rot="-2129352">
            <a:off x="10753164" y="5419163"/>
            <a:ext cx="2877671" cy="2877671"/>
          </a:xfrm>
          <a:prstGeom prst="blockArc">
            <a:avLst>
              <a:gd name="adj1" fmla="val 12903808"/>
              <a:gd name="adj2" fmla="val 18368497"/>
              <a:gd name="adj3" fmla="val 21523"/>
            </a:avLst>
          </a:prstGeom>
          <a:solidFill>
            <a:srgbClr val="4AC5D3">
              <a:alpha val="48627"/>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254511" y="1"/>
            <a:ext cx="10515600" cy="106226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63A3C"/>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14"/>
          <p:cNvSpPr txBox="1">
            <a:spLocks noGrp="1"/>
          </p:cNvSpPr>
          <p:nvPr>
            <p:ph type="body" idx="1"/>
          </p:nvPr>
        </p:nvSpPr>
        <p:spPr>
          <a:xfrm>
            <a:off x="391139" y="1525020"/>
            <a:ext cx="542544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14"/>
          <p:cNvSpPr txBox="1">
            <a:spLocks noGrp="1"/>
          </p:cNvSpPr>
          <p:nvPr>
            <p:ph type="body" idx="2"/>
          </p:nvPr>
        </p:nvSpPr>
        <p:spPr>
          <a:xfrm>
            <a:off x="6230112" y="1525020"/>
            <a:ext cx="542544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4"/>
          <p:cNvSpPr txBox="1">
            <a:spLocks noGrp="1"/>
          </p:cNvSpPr>
          <p:nvPr>
            <p:ph type="dt" idx="10"/>
          </p:nvPr>
        </p:nvSpPr>
        <p:spPr>
          <a:xfrm>
            <a:off x="9194289" y="6348446"/>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4"/>
          <p:cNvSpPr txBox="1">
            <a:spLocks noGrp="1"/>
          </p:cNvSpPr>
          <p:nvPr>
            <p:ph type="ftr" idx="11"/>
          </p:nvPr>
        </p:nvSpPr>
        <p:spPr>
          <a:xfrm>
            <a:off x="4038600" y="6342497"/>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14"/>
          <p:cNvSpPr txBox="1">
            <a:spLocks noGrp="1"/>
          </p:cNvSpPr>
          <p:nvPr>
            <p:ph type="sldNum" idx="12"/>
          </p:nvPr>
        </p:nvSpPr>
        <p:spPr>
          <a:xfrm>
            <a:off x="11631310" y="68880"/>
            <a:ext cx="464041"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BG"/>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63A3C"/>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400"/>
              <a:buNone/>
              <a:defRPr sz="2400" b="1">
                <a:solidFill>
                  <a:srgbClr val="B4D78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3" name="Google Shape;93;p1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1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400"/>
              <a:buNone/>
              <a:defRPr sz="2400" b="1">
                <a:solidFill>
                  <a:srgbClr val="B4D78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5" name="Google Shape;95;p1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15"/>
          <p:cNvSpPr txBox="1">
            <a:spLocks noGrp="1"/>
          </p:cNvSpPr>
          <p:nvPr>
            <p:ph type="dt" idx="10"/>
          </p:nvPr>
        </p:nvSpPr>
        <p:spPr>
          <a:xfrm>
            <a:off x="9194289" y="6348446"/>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15"/>
          <p:cNvSpPr txBox="1">
            <a:spLocks noGrp="1"/>
          </p:cNvSpPr>
          <p:nvPr>
            <p:ph type="ftr" idx="11"/>
          </p:nvPr>
        </p:nvSpPr>
        <p:spPr>
          <a:xfrm>
            <a:off x="4038600" y="6342497"/>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15"/>
          <p:cNvSpPr txBox="1">
            <a:spLocks noGrp="1"/>
          </p:cNvSpPr>
          <p:nvPr>
            <p:ph type="sldNum" idx="12"/>
          </p:nvPr>
        </p:nvSpPr>
        <p:spPr>
          <a:xfrm>
            <a:off x="11631310" y="68880"/>
            <a:ext cx="464041"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BG"/>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2.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2.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254511" y="1"/>
            <a:ext cx="10515600" cy="106226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163A3C"/>
              </a:buClr>
              <a:buSzPts val="3600"/>
              <a:buFont typeface="Poppins"/>
              <a:buNone/>
              <a:defRPr sz="3600" b="0" i="0" u="none" strike="noStrike" cap="none">
                <a:solidFill>
                  <a:srgbClr val="163A3C"/>
                </a:solidFill>
                <a:latin typeface="Poppins"/>
                <a:ea typeface="Poppins"/>
                <a:cs typeface="Poppins"/>
                <a:sym typeface="Poppi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7"/>
          <p:cNvSpPr txBox="1">
            <a:spLocks noGrp="1"/>
          </p:cNvSpPr>
          <p:nvPr>
            <p:ph type="body" idx="1"/>
          </p:nvPr>
        </p:nvSpPr>
        <p:spPr>
          <a:xfrm>
            <a:off x="254510" y="1480700"/>
            <a:ext cx="10515600" cy="4351338"/>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000"/>
              </a:spcBef>
              <a:spcAft>
                <a:spcPts val="0"/>
              </a:spcAft>
              <a:buClr>
                <a:srgbClr val="4AC5D3"/>
              </a:buClr>
              <a:buSzPts val="2000"/>
              <a:buFont typeface="Arial"/>
              <a:buChar char="•"/>
              <a:defRPr sz="2000" b="0" i="0" u="none" strike="noStrike" cap="none">
                <a:solidFill>
                  <a:schemeClr val="dk1"/>
                </a:solidFill>
                <a:latin typeface="Century Gothic"/>
                <a:ea typeface="Century Gothic"/>
                <a:cs typeface="Century Gothic"/>
                <a:sym typeface="Century Gothic"/>
              </a:defRPr>
            </a:lvl1pPr>
            <a:lvl2pPr marL="914400" marR="0" lvl="1"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3pPr>
            <a:lvl4pPr marL="1828800" marR="0" lvl="3"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entury Gothic"/>
                <a:ea typeface="Century Gothic"/>
                <a:cs typeface="Century Gothic"/>
                <a:sym typeface="Century Gothic"/>
              </a:defRPr>
            </a:lvl4pPr>
            <a:lvl5pPr marL="2286000" marR="0" lvl="4"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
          <p:cNvSpPr txBox="1">
            <a:spLocks noGrp="1"/>
          </p:cNvSpPr>
          <p:nvPr>
            <p:ph type="dt" idx="10"/>
          </p:nvPr>
        </p:nvSpPr>
        <p:spPr>
          <a:xfrm>
            <a:off x="9194289" y="6348446"/>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
          <p:cNvSpPr txBox="1">
            <a:spLocks noGrp="1"/>
          </p:cNvSpPr>
          <p:nvPr>
            <p:ph type="ftr" idx="11"/>
          </p:nvPr>
        </p:nvSpPr>
        <p:spPr>
          <a:xfrm>
            <a:off x="4038600" y="6342497"/>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
          <p:cNvSpPr txBox="1">
            <a:spLocks noGrp="1"/>
          </p:cNvSpPr>
          <p:nvPr>
            <p:ph type="sldNum" idx="12"/>
          </p:nvPr>
        </p:nvSpPr>
        <p:spPr>
          <a:xfrm>
            <a:off x="11631310" y="68880"/>
            <a:ext cx="464041" cy="365125"/>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1pPr>
            <a:lvl2pPr marL="0" marR="0" lvl="1" indent="0" algn="ctr" rtl="0">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2pPr>
            <a:lvl3pPr marL="0" marR="0" lvl="2" indent="0" algn="ctr" rtl="0">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3pPr>
            <a:lvl4pPr marL="0" marR="0" lvl="3" indent="0" algn="ctr" rtl="0">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4pPr>
            <a:lvl5pPr marL="0" marR="0" lvl="4" indent="0" algn="ctr" rtl="0">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5pPr>
            <a:lvl6pPr marL="0" marR="0" lvl="5" indent="0" algn="ctr" rtl="0">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6pPr>
            <a:lvl7pPr marL="0" marR="0" lvl="6" indent="0" algn="ctr" rtl="0">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7pPr>
            <a:lvl8pPr marL="0" marR="0" lvl="7" indent="0" algn="ctr" rtl="0">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8pPr>
            <a:lvl9pPr marL="0" marR="0" lvl="8" indent="0" algn="ctr" rtl="0">
              <a:lnSpc>
                <a:spcPct val="100000"/>
              </a:lnSpc>
              <a:spcBef>
                <a:spcPts val="0"/>
              </a:spcBef>
              <a:spcAft>
                <a:spcPts val="0"/>
              </a:spcAft>
              <a:buClr>
                <a:srgbClr val="000000"/>
              </a:buClr>
              <a:buSzPts val="1100"/>
              <a:buFont typeface="Arial"/>
              <a:buNone/>
              <a:defRPr sz="1100" b="0" i="0" u="none" strike="noStrike" cap="none">
                <a:solidFill>
                  <a:srgbClr val="163A3C"/>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BG"/>
              <a:t>‹#›</a:t>
            </a:fld>
            <a:endParaRPr/>
          </a:p>
        </p:txBody>
      </p:sp>
      <p:pic>
        <p:nvPicPr>
          <p:cNvPr id="15" name="Google Shape;15;p7"/>
          <p:cNvPicPr preferRelativeResize="0"/>
          <p:nvPr/>
        </p:nvPicPr>
        <p:blipFill rotWithShape="1">
          <a:blip r:embed="rId15">
            <a:alphaModFix/>
          </a:blip>
          <a:srcRect r="80576" b="-26692"/>
          <a:stretch/>
        </p:blipFill>
        <p:spPr>
          <a:xfrm>
            <a:off x="97969" y="6105126"/>
            <a:ext cx="582424" cy="937839"/>
          </a:xfrm>
          <a:prstGeom prst="rect">
            <a:avLst/>
          </a:prstGeom>
          <a:noFill/>
          <a:ln>
            <a:noFill/>
          </a:ln>
        </p:spPr>
      </p:pic>
      <p:sp>
        <p:nvSpPr>
          <p:cNvPr id="16" name="Google Shape;16;p7"/>
          <p:cNvSpPr/>
          <p:nvPr/>
        </p:nvSpPr>
        <p:spPr>
          <a:xfrm rot="-8144128">
            <a:off x="11690283" y="85811"/>
            <a:ext cx="335585" cy="335585"/>
          </a:xfrm>
          <a:prstGeom prst="blockArc">
            <a:avLst>
              <a:gd name="adj1" fmla="val 9379660"/>
              <a:gd name="adj2" fmla="val 18196528"/>
              <a:gd name="adj3" fmla="val 14108"/>
            </a:avLst>
          </a:prstGeom>
          <a:solidFill>
            <a:srgbClr val="163A3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7" name="Google Shape;17;p7"/>
          <p:cNvPicPr preferRelativeResize="0"/>
          <p:nvPr/>
        </p:nvPicPr>
        <p:blipFill rotWithShape="1">
          <a:blip r:embed="rId16">
            <a:alphaModFix amt="67000"/>
          </a:blip>
          <a:srcRect l="5489" t="34974"/>
          <a:stretch/>
        </p:blipFill>
        <p:spPr>
          <a:xfrm rot="5400000">
            <a:off x="12363130" y="-298812"/>
            <a:ext cx="840525" cy="325295"/>
          </a:xfrm>
          <a:prstGeom prst="rect">
            <a:avLst/>
          </a:prstGeom>
          <a:noFill/>
          <a:ln>
            <a:noFill/>
          </a:ln>
        </p:spPr>
      </p:pic>
      <p:sp>
        <p:nvSpPr>
          <p:cNvPr id="18" name="Google Shape;18;p7"/>
          <p:cNvSpPr/>
          <p:nvPr/>
        </p:nvSpPr>
        <p:spPr>
          <a:xfrm rot="-2129352">
            <a:off x="10753164" y="5419163"/>
            <a:ext cx="2877671" cy="2877671"/>
          </a:xfrm>
          <a:prstGeom prst="blockArc">
            <a:avLst>
              <a:gd name="adj1" fmla="val 12903808"/>
              <a:gd name="adj2" fmla="val 18368497"/>
              <a:gd name="adj3" fmla="val 21523"/>
            </a:avLst>
          </a:prstGeom>
          <a:solidFill>
            <a:srgbClr val="4AC5D3">
              <a:alpha val="941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4"/>
        <p:cNvGrpSpPr/>
        <p:nvPr/>
      </p:nvGrpSpPr>
      <p:grpSpPr>
        <a:xfrm>
          <a:off x="0" y="0"/>
          <a:ext cx="0" cy="0"/>
          <a:chOff x="0" y="0"/>
          <a:chExt cx="0" cy="0"/>
        </a:xfrm>
      </p:grpSpPr>
      <p:sp>
        <p:nvSpPr>
          <p:cNvPr id="115" name="Google Shape;115;g38d3725c593_0_127"/>
          <p:cNvSpPr txBox="1">
            <a:spLocks noGrp="1"/>
          </p:cNvSpPr>
          <p:nvPr>
            <p:ph type="title"/>
          </p:nvPr>
        </p:nvSpPr>
        <p:spPr>
          <a:xfrm>
            <a:off x="254511" y="1"/>
            <a:ext cx="10515600" cy="10623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rgbClr val="163A3C"/>
              </a:buClr>
              <a:buSzPts val="3600"/>
              <a:buFont typeface="Poppins"/>
              <a:buNone/>
              <a:defRPr sz="3600" b="0" i="0" u="none" strike="noStrike" cap="none">
                <a:solidFill>
                  <a:srgbClr val="163A3C"/>
                </a:solidFill>
                <a:latin typeface="Poppins"/>
                <a:ea typeface="Poppins"/>
                <a:cs typeface="Poppins"/>
                <a:sym typeface="Poppi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6" name="Google Shape;116;g38d3725c593_0_127"/>
          <p:cNvSpPr txBox="1">
            <a:spLocks noGrp="1"/>
          </p:cNvSpPr>
          <p:nvPr>
            <p:ph type="body" idx="1"/>
          </p:nvPr>
        </p:nvSpPr>
        <p:spPr>
          <a:xfrm>
            <a:off x="254510" y="1480700"/>
            <a:ext cx="10515600" cy="4351200"/>
          </a:xfrm>
          <a:prstGeom prst="rect">
            <a:avLst/>
          </a:prstGeom>
          <a:noFill/>
          <a:ln>
            <a:noFill/>
          </a:ln>
        </p:spPr>
        <p:txBody>
          <a:bodyPr spcFirstLastPara="1" wrap="square" lIns="91425" tIns="45700" rIns="91425" bIns="45700" anchor="t" anchorCtr="0">
            <a:normAutofit/>
          </a:bodyPr>
          <a:lstStyle>
            <a:lvl1pPr marL="457200" marR="0" lvl="0" indent="-355600" algn="l">
              <a:lnSpc>
                <a:spcPct val="90000"/>
              </a:lnSpc>
              <a:spcBef>
                <a:spcPts val="1000"/>
              </a:spcBef>
              <a:spcAft>
                <a:spcPts val="0"/>
              </a:spcAft>
              <a:buClr>
                <a:srgbClr val="4AC5D3"/>
              </a:buClr>
              <a:buSzPts val="2000"/>
              <a:buFont typeface="Arial"/>
              <a:buChar char="•"/>
              <a:defRPr sz="2000" b="0" i="0" u="none" strike="noStrike" cap="none">
                <a:solidFill>
                  <a:schemeClr val="dk1"/>
                </a:solidFill>
                <a:latin typeface="Century Gothic"/>
                <a:ea typeface="Century Gothic"/>
                <a:cs typeface="Century Gothic"/>
                <a:sym typeface="Century Gothic"/>
              </a:defRPr>
            </a:lvl1pPr>
            <a:lvl2pPr marL="914400" marR="0" lvl="1"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2pPr>
            <a:lvl3pPr marL="1371600" marR="0" lvl="2"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3pPr>
            <a:lvl4pPr marL="1828800" marR="0" lvl="3"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entury Gothic"/>
                <a:ea typeface="Century Gothic"/>
                <a:cs typeface="Century Gothic"/>
                <a:sym typeface="Century Gothic"/>
              </a:defRPr>
            </a:lvl4pPr>
            <a:lvl5pPr marL="2286000" marR="0" lvl="4"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entury Gothic"/>
                <a:ea typeface="Century Gothic"/>
                <a:cs typeface="Century Gothic"/>
                <a:sym typeface="Century Gothic"/>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g38d3725c593_0_127"/>
          <p:cNvSpPr txBox="1">
            <a:spLocks noGrp="1"/>
          </p:cNvSpPr>
          <p:nvPr>
            <p:ph type="dt" idx="10"/>
          </p:nvPr>
        </p:nvSpPr>
        <p:spPr>
          <a:xfrm>
            <a:off x="9194289" y="6348446"/>
            <a:ext cx="27432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8" name="Google Shape;118;g38d3725c593_0_127"/>
          <p:cNvSpPr txBox="1">
            <a:spLocks noGrp="1"/>
          </p:cNvSpPr>
          <p:nvPr>
            <p:ph type="ftr" idx="11"/>
          </p:nvPr>
        </p:nvSpPr>
        <p:spPr>
          <a:xfrm>
            <a:off x="4038600" y="6342497"/>
            <a:ext cx="41148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9" name="Google Shape;119;g38d3725c593_0_127"/>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buNone/>
              <a:defRPr sz="1100" b="0" i="0" u="none" strike="noStrike" cap="none">
                <a:solidFill>
                  <a:srgbClr val="163A3C"/>
                </a:solidFill>
                <a:latin typeface="Century Gothic"/>
                <a:ea typeface="Century Gothic"/>
                <a:cs typeface="Century Gothic"/>
                <a:sym typeface="Century Gothic"/>
              </a:defRPr>
            </a:lvl1pPr>
            <a:lvl2pPr marL="0" marR="0" lvl="1" indent="0" algn="ctr">
              <a:spcBef>
                <a:spcPts val="0"/>
              </a:spcBef>
              <a:buNone/>
              <a:defRPr sz="1100" b="0" i="0" u="none" strike="noStrike" cap="none">
                <a:solidFill>
                  <a:srgbClr val="163A3C"/>
                </a:solidFill>
                <a:latin typeface="Century Gothic"/>
                <a:ea typeface="Century Gothic"/>
                <a:cs typeface="Century Gothic"/>
                <a:sym typeface="Century Gothic"/>
              </a:defRPr>
            </a:lvl2pPr>
            <a:lvl3pPr marL="0" marR="0" lvl="2" indent="0" algn="ctr">
              <a:spcBef>
                <a:spcPts val="0"/>
              </a:spcBef>
              <a:buNone/>
              <a:defRPr sz="1100" b="0" i="0" u="none" strike="noStrike" cap="none">
                <a:solidFill>
                  <a:srgbClr val="163A3C"/>
                </a:solidFill>
                <a:latin typeface="Century Gothic"/>
                <a:ea typeface="Century Gothic"/>
                <a:cs typeface="Century Gothic"/>
                <a:sym typeface="Century Gothic"/>
              </a:defRPr>
            </a:lvl3pPr>
            <a:lvl4pPr marL="0" marR="0" lvl="3" indent="0" algn="ctr">
              <a:spcBef>
                <a:spcPts val="0"/>
              </a:spcBef>
              <a:buNone/>
              <a:defRPr sz="1100" b="0" i="0" u="none" strike="noStrike" cap="none">
                <a:solidFill>
                  <a:srgbClr val="163A3C"/>
                </a:solidFill>
                <a:latin typeface="Century Gothic"/>
                <a:ea typeface="Century Gothic"/>
                <a:cs typeface="Century Gothic"/>
                <a:sym typeface="Century Gothic"/>
              </a:defRPr>
            </a:lvl4pPr>
            <a:lvl5pPr marL="0" marR="0" lvl="4" indent="0" algn="ctr">
              <a:spcBef>
                <a:spcPts val="0"/>
              </a:spcBef>
              <a:buNone/>
              <a:defRPr sz="1100" b="0" i="0" u="none" strike="noStrike" cap="none">
                <a:solidFill>
                  <a:srgbClr val="163A3C"/>
                </a:solidFill>
                <a:latin typeface="Century Gothic"/>
                <a:ea typeface="Century Gothic"/>
                <a:cs typeface="Century Gothic"/>
                <a:sym typeface="Century Gothic"/>
              </a:defRPr>
            </a:lvl5pPr>
            <a:lvl6pPr marL="0" marR="0" lvl="5" indent="0" algn="ctr">
              <a:spcBef>
                <a:spcPts val="0"/>
              </a:spcBef>
              <a:buNone/>
              <a:defRPr sz="1100" b="0" i="0" u="none" strike="noStrike" cap="none">
                <a:solidFill>
                  <a:srgbClr val="163A3C"/>
                </a:solidFill>
                <a:latin typeface="Century Gothic"/>
                <a:ea typeface="Century Gothic"/>
                <a:cs typeface="Century Gothic"/>
                <a:sym typeface="Century Gothic"/>
              </a:defRPr>
            </a:lvl6pPr>
            <a:lvl7pPr marL="0" marR="0" lvl="6" indent="0" algn="ctr">
              <a:spcBef>
                <a:spcPts val="0"/>
              </a:spcBef>
              <a:buNone/>
              <a:defRPr sz="1100" b="0" i="0" u="none" strike="noStrike" cap="none">
                <a:solidFill>
                  <a:srgbClr val="163A3C"/>
                </a:solidFill>
                <a:latin typeface="Century Gothic"/>
                <a:ea typeface="Century Gothic"/>
                <a:cs typeface="Century Gothic"/>
                <a:sym typeface="Century Gothic"/>
              </a:defRPr>
            </a:lvl7pPr>
            <a:lvl8pPr marL="0" marR="0" lvl="7" indent="0" algn="ctr">
              <a:spcBef>
                <a:spcPts val="0"/>
              </a:spcBef>
              <a:buNone/>
              <a:defRPr sz="1100" b="0" i="0" u="none" strike="noStrike" cap="none">
                <a:solidFill>
                  <a:srgbClr val="163A3C"/>
                </a:solidFill>
                <a:latin typeface="Century Gothic"/>
                <a:ea typeface="Century Gothic"/>
                <a:cs typeface="Century Gothic"/>
                <a:sym typeface="Century Gothic"/>
              </a:defRPr>
            </a:lvl8pPr>
            <a:lvl9pPr marL="0" marR="0" lvl="8" indent="0" algn="ctr">
              <a:spcBef>
                <a:spcPts val="0"/>
              </a:spcBef>
              <a:buNone/>
              <a:defRPr sz="1100" b="0" i="0" u="none" strike="noStrike" cap="none">
                <a:solidFill>
                  <a:srgbClr val="163A3C"/>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BG"/>
              <a:t>‹#›</a:t>
            </a:fld>
            <a:endParaRPr/>
          </a:p>
        </p:txBody>
      </p:sp>
      <p:pic>
        <p:nvPicPr>
          <p:cNvPr id="120" name="Google Shape;120;g38d3725c593_0_127"/>
          <p:cNvPicPr preferRelativeResize="0"/>
          <p:nvPr/>
        </p:nvPicPr>
        <p:blipFill rotWithShape="1">
          <a:blip r:embed="rId12">
            <a:alphaModFix/>
          </a:blip>
          <a:srcRect r="80576" b="-26694"/>
          <a:stretch/>
        </p:blipFill>
        <p:spPr>
          <a:xfrm>
            <a:off x="97969" y="6105126"/>
            <a:ext cx="582423" cy="937838"/>
          </a:xfrm>
          <a:prstGeom prst="rect">
            <a:avLst/>
          </a:prstGeom>
          <a:noFill/>
          <a:ln>
            <a:noFill/>
          </a:ln>
        </p:spPr>
      </p:pic>
      <p:sp>
        <p:nvSpPr>
          <p:cNvPr id="121" name="Google Shape;121;g38d3725c593_0_127"/>
          <p:cNvSpPr/>
          <p:nvPr/>
        </p:nvSpPr>
        <p:spPr>
          <a:xfrm rot="-8143458">
            <a:off x="11690312" y="85769"/>
            <a:ext cx="335620" cy="335620"/>
          </a:xfrm>
          <a:prstGeom prst="blockArc">
            <a:avLst>
              <a:gd name="adj1" fmla="val 9379660"/>
              <a:gd name="adj2" fmla="val 18196528"/>
              <a:gd name="adj3" fmla="val 14108"/>
            </a:avLst>
          </a:prstGeom>
          <a:solidFill>
            <a:srgbClr val="163A3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122" name="Google Shape;122;g38d3725c593_0_127"/>
          <p:cNvPicPr preferRelativeResize="0"/>
          <p:nvPr/>
        </p:nvPicPr>
        <p:blipFill rotWithShape="1">
          <a:blip r:embed="rId13">
            <a:alphaModFix amt="67000"/>
          </a:blip>
          <a:srcRect l="5490" t="34976"/>
          <a:stretch/>
        </p:blipFill>
        <p:spPr>
          <a:xfrm rot="5400000">
            <a:off x="12363130" y="-298813"/>
            <a:ext cx="840523" cy="325296"/>
          </a:xfrm>
          <a:prstGeom prst="rect">
            <a:avLst/>
          </a:prstGeom>
          <a:noFill/>
          <a:ln>
            <a:noFill/>
          </a:ln>
        </p:spPr>
      </p:pic>
      <p:sp>
        <p:nvSpPr>
          <p:cNvPr id="123" name="Google Shape;123;g38d3725c593_0_127"/>
          <p:cNvSpPr/>
          <p:nvPr/>
        </p:nvSpPr>
        <p:spPr>
          <a:xfrm rot="-2129469">
            <a:off x="10753172" y="5419101"/>
            <a:ext cx="2877653" cy="2877653"/>
          </a:xfrm>
          <a:prstGeom prst="blockArc">
            <a:avLst>
              <a:gd name="adj1" fmla="val 12903808"/>
              <a:gd name="adj2" fmla="val 18368497"/>
              <a:gd name="adj3" fmla="val 21523"/>
            </a:avLst>
          </a:prstGeom>
          <a:solidFill>
            <a:srgbClr val="4AC5D3">
              <a:alpha val="105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11.xml"/><Relationship Id="rId4" Type="http://schemas.openxmlformats.org/officeDocument/2006/relationships/hyperlink" Target="https://doi.org/10.1111/geb.70086"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0.xml"/><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41.png"/></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8.xml"/><Relationship Id="rId1" Type="http://schemas.openxmlformats.org/officeDocument/2006/relationships/slideLayout" Target="../slideLayouts/slideLayout3.xml"/><Relationship Id="rId5" Type="http://schemas.openxmlformats.org/officeDocument/2006/relationships/hyperlink" Target="https://estopinj.github.io/dam/" TargetMode="External"/><Relationship Id="rId4" Type="http://schemas.openxmlformats.org/officeDocument/2006/relationships/image" Target="../media/image48.png"/></Relationships>
</file>

<file path=ppt/slides/_rels/slide59.xml.rels><?xml version="1.0" encoding="UTF-8" standalone="yes"?>
<Relationships xmlns="http://schemas.openxmlformats.org/package/2006/relationships"><Relationship Id="rId3" Type="http://schemas.openxmlformats.org/officeDocument/2006/relationships/hyperlink" Target="https://estopinj.github.io/dam/" TargetMode="External"/><Relationship Id="rId2" Type="http://schemas.openxmlformats.org/officeDocument/2006/relationships/notesSlide" Target="../notesSlides/notesSlide59.xml"/><Relationship Id="rId1" Type="http://schemas.openxmlformats.org/officeDocument/2006/relationships/slideLayout" Target="../slideLayouts/slideLayout8.xml"/><Relationship Id="rId4" Type="http://schemas.openxmlformats.org/officeDocument/2006/relationships/image" Target="../media/image4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hyperlink" Target="https://docs.google.com/spreadsheets/d/1gMj5CNgm_oa2akUjyz4qYQkxw69Bl4X6aygS6dWCFls/edit?usp=sharing" TargetMode="External"/><Relationship Id="rId2" Type="http://schemas.openxmlformats.org/officeDocument/2006/relationships/notesSlide" Target="../notesSlides/notesSlide60.xml"/><Relationship Id="rId1" Type="http://schemas.openxmlformats.org/officeDocument/2006/relationships/slideLayout" Target="../slideLayouts/slideLayout8.xml"/><Relationship Id="rId6" Type="http://schemas.openxmlformats.org/officeDocument/2006/relationships/hyperlink" Target="https://sykeintra.sharepoint.com/:w:/r/sites/OBSGESSION/Shared%20Documents/WP3%20Detection,%20attribution%20and%20modelling/3.1/NaviDAM/NaviDAM_Criteria_Description_v1.docx?d=wa459fdefd0c74f2f9ef29fc4fb2b9dcb&amp;csf=1&amp;web=1&amp;e=g2gneg" TargetMode="External"/><Relationship Id="rId5" Type="http://schemas.openxmlformats.org/officeDocument/2006/relationships/hyperlink" Target="https://estopinj.github.io/dam/" TargetMode="External"/><Relationship Id="rId4" Type="http://schemas.openxmlformats.org/officeDocument/2006/relationships/hyperlink" Target="https://estopinj.github.io/dam/objective"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s://estopinj.github.io/dam/" TargetMode="External"/><Relationship Id="rId2" Type="http://schemas.openxmlformats.org/officeDocument/2006/relationships/notesSlide" Target="../notesSlides/notesSlide61.xml"/><Relationship Id="rId1" Type="http://schemas.openxmlformats.org/officeDocument/2006/relationships/slideLayout" Target="../slideLayouts/slideLayout8.xml"/><Relationship Id="rId5" Type="http://schemas.openxmlformats.org/officeDocument/2006/relationships/image" Target="../media/image51.png"/><Relationship Id="rId4" Type="http://schemas.openxmlformats.org/officeDocument/2006/relationships/image" Target="../media/image49.png"/></Relationships>
</file>

<file path=ppt/slides/_rels/slide62.xml.rels><?xml version="1.0" encoding="UTF-8" standalone="yes"?>
<Relationships xmlns="http://schemas.openxmlformats.org/package/2006/relationships"><Relationship Id="rId8" Type="http://schemas.openxmlformats.org/officeDocument/2006/relationships/hyperlink" Target="https://sykeintra.sharepoint.com/:w:/r/sites/OBSGESSION/Shared%20Documents/WP3%20Detection,%20attribution%20and%20modelling/3.1/NaviDAM/%5BOBSGESSION%5D%20NaviDAM%20Contribution%20guide%20UPDATED.docx?d=wcb91aa874df448d8855c71b236c6fb7d&amp;csf=1&amp;web=1&amp;e=yTy8ck" TargetMode="External"/><Relationship Id="rId3" Type="http://schemas.openxmlformats.org/officeDocument/2006/relationships/hyperlink" Target="https://estopinj.github.io/dam/" TargetMode="External"/><Relationship Id="rId7" Type="http://schemas.openxmlformats.org/officeDocument/2006/relationships/hyperlink" Target="https://docs.google.com/spreadsheets/d/1gMj5CNgm_oa2akUjyz4qYQkxw69Bl4X6aygS6dWCFls/edit?usp=sharing" TargetMode="External"/><Relationship Id="rId2" Type="http://schemas.openxmlformats.org/officeDocument/2006/relationships/notesSlide" Target="../notesSlides/notesSlide62.xml"/><Relationship Id="rId1" Type="http://schemas.openxmlformats.org/officeDocument/2006/relationships/slideLayout" Target="../slideLayouts/slideLayout8.xml"/><Relationship Id="rId6" Type="http://schemas.openxmlformats.org/officeDocument/2006/relationships/image" Target="../media/image52.png"/><Relationship Id="rId5" Type="http://schemas.openxmlformats.org/officeDocument/2006/relationships/hyperlink" Target="https://sykeintra.sharepoint.com/:f:/r/sites/OBSGESSION/Shared%20Documents/WP3%20Detection,%20attribution%20and%20modelling/3.1/NaviDAM/Method_documentation?csf=1&amp;web=1&amp;e=cdbCEQ" TargetMode="External"/><Relationship Id="rId4" Type="http://schemas.openxmlformats.org/officeDocument/2006/relationships/hyperlink" Target="https://estopinj.github.io/dam/contents/methods/quasi-exps/synthetic-controls/"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3.xml"/><Relationship Id="rId1" Type="http://schemas.openxmlformats.org/officeDocument/2006/relationships/slideLayout" Target="../slideLayouts/slideLayout8.xml"/><Relationship Id="rId6" Type="http://schemas.openxmlformats.org/officeDocument/2006/relationships/hyperlink" Target="https://docs.google.com/spreadsheets/d/1gMj5CNgm_oa2akUjyz4qYQkxw69Bl4X6aygS6dWCFls/edit?usp=sharing" TargetMode="External"/><Relationship Id="rId5" Type="http://schemas.openxmlformats.org/officeDocument/2006/relationships/image" Target="../media/image55.png"/><Relationship Id="rId4" Type="http://schemas.openxmlformats.org/officeDocument/2006/relationships/image" Target="../media/image54.png"/></Relationships>
</file>

<file path=ppt/slides/_rels/slide64.xml.rels><?xml version="1.0" encoding="UTF-8" standalone="yes"?>
<Relationships xmlns="http://schemas.openxmlformats.org/package/2006/relationships"><Relationship Id="rId3" Type="http://schemas.openxmlformats.org/officeDocument/2006/relationships/hyperlink" Target="https://estopinj.github.io/dam/" TargetMode="External"/><Relationship Id="rId2" Type="http://schemas.openxmlformats.org/officeDocument/2006/relationships/notesSlide" Target="../notesSlides/notesSlide64.xml"/><Relationship Id="rId1" Type="http://schemas.openxmlformats.org/officeDocument/2006/relationships/slideLayout" Target="../slideLayouts/slideLayout8.xml"/><Relationship Id="rId6" Type="http://schemas.openxmlformats.org/officeDocument/2006/relationships/image" Target="../media/image56.png"/><Relationship Id="rId5" Type="http://schemas.openxmlformats.org/officeDocument/2006/relationships/image" Target="../media/image51.png"/><Relationship Id="rId4" Type="http://schemas.openxmlformats.org/officeDocument/2006/relationships/image" Target="../media/image49.png"/></Relationships>
</file>

<file path=ppt/slides/_rels/slide65.xml.rels><?xml version="1.0" encoding="UTF-8" standalone="yes"?>
<Relationships xmlns="http://schemas.openxmlformats.org/package/2006/relationships"><Relationship Id="rId3" Type="http://schemas.openxmlformats.org/officeDocument/2006/relationships/hyperlink" Target="https://estopinj.github.io/dam/" TargetMode="External"/><Relationship Id="rId7" Type="http://schemas.openxmlformats.org/officeDocument/2006/relationships/image" Target="../media/image58.png"/><Relationship Id="rId2" Type="http://schemas.openxmlformats.org/officeDocument/2006/relationships/notesSlide" Target="../notesSlides/notesSlide65.xml"/><Relationship Id="rId1" Type="http://schemas.openxmlformats.org/officeDocument/2006/relationships/slideLayout" Target="../slideLayouts/slideLayout8.xml"/><Relationship Id="rId6" Type="http://schemas.openxmlformats.org/officeDocument/2006/relationships/image" Target="../media/image57.png"/><Relationship Id="rId5" Type="http://schemas.openxmlformats.org/officeDocument/2006/relationships/hyperlink" Target="https://docs.google.com/spreadsheets/d/1gMj5CNgm_oa2akUjyz4qYQkxw69Bl4X6aygS6dWCFls/edit?usp=sharing" TargetMode="External"/><Relationship Id="rId4" Type="http://schemas.openxmlformats.org/officeDocument/2006/relationships/hyperlink" Target="https://estopinj.github.io/dam/contents/practices/graphs/"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s://estopinj.github.io/dam/" TargetMode="External"/><Relationship Id="rId2" Type="http://schemas.openxmlformats.org/officeDocument/2006/relationships/notesSlide" Target="../notesSlides/notesSlide66.xml"/><Relationship Id="rId1" Type="http://schemas.openxmlformats.org/officeDocument/2006/relationships/slideLayout" Target="../slideLayouts/slideLayout8.xml"/><Relationship Id="rId5" Type="http://schemas.openxmlformats.org/officeDocument/2006/relationships/hyperlink" Target="https://doi.org/10.1111/ecog.04960" TargetMode="External"/><Relationship Id="rId4" Type="http://schemas.openxmlformats.org/officeDocument/2006/relationships/hyperlink" Target="https://docs.google.com/document/d/1CLQX8QIKl9aRWMiwh_74rPRjUaD_NRN3z8PIpwapmR8/edit?usp=sharing" TargetMode="External"/></Relationships>
</file>

<file path=ppt/slides/_rels/slide6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hyperlink" Target="https://sykeintra.sharepoint.com/:w:/r/sites/OBSGESSION/Shared%20Documents/WP3%20Detection,%20attribution%20and%20modelling/3.1/NaviDAM/%5BOBSGESSION%5D%20NaviDAM%20Contribution%20guide%20UPDATED.docx?d=wcb91aa874df448d8855c71b236c6fb7d&amp;csf=1&amp;web=1&amp;e=yTy8ck" TargetMode="External"/><Relationship Id="rId7" Type="http://schemas.openxmlformats.org/officeDocument/2006/relationships/hyperlink" Target="https://sykeintra.sharepoint.com/:f:/r/sites/OBSGESSION/Shared%20Documents/WP3%20Detection,%20attribution%20and%20modelling/3.1/NaviDAM?csf=1&amp;web=1&amp;e=MYNDMS" TargetMode="External"/><Relationship Id="rId2" Type="http://schemas.openxmlformats.org/officeDocument/2006/relationships/notesSlide" Target="../notesSlides/notesSlide67.xml"/><Relationship Id="rId1" Type="http://schemas.openxmlformats.org/officeDocument/2006/relationships/slideLayout" Target="../slideLayouts/slideLayout3.xml"/><Relationship Id="rId6" Type="http://schemas.openxmlformats.org/officeDocument/2006/relationships/hyperlink" Target="https://estopinj.github.io/dam/" TargetMode="External"/><Relationship Id="rId5" Type="http://schemas.openxmlformats.org/officeDocument/2006/relationships/hyperlink" Target="https://docs.google.com/document/d/1CLQX8QIKl9aRWMiwh_74rPRjUaD_NRN3z8PIpwapmR8/edit?usp=sharing" TargetMode="External"/><Relationship Id="rId4" Type="http://schemas.openxmlformats.org/officeDocument/2006/relationships/hyperlink" Target="https://docs.google.com/spreadsheets/d/1gMj5CNgm_oa2akUjyz4qYQkxw69Bl4X6aygS6dWCFls/edit?usp=sharing" TargetMode="External"/></Relationships>
</file>

<file path=ppt/slides/_rels/slide68.xml.rels><?xml version="1.0" encoding="UTF-8" standalone="yes"?>
<Relationships xmlns="http://schemas.openxmlformats.org/package/2006/relationships"><Relationship Id="rId3" Type="http://schemas.openxmlformats.org/officeDocument/2006/relationships/hyperlink" Target="https://github.com/neo4j-graph-examples/recommendations" TargetMode="External"/><Relationship Id="rId2" Type="http://schemas.openxmlformats.org/officeDocument/2006/relationships/notesSlide" Target="../notesSlides/notesSlide68.xml"/><Relationship Id="rId1" Type="http://schemas.openxmlformats.org/officeDocument/2006/relationships/slideLayout" Target="../slideLayouts/slideLayout3.xml"/><Relationship Id="rId5" Type="http://schemas.openxmlformats.org/officeDocument/2006/relationships/hyperlink" Target="https://estopinj.github.io/dam/" TargetMode="External"/><Relationship Id="rId4" Type="http://schemas.openxmlformats.org/officeDocument/2006/relationships/hyperlink" Target="https://join.slack.com/t/causal-ecology/shared_invite/zt-3c47u7lbm-h~S21L9VspN2c99sAisPNQ" TargetMode="Externa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1.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25.png"/></Relationships>
</file>

<file path=ppt/slides/_rels/slide7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2.xml"/><Relationship Id="rId1" Type="http://schemas.openxmlformats.org/officeDocument/2006/relationships/slideLayout" Target="../slideLayouts/slideLayout9.xml"/><Relationship Id="rId4" Type="http://schemas.openxmlformats.org/officeDocument/2006/relationships/image" Target="../media/image61.png"/></Relationships>
</file>

<file path=ppt/slides/_rels/slide7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3.xml"/><Relationship Id="rId1" Type="http://schemas.openxmlformats.org/officeDocument/2006/relationships/slideLayout" Target="../slideLayouts/slideLayout3.xml"/><Relationship Id="rId5" Type="http://schemas.openxmlformats.org/officeDocument/2006/relationships/image" Target="../media/image64.png"/><Relationship Id="rId4" Type="http://schemas.openxmlformats.org/officeDocument/2006/relationships/image" Target="../media/image63.png"/></Relationships>
</file>

<file path=ppt/slides/_rels/slide7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4.xml"/><Relationship Id="rId1" Type="http://schemas.openxmlformats.org/officeDocument/2006/relationships/slideLayout" Target="../slideLayouts/slideLayout3.xml"/><Relationship Id="rId4" Type="http://schemas.openxmlformats.org/officeDocument/2006/relationships/image" Target="../media/image65.png"/></Relationships>
</file>

<file path=ppt/slides/_rels/slide7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5.xml"/><Relationship Id="rId1" Type="http://schemas.openxmlformats.org/officeDocument/2006/relationships/slideLayout" Target="../slideLayouts/slideLayout3.xml"/><Relationship Id="rId4" Type="http://schemas.openxmlformats.org/officeDocument/2006/relationships/image" Target="../media/image67.png"/></Relationships>
</file>

<file path=ppt/slides/_rels/slide76.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8.png"/><Relationship Id="rId7" Type="http://schemas.openxmlformats.org/officeDocument/2006/relationships/image" Target="../media/image71.png"/><Relationship Id="rId2" Type="http://schemas.openxmlformats.org/officeDocument/2006/relationships/notesSlide" Target="../notesSlides/notesSlide76.xml"/><Relationship Id="rId1" Type="http://schemas.openxmlformats.org/officeDocument/2006/relationships/slideLayout" Target="../slideLayouts/slideLayout3.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24.png"/></Relationships>
</file>

<file path=ppt/slides/_rels/slide7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7.xml"/><Relationship Id="rId1" Type="http://schemas.openxmlformats.org/officeDocument/2006/relationships/slideLayout" Target="../slideLayouts/slideLayout3.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78.xml.rels><?xml version="1.0" encoding="UTF-8" standalone="yes"?>
<Relationships xmlns="http://schemas.openxmlformats.org/package/2006/relationships"><Relationship Id="rId3" Type="http://schemas.openxmlformats.org/officeDocument/2006/relationships/hyperlink" Target="https://estopinj.github.io/dam/contents/gallery/STOC_synthetic-controls/" TargetMode="External"/><Relationship Id="rId2" Type="http://schemas.openxmlformats.org/officeDocument/2006/relationships/notesSlide" Target="../notesSlides/notesSlide78.xml"/><Relationship Id="rId1" Type="http://schemas.openxmlformats.org/officeDocument/2006/relationships/slideLayout" Target="../slideLayouts/slideLayout4.xml"/><Relationship Id="rId4" Type="http://schemas.openxmlformats.org/officeDocument/2006/relationships/image" Target="../media/image76.png"/></Relationships>
</file>

<file path=ppt/slides/_rels/slide7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9.xml"/><Relationship Id="rId1" Type="http://schemas.openxmlformats.org/officeDocument/2006/relationships/slideLayout" Target="../slideLayouts/slideLayout3.xml"/><Relationship Id="rId4" Type="http://schemas.openxmlformats.org/officeDocument/2006/relationships/image" Target="../media/image7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0.xml"/><Relationship Id="rId1" Type="http://schemas.openxmlformats.org/officeDocument/2006/relationships/slideLayout" Target="../slideLayouts/slideLayout3.xml"/><Relationship Id="rId4" Type="http://schemas.openxmlformats.org/officeDocument/2006/relationships/image" Target="../media/image80.png"/></Relationships>
</file>

<file path=ppt/slides/_rels/slide8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1.xml"/><Relationship Id="rId1" Type="http://schemas.openxmlformats.org/officeDocument/2006/relationships/slideLayout" Target="../slideLayouts/slideLayout3.xml"/><Relationship Id="rId5" Type="http://schemas.openxmlformats.org/officeDocument/2006/relationships/image" Target="../media/image83.png"/><Relationship Id="rId4" Type="http://schemas.openxmlformats.org/officeDocument/2006/relationships/image" Target="../media/image82.png"/></Relationships>
</file>

<file path=ppt/slides/_rels/slide8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2.xml"/><Relationship Id="rId1" Type="http://schemas.openxmlformats.org/officeDocument/2006/relationships/slideLayout" Target="../slideLayouts/slideLayout3.xml"/><Relationship Id="rId4" Type="http://schemas.openxmlformats.org/officeDocument/2006/relationships/image" Target="../media/image85.png"/></Relationships>
</file>

<file path=ppt/slides/_rels/slide83.xml.rels><?xml version="1.0" encoding="UTF-8" standalone="yes"?>
<Relationships xmlns="http://schemas.openxmlformats.org/package/2006/relationships"><Relationship Id="rId3" Type="http://schemas.openxmlformats.org/officeDocument/2006/relationships/hyperlink" Target="https://estopinj.github.io/dam/contents/gallery/STOC_synthetic-controls/" TargetMode="External"/><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hyperlink" Target="https://estopinj.github.io/dam/contents/gallery/STOC_synthetic-controls/" TargetMode="External"/><Relationship Id="rId7" Type="http://schemas.openxmlformats.org/officeDocument/2006/relationships/image" Target="../media/image89.png"/><Relationship Id="rId2" Type="http://schemas.openxmlformats.org/officeDocument/2006/relationships/notesSlide" Target="../notesSlides/notesSlide84.xml"/><Relationship Id="rId1" Type="http://schemas.openxmlformats.org/officeDocument/2006/relationships/slideLayout" Target="../slideLayouts/slideLayout3.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 Id="rId9" Type="http://schemas.openxmlformats.org/officeDocument/2006/relationships/image" Target="../media/image91.png"/></Relationships>
</file>

<file path=ppt/slides/_rels/slide8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5.xml"/><Relationship Id="rId1" Type="http://schemas.openxmlformats.org/officeDocument/2006/relationships/slideLayout" Target="../slideLayouts/slideLayout3.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hyperlink" Target="https://estopinj.github.io/dam/contents/gallery/STOC_synthetic-controls/" TargetMode="External"/></Relationships>
</file>

<file path=ppt/slides/_rels/slide86.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hyperlink" Target="https://estopinj.github.io/dam/contents/gallery/STOC_synthetic-controls/" TargetMode="External"/><Relationship Id="rId7" Type="http://schemas.openxmlformats.org/officeDocument/2006/relationships/image" Target="../media/image97.png"/><Relationship Id="rId2" Type="http://schemas.openxmlformats.org/officeDocument/2006/relationships/notesSlide" Target="../notesSlides/notesSlide86.xml"/><Relationship Id="rId1" Type="http://schemas.openxmlformats.org/officeDocument/2006/relationships/slideLayout" Target="../slideLayouts/slideLayout3.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86.png"/></Relationships>
</file>

<file path=ppt/slides/_rels/slide87.xml.rels><?xml version="1.0" encoding="UTF-8" standalone="yes"?>
<Relationships xmlns="http://schemas.openxmlformats.org/package/2006/relationships"><Relationship Id="rId3" Type="http://schemas.openxmlformats.org/officeDocument/2006/relationships/hyperlink" Target="https://estopinj.github.io/dam/contents/gallery/STOC_synthetic-controls/" TargetMode="External"/><Relationship Id="rId2" Type="http://schemas.openxmlformats.org/officeDocument/2006/relationships/notesSlide" Target="../notesSlides/notesSlide87.xml"/><Relationship Id="rId1" Type="http://schemas.openxmlformats.org/officeDocument/2006/relationships/slideLayout" Target="../slideLayouts/slideLayout3.xml"/><Relationship Id="rId5" Type="http://schemas.openxmlformats.org/officeDocument/2006/relationships/image" Target="../media/image100.png"/><Relationship Id="rId4" Type="http://schemas.openxmlformats.org/officeDocument/2006/relationships/image" Target="../media/image99.png"/></Relationships>
</file>

<file path=ppt/slides/_rels/slide88.xml.rels><?xml version="1.0" encoding="UTF-8" standalone="yes"?>
<Relationships xmlns="http://schemas.openxmlformats.org/package/2006/relationships"><Relationship Id="rId3" Type="http://schemas.openxmlformats.org/officeDocument/2006/relationships/hyperlink" Target="https://estopinj.github.io/dam/contents/gallery/STOC_synthetic-controls/" TargetMode="External"/><Relationship Id="rId2" Type="http://schemas.openxmlformats.org/officeDocument/2006/relationships/notesSlide" Target="../notesSlides/notesSlide88.xml"/><Relationship Id="rId1" Type="http://schemas.openxmlformats.org/officeDocument/2006/relationships/slideLayout" Target="../slideLayouts/slideLayout3.xml"/><Relationship Id="rId5" Type="http://schemas.openxmlformats.org/officeDocument/2006/relationships/image" Target="../media/image102.png"/><Relationship Id="rId4" Type="http://schemas.openxmlformats.org/officeDocument/2006/relationships/image" Target="../media/image101.jp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8" Type="http://schemas.openxmlformats.org/officeDocument/2006/relationships/hyperlink" Target="mailto:lori.giagnacovo@vito.be" TargetMode="External"/><Relationship Id="rId13" Type="http://schemas.openxmlformats.org/officeDocument/2006/relationships/image" Target="../media/image105.png"/><Relationship Id="rId3" Type="http://schemas.openxmlformats.org/officeDocument/2006/relationships/hyperlink" Target="mailto:joaquim.estopinan@grenoble-univ-alpes.fr" TargetMode="External"/><Relationship Id="rId7" Type="http://schemas.openxmlformats.org/officeDocument/2006/relationships/hyperlink" Target="mailto:miriam.beck@fondationbiodiversite.fr" TargetMode="External"/><Relationship Id="rId12" Type="http://schemas.openxmlformats.org/officeDocument/2006/relationships/image" Target="../media/image104.png"/><Relationship Id="rId2" Type="http://schemas.openxmlformats.org/officeDocument/2006/relationships/notesSlide" Target="../notesSlides/notesSlide93.xml"/><Relationship Id="rId1" Type="http://schemas.openxmlformats.org/officeDocument/2006/relationships/slideLayout" Target="../slideLayouts/slideLayout19.xml"/><Relationship Id="rId6" Type="http://schemas.openxmlformats.org/officeDocument/2006/relationships/hyperlink" Target="mailto:wilfried.thuiller@grenoble-univ-alpes.fr" TargetMode="External"/><Relationship Id="rId11" Type="http://schemas.openxmlformats.org/officeDocument/2006/relationships/image" Target="../media/image11.png"/><Relationship Id="rId5" Type="http://schemas.openxmlformats.org/officeDocument/2006/relationships/hyperlink" Target="mailto:pierre.gauzere@grenoble-univ-alpes.fr" TargetMode="External"/><Relationship Id="rId10" Type="http://schemas.openxmlformats.org/officeDocument/2006/relationships/image" Target="../media/image103.png"/><Relationship Id="rId4" Type="http://schemas.openxmlformats.org/officeDocument/2006/relationships/hyperlink" Target="mailto:anne.thomas@grenoble-univ-alpes.fr" TargetMode="External"/><Relationship Id="rId9" Type="http://schemas.openxmlformats.org/officeDocument/2006/relationships/hyperlink" Target="mailto:jussi.a.makinen@syke.f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
          <p:cNvSpPr txBox="1">
            <a:spLocks noGrp="1"/>
          </p:cNvSpPr>
          <p:nvPr>
            <p:ph type="ctrTitle"/>
          </p:nvPr>
        </p:nvSpPr>
        <p:spPr>
          <a:xfrm>
            <a:off x="266904" y="1583556"/>
            <a:ext cx="7411200" cy="2209500"/>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Clr>
                <a:srgbClr val="163A3C"/>
              </a:buClr>
              <a:buSzPct val="100000"/>
              <a:buFont typeface="Montserrat SemiBold"/>
              <a:buNone/>
            </a:pPr>
            <a:r>
              <a:rPr lang="en-BG"/>
              <a:t>Internal Seminar </a:t>
            </a:r>
            <a:endParaRPr/>
          </a:p>
          <a:p>
            <a:pPr marL="0" lvl="0" indent="0" algn="ctr" rtl="0">
              <a:lnSpc>
                <a:spcPct val="90000"/>
              </a:lnSpc>
              <a:spcBef>
                <a:spcPts val="0"/>
              </a:spcBef>
              <a:spcAft>
                <a:spcPts val="0"/>
              </a:spcAft>
              <a:buClr>
                <a:srgbClr val="163A3C"/>
              </a:buClr>
              <a:buSzPct val="348387"/>
              <a:buFont typeface="Montserrat SemiBold"/>
              <a:buNone/>
            </a:pPr>
            <a:endParaRPr sz="1550"/>
          </a:p>
          <a:p>
            <a:pPr marL="0" lvl="0" indent="0" algn="ctr" rtl="0">
              <a:lnSpc>
                <a:spcPct val="90000"/>
              </a:lnSpc>
              <a:spcBef>
                <a:spcPts val="0"/>
              </a:spcBef>
              <a:spcAft>
                <a:spcPts val="0"/>
              </a:spcAft>
              <a:buClr>
                <a:srgbClr val="163A3C"/>
              </a:buClr>
              <a:buSzPct val="106578"/>
              <a:buFont typeface="Montserrat SemiBold"/>
              <a:buNone/>
            </a:pPr>
            <a:r>
              <a:rPr lang="en-BG" sz="5066" b="0">
                <a:latin typeface="Montserrat"/>
                <a:ea typeface="Montserrat"/>
                <a:cs typeface="Montserrat"/>
                <a:sym typeface="Montserrat"/>
              </a:rPr>
              <a:t>Detection &amp; Attribution Modelling Framework</a:t>
            </a:r>
            <a:endParaRPr sz="5066" b="0">
              <a:latin typeface="Montserrat"/>
              <a:ea typeface="Montserrat"/>
              <a:cs typeface="Montserrat"/>
              <a:sym typeface="Montserrat"/>
            </a:endParaRPr>
          </a:p>
        </p:txBody>
      </p:sp>
      <p:sp>
        <p:nvSpPr>
          <p:cNvPr id="214" name="Google Shape;214;p1"/>
          <p:cNvSpPr txBox="1">
            <a:spLocks noGrp="1"/>
          </p:cNvSpPr>
          <p:nvPr>
            <p:ph type="subTitle" idx="1"/>
          </p:nvPr>
        </p:nvSpPr>
        <p:spPr>
          <a:xfrm>
            <a:off x="266900" y="4280425"/>
            <a:ext cx="2881800" cy="1156800"/>
          </a:xfrm>
          <a:prstGeom prst="rect">
            <a:avLst/>
          </a:prstGeom>
          <a:noFill/>
          <a:ln>
            <a:noFill/>
          </a:ln>
        </p:spPr>
        <p:txBody>
          <a:bodyPr spcFirstLastPara="1" wrap="square" lIns="91425" tIns="45700" rIns="91425" bIns="45700" anchor="t" anchorCtr="0">
            <a:normAutofit fontScale="47500" lnSpcReduction="10000"/>
          </a:bodyPr>
          <a:lstStyle/>
          <a:p>
            <a:pPr marL="0" lvl="0" indent="0" algn="l" rtl="0">
              <a:lnSpc>
                <a:spcPct val="90000"/>
              </a:lnSpc>
              <a:spcBef>
                <a:spcPts val="0"/>
              </a:spcBef>
              <a:spcAft>
                <a:spcPts val="0"/>
              </a:spcAft>
              <a:buSzPct val="133333"/>
              <a:buNone/>
            </a:pPr>
            <a:r>
              <a:rPr lang="en-BG">
                <a:solidFill>
                  <a:srgbClr val="4AC5D3"/>
                </a:solidFill>
              </a:rPr>
              <a:t>Joaquim Estopinan</a:t>
            </a:r>
            <a:endParaRPr sz="1800" b="0">
              <a:solidFill>
                <a:srgbClr val="7F7F7F"/>
              </a:solidFill>
            </a:endParaRPr>
          </a:p>
          <a:p>
            <a:pPr marL="0" lvl="0" indent="0" algn="l" rtl="0">
              <a:spcBef>
                <a:spcPts val="0"/>
              </a:spcBef>
              <a:spcAft>
                <a:spcPts val="0"/>
              </a:spcAft>
              <a:buSzPct val="133333"/>
              <a:buNone/>
            </a:pPr>
            <a:r>
              <a:rPr lang="en-BG">
                <a:solidFill>
                  <a:srgbClr val="4AC5D3"/>
                </a:solidFill>
              </a:rPr>
              <a:t>Anne Thomas</a:t>
            </a:r>
            <a:endParaRPr sz="1800" b="0">
              <a:solidFill>
                <a:srgbClr val="7F7F7F"/>
              </a:solidFill>
            </a:endParaRPr>
          </a:p>
          <a:p>
            <a:pPr marL="0" lvl="0" indent="0" algn="l" rtl="0">
              <a:spcBef>
                <a:spcPts val="0"/>
              </a:spcBef>
              <a:spcAft>
                <a:spcPts val="0"/>
              </a:spcAft>
              <a:buSzPct val="133333"/>
              <a:buNone/>
            </a:pPr>
            <a:r>
              <a:rPr lang="en-BG">
                <a:solidFill>
                  <a:srgbClr val="4AC5D3"/>
                </a:solidFill>
              </a:rPr>
              <a:t>Pierre Gaüzère		/ </a:t>
            </a:r>
            <a:r>
              <a:rPr lang="en-BG" sz="1800" b="0">
                <a:solidFill>
                  <a:srgbClr val="7F7F7F"/>
                </a:solidFill>
              </a:rPr>
              <a:t>CNRS</a:t>
            </a:r>
            <a:endParaRPr sz="1800" b="0">
              <a:solidFill>
                <a:srgbClr val="7F7F7F"/>
              </a:solidFill>
            </a:endParaRPr>
          </a:p>
          <a:p>
            <a:pPr marL="0" lvl="0" indent="0" algn="l" rtl="0">
              <a:spcBef>
                <a:spcPts val="0"/>
              </a:spcBef>
              <a:spcAft>
                <a:spcPts val="0"/>
              </a:spcAft>
              <a:buSzPct val="133333"/>
              <a:buNone/>
            </a:pPr>
            <a:r>
              <a:rPr lang="en-BG">
                <a:solidFill>
                  <a:srgbClr val="4AC5D3"/>
                </a:solidFill>
              </a:rPr>
              <a:t>Miriam Beck</a:t>
            </a:r>
            <a:endParaRPr sz="1800" b="0">
              <a:solidFill>
                <a:srgbClr val="7F7F7F"/>
              </a:solidFill>
            </a:endParaRPr>
          </a:p>
          <a:p>
            <a:pPr marL="0" lvl="0" indent="0" algn="l" rtl="0">
              <a:spcBef>
                <a:spcPts val="0"/>
              </a:spcBef>
              <a:spcAft>
                <a:spcPts val="0"/>
              </a:spcAft>
              <a:buSzPct val="133333"/>
              <a:buNone/>
            </a:pPr>
            <a:r>
              <a:rPr lang="en-BG">
                <a:solidFill>
                  <a:srgbClr val="4AC5D3"/>
                </a:solidFill>
              </a:rPr>
              <a:t>Wilfried Thuiller</a:t>
            </a:r>
            <a:endParaRPr sz="1800" b="0">
              <a:solidFill>
                <a:srgbClr val="7F7F7F"/>
              </a:solidFill>
            </a:endParaRPr>
          </a:p>
          <a:p>
            <a:pPr marL="0" lvl="0" indent="0" algn="l" rtl="0">
              <a:spcBef>
                <a:spcPts val="0"/>
              </a:spcBef>
              <a:spcAft>
                <a:spcPts val="0"/>
              </a:spcAft>
              <a:buSzPct val="164486"/>
              <a:buNone/>
            </a:pPr>
            <a:endParaRPr sz="1459" b="0">
              <a:solidFill>
                <a:srgbClr val="7F7F7F"/>
              </a:solidFill>
            </a:endParaRPr>
          </a:p>
          <a:p>
            <a:pPr marL="0" lvl="0" indent="0" algn="l" rtl="0">
              <a:spcBef>
                <a:spcPts val="0"/>
              </a:spcBef>
              <a:spcAft>
                <a:spcPts val="0"/>
              </a:spcAft>
              <a:buSzPct val="100000"/>
              <a:buNone/>
            </a:pPr>
            <a:r>
              <a:rPr lang="en-BG">
                <a:solidFill>
                  <a:srgbClr val="4AC5D3"/>
                </a:solidFill>
              </a:rPr>
              <a:t>Lori Giagnacovo		/ </a:t>
            </a:r>
            <a:r>
              <a:rPr lang="en-BG" sz="1800" b="0">
                <a:solidFill>
                  <a:srgbClr val="7F7F7F"/>
                </a:solidFill>
              </a:rPr>
              <a:t>VITO</a:t>
            </a:r>
            <a:endParaRPr>
              <a:solidFill>
                <a:srgbClr val="4AC5D3"/>
              </a:solidFill>
            </a:endParaRPr>
          </a:p>
          <a:p>
            <a:pPr marL="0" lvl="0" indent="0" algn="l" rtl="0">
              <a:spcBef>
                <a:spcPts val="0"/>
              </a:spcBef>
              <a:spcAft>
                <a:spcPts val="0"/>
              </a:spcAft>
              <a:buSzPct val="133333"/>
              <a:buNone/>
            </a:pPr>
            <a:r>
              <a:rPr lang="en-BG">
                <a:solidFill>
                  <a:srgbClr val="4AC5D3"/>
                </a:solidFill>
              </a:rPr>
              <a:t>Jussi A. Mäkinen		/ </a:t>
            </a:r>
            <a:r>
              <a:rPr lang="en-BG" sz="1800" b="0">
                <a:solidFill>
                  <a:srgbClr val="7F7F7F"/>
                </a:solidFill>
              </a:rPr>
              <a:t>SYKE</a:t>
            </a:r>
            <a:endParaRPr sz="1800" b="0">
              <a:solidFill>
                <a:srgbClr val="7F7F7F"/>
              </a:solidFill>
            </a:endParaRPr>
          </a:p>
        </p:txBody>
      </p:sp>
      <p:sp>
        <p:nvSpPr>
          <p:cNvPr id="215" name="Google Shape;215;p1"/>
          <p:cNvSpPr txBox="1"/>
          <p:nvPr/>
        </p:nvSpPr>
        <p:spPr>
          <a:xfrm>
            <a:off x="266902" y="5437200"/>
            <a:ext cx="2881800" cy="5121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163A3C"/>
              </a:buClr>
              <a:buSzPts val="1600"/>
              <a:buFont typeface="Arial"/>
              <a:buNone/>
            </a:pPr>
            <a:r>
              <a:rPr lang="en-BG" sz="1600" b="1">
                <a:solidFill>
                  <a:srgbClr val="163A3C"/>
                </a:solidFill>
                <a:latin typeface="Century Gothic"/>
                <a:ea typeface="Century Gothic"/>
                <a:cs typeface="Century Gothic"/>
                <a:sym typeface="Century Gothic"/>
              </a:rPr>
              <a:t>October</a:t>
            </a:r>
            <a:r>
              <a:rPr lang="en-BG" sz="1600" b="1" i="0" u="none" strike="noStrike" cap="none">
                <a:solidFill>
                  <a:srgbClr val="163A3C"/>
                </a:solidFill>
                <a:latin typeface="Century Gothic"/>
                <a:ea typeface="Century Gothic"/>
                <a:cs typeface="Century Gothic"/>
                <a:sym typeface="Century Gothic"/>
              </a:rPr>
              <a:t> </a:t>
            </a:r>
            <a:r>
              <a:rPr lang="en-BG" sz="1600" b="1">
                <a:solidFill>
                  <a:srgbClr val="163A3C"/>
                </a:solidFill>
                <a:latin typeface="Century Gothic"/>
                <a:ea typeface="Century Gothic"/>
                <a:cs typeface="Century Gothic"/>
                <a:sym typeface="Century Gothic"/>
              </a:rPr>
              <a:t>29</a:t>
            </a:r>
            <a:r>
              <a:rPr lang="en-BG" sz="1600" b="1" i="0" u="none" strike="noStrike" cap="none" baseline="30000">
                <a:solidFill>
                  <a:srgbClr val="163A3C"/>
                </a:solidFill>
                <a:latin typeface="Century Gothic"/>
                <a:ea typeface="Century Gothic"/>
                <a:cs typeface="Century Gothic"/>
                <a:sym typeface="Century Gothic"/>
              </a:rPr>
              <a:t>th</a:t>
            </a:r>
            <a:r>
              <a:rPr lang="en-BG" sz="1600" b="1" i="0" u="none" strike="noStrike" cap="none">
                <a:solidFill>
                  <a:srgbClr val="163A3C"/>
                </a:solidFill>
                <a:latin typeface="Century Gothic"/>
                <a:ea typeface="Century Gothic"/>
                <a:cs typeface="Century Gothic"/>
                <a:sym typeface="Century Gothic"/>
              </a:rPr>
              <a:t> 202</a:t>
            </a:r>
            <a:r>
              <a:rPr lang="en-BG" sz="1600" b="1">
                <a:solidFill>
                  <a:srgbClr val="163A3C"/>
                </a:solidFill>
                <a:latin typeface="Century Gothic"/>
                <a:ea typeface="Century Gothic"/>
                <a:cs typeface="Century Gothic"/>
                <a:sym typeface="Century Gothic"/>
              </a:rPr>
              <a:t>5</a:t>
            </a:r>
            <a:r>
              <a:rPr lang="en-BG" sz="1600" b="1" i="0" u="none" strike="noStrike" cap="none">
                <a:solidFill>
                  <a:srgbClr val="163A3C"/>
                </a:solidFill>
                <a:latin typeface="Century Gothic"/>
                <a:ea typeface="Century Gothic"/>
                <a:cs typeface="Century Gothic"/>
                <a:sym typeface="Century Gothic"/>
              </a:rPr>
              <a:t> / </a:t>
            </a:r>
            <a:r>
              <a:rPr lang="en-BG" sz="1600" b="1">
                <a:solidFill>
                  <a:srgbClr val="163A3C"/>
                </a:solidFill>
                <a:latin typeface="Century Gothic"/>
                <a:ea typeface="Century Gothic"/>
                <a:cs typeface="Century Gothic"/>
                <a:sym typeface="Century Gothic"/>
              </a:rPr>
              <a:t>Online</a:t>
            </a:r>
            <a:endParaRPr sz="1600" b="1" i="0" u="none" strike="noStrike" cap="none">
              <a:solidFill>
                <a:srgbClr val="163A3C"/>
              </a:solidFill>
              <a:latin typeface="Century Gothic"/>
              <a:ea typeface="Century Gothic"/>
              <a:cs typeface="Century Gothic"/>
              <a:sym typeface="Century Gothic"/>
            </a:endParaRPr>
          </a:p>
        </p:txBody>
      </p:sp>
      <p:sp>
        <p:nvSpPr>
          <p:cNvPr id="216" name="Google Shape;216;p1"/>
          <p:cNvSpPr txBox="1"/>
          <p:nvPr/>
        </p:nvSpPr>
        <p:spPr>
          <a:xfrm>
            <a:off x="914400" y="5568043"/>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7" name="Google Shape;217;p1"/>
          <p:cNvSpPr txBox="1"/>
          <p:nvPr/>
        </p:nvSpPr>
        <p:spPr>
          <a:xfrm>
            <a:off x="8134217" y="6295605"/>
            <a:ext cx="610925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BG" sz="1400" b="0" i="0" u="none" strike="noStrike" cap="none">
                <a:solidFill>
                  <a:schemeClr val="lt1"/>
                </a:solidFill>
                <a:latin typeface="Poppins"/>
                <a:ea typeface="Poppins"/>
                <a:cs typeface="Poppins"/>
                <a:sym typeface="Poppins"/>
              </a:rPr>
              <a:t>obsgession.eu</a:t>
            </a:r>
            <a:endParaRPr sz="1400" b="0" i="0" u="none" strike="noStrike" cap="none">
              <a:solidFill>
                <a:schemeClr val="lt1"/>
              </a:solidFill>
              <a:latin typeface="Poppins"/>
              <a:ea typeface="Poppins"/>
              <a:cs typeface="Poppins"/>
              <a:sym typeface="Poppins"/>
            </a:endParaRPr>
          </a:p>
        </p:txBody>
      </p:sp>
      <p:pic>
        <p:nvPicPr>
          <p:cNvPr id="218" name="Google Shape;218;p1"/>
          <p:cNvPicPr preferRelativeResize="0"/>
          <p:nvPr/>
        </p:nvPicPr>
        <p:blipFill rotWithShape="1">
          <a:blip r:embed="rId3">
            <a:alphaModFix/>
          </a:blip>
          <a:srcRect/>
          <a:stretch/>
        </p:blipFill>
        <p:spPr>
          <a:xfrm>
            <a:off x="10254422" y="6335099"/>
            <a:ext cx="188292" cy="188292"/>
          </a:xfrm>
          <a:prstGeom prst="rect">
            <a:avLst/>
          </a:prstGeom>
          <a:noFill/>
          <a:ln>
            <a:noFill/>
          </a:ln>
        </p:spPr>
      </p:pic>
      <p:pic>
        <p:nvPicPr>
          <p:cNvPr id="219" name="Google Shape;219;p1"/>
          <p:cNvPicPr preferRelativeResize="0"/>
          <p:nvPr/>
        </p:nvPicPr>
        <p:blipFill rotWithShape="1">
          <a:blip r:embed="rId4">
            <a:alphaModFix/>
          </a:blip>
          <a:srcRect l="34890" t="25035" r="48733" b="28024"/>
          <a:stretch/>
        </p:blipFill>
        <p:spPr>
          <a:xfrm>
            <a:off x="4237402" y="4308490"/>
            <a:ext cx="1266062" cy="455965"/>
          </a:xfrm>
          <a:prstGeom prst="rect">
            <a:avLst/>
          </a:prstGeom>
          <a:noFill/>
          <a:ln>
            <a:noFill/>
          </a:ln>
        </p:spPr>
      </p:pic>
      <p:pic>
        <p:nvPicPr>
          <p:cNvPr id="220" name="Google Shape;220;p1"/>
          <p:cNvPicPr preferRelativeResize="0"/>
          <p:nvPr/>
        </p:nvPicPr>
        <p:blipFill rotWithShape="1">
          <a:blip r:embed="rId5">
            <a:alphaModFix/>
          </a:blip>
          <a:srcRect/>
          <a:stretch/>
        </p:blipFill>
        <p:spPr>
          <a:xfrm>
            <a:off x="3572150" y="4280425"/>
            <a:ext cx="512100" cy="512100"/>
          </a:xfrm>
          <a:prstGeom prst="rect">
            <a:avLst/>
          </a:prstGeom>
          <a:noFill/>
          <a:ln>
            <a:noFill/>
          </a:ln>
        </p:spPr>
      </p:pic>
      <p:pic>
        <p:nvPicPr>
          <p:cNvPr id="221" name="Google Shape;221;p1"/>
          <p:cNvPicPr preferRelativeResize="0"/>
          <p:nvPr/>
        </p:nvPicPr>
        <p:blipFill rotWithShape="1">
          <a:blip r:embed="rId6">
            <a:alphaModFix/>
          </a:blip>
          <a:srcRect l="53295" t="21532" b="32388"/>
          <a:stretch/>
        </p:blipFill>
        <p:spPr>
          <a:xfrm>
            <a:off x="5656625" y="4280437"/>
            <a:ext cx="1398748" cy="512099"/>
          </a:xfrm>
          <a:prstGeom prst="rect">
            <a:avLst/>
          </a:prstGeom>
          <a:noFill/>
          <a:ln>
            <a:noFill/>
          </a:ln>
        </p:spPr>
      </p:pic>
      <p:pic>
        <p:nvPicPr>
          <p:cNvPr id="222" name="Google Shape;222;p1" title="Logo of the Finnish Environment Institute RGB.png"/>
          <p:cNvPicPr preferRelativeResize="0"/>
          <p:nvPr/>
        </p:nvPicPr>
        <p:blipFill>
          <a:blip r:embed="rId7">
            <a:alphaModFix/>
          </a:blip>
          <a:stretch>
            <a:fillRect/>
          </a:stretch>
        </p:blipFill>
        <p:spPr>
          <a:xfrm>
            <a:off x="5231363" y="4839623"/>
            <a:ext cx="2040373" cy="837315"/>
          </a:xfrm>
          <a:prstGeom prst="rect">
            <a:avLst/>
          </a:prstGeom>
          <a:noFill/>
          <a:ln>
            <a:noFill/>
          </a:ln>
        </p:spPr>
      </p:pic>
      <p:pic>
        <p:nvPicPr>
          <p:cNvPr id="223" name="Google Shape;223;p1" title="vito_logo.png"/>
          <p:cNvPicPr preferRelativeResize="0"/>
          <p:nvPr/>
        </p:nvPicPr>
        <p:blipFill rotWithShape="1">
          <a:blip r:embed="rId8">
            <a:alphaModFix/>
          </a:blip>
          <a:srcRect l="12047" t="35206" r="23390" b="26695"/>
          <a:stretch/>
        </p:blipFill>
        <p:spPr>
          <a:xfrm>
            <a:off x="3572150" y="5086136"/>
            <a:ext cx="1659219" cy="512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39cc3e7ccc2_0_30"/>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Challenges</a:t>
            </a:r>
            <a:endParaRPr/>
          </a:p>
        </p:txBody>
      </p:sp>
      <p:sp>
        <p:nvSpPr>
          <p:cNvPr id="296" name="Google Shape;296;g39cc3e7ccc2_0_30"/>
          <p:cNvSpPr txBox="1">
            <a:spLocks noGrp="1"/>
          </p:cNvSpPr>
          <p:nvPr>
            <p:ph type="body" idx="1"/>
          </p:nvPr>
        </p:nvSpPr>
        <p:spPr>
          <a:xfrm>
            <a:off x="254510" y="1792638"/>
            <a:ext cx="11682900" cy="4351200"/>
          </a:xfrm>
          <a:prstGeom prst="rect">
            <a:avLst/>
          </a:prstGeom>
        </p:spPr>
        <p:txBody>
          <a:bodyPr spcFirstLastPara="1" wrap="square" lIns="91425" tIns="45700" rIns="91425" bIns="45700" anchor="t" anchorCtr="0">
            <a:normAutofit/>
          </a:bodyPr>
          <a:lstStyle/>
          <a:p>
            <a:pPr marL="457200" lvl="0" indent="-355600" algn="l" rtl="0">
              <a:spcBef>
                <a:spcPts val="1000"/>
              </a:spcBef>
              <a:spcAft>
                <a:spcPts val="0"/>
              </a:spcAft>
              <a:buSzPts val="2000"/>
              <a:buChar char="•"/>
            </a:pPr>
            <a:r>
              <a:rPr lang="en-BG" sz="2200"/>
              <a:t>Inherent complexity of causal networks in ecological systems</a:t>
            </a:r>
            <a:endParaRPr sz="2200"/>
          </a:p>
          <a:p>
            <a:pPr marL="457200" lvl="0" indent="-355600" algn="l" rtl="0">
              <a:spcBef>
                <a:spcPts val="1000"/>
              </a:spcBef>
              <a:spcAft>
                <a:spcPts val="0"/>
              </a:spcAft>
              <a:buSzPts val="2000"/>
              <a:buChar char="•"/>
            </a:pPr>
            <a:r>
              <a:rPr lang="en-BG" sz="2200"/>
              <a:t>Data limitations and measurement/methodological challenges</a:t>
            </a:r>
            <a:endParaRPr sz="2200"/>
          </a:p>
          <a:p>
            <a:pPr marL="457200" lvl="0" indent="-355600" algn="l" rtl="0">
              <a:spcBef>
                <a:spcPts val="1000"/>
              </a:spcBef>
              <a:spcAft>
                <a:spcPts val="1000"/>
              </a:spcAft>
              <a:buSzPts val="2000"/>
              <a:buChar char="•"/>
            </a:pPr>
            <a:r>
              <a:rPr lang="en-BG" sz="2200"/>
              <a:t>Need for long-term commitment, collaboration, resources, and leadership</a:t>
            </a:r>
            <a:endParaRPr sz="2200"/>
          </a:p>
        </p:txBody>
      </p:sp>
      <p:sp>
        <p:nvSpPr>
          <p:cNvPr id="297" name="Google Shape;297;g39cc3e7ccc2_0_30"/>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g382288a58c7_0_177"/>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An Attribution Framework</a:t>
            </a:r>
            <a:endParaRPr/>
          </a:p>
        </p:txBody>
      </p:sp>
      <p:pic>
        <p:nvPicPr>
          <p:cNvPr id="304" name="Google Shape;304;g382288a58c7_0_177" title="Fig 1-framework.png"/>
          <p:cNvPicPr preferRelativeResize="0"/>
          <p:nvPr/>
        </p:nvPicPr>
        <p:blipFill rotWithShape="1">
          <a:blip r:embed="rId3">
            <a:alphaModFix/>
          </a:blip>
          <a:srcRect t="7051" b="7060"/>
          <a:stretch/>
        </p:blipFill>
        <p:spPr>
          <a:xfrm>
            <a:off x="254500" y="1715501"/>
            <a:ext cx="11778600" cy="34550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pic>
        <p:nvPicPr>
          <p:cNvPr id="310" name="Google Shape;310;g39e15d54295_3_8" title="Fig 1-framework.png"/>
          <p:cNvPicPr preferRelativeResize="0"/>
          <p:nvPr/>
        </p:nvPicPr>
        <p:blipFill rotWithShape="1">
          <a:blip r:embed="rId3">
            <a:alphaModFix/>
          </a:blip>
          <a:srcRect l="3175" t="7051" r="81661" b="7060"/>
          <a:stretch/>
        </p:blipFill>
        <p:spPr>
          <a:xfrm>
            <a:off x="628475" y="1670950"/>
            <a:ext cx="2529898" cy="4894124"/>
          </a:xfrm>
          <a:prstGeom prst="rect">
            <a:avLst/>
          </a:prstGeom>
          <a:noFill/>
          <a:ln>
            <a:noFill/>
          </a:ln>
        </p:spPr>
      </p:pic>
      <p:sp>
        <p:nvSpPr>
          <p:cNvPr id="311" name="Google Shape;311;g39e15d54295_3_8"/>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Framework: Dimensions</a:t>
            </a:r>
            <a:endParaRPr/>
          </a:p>
        </p:txBody>
      </p:sp>
      <p:sp>
        <p:nvSpPr>
          <p:cNvPr id="312" name="Google Shape;312;g39e15d54295_3_8"/>
          <p:cNvSpPr txBox="1">
            <a:spLocks noGrp="1"/>
          </p:cNvSpPr>
          <p:nvPr>
            <p:ph type="body" idx="1"/>
          </p:nvPr>
        </p:nvSpPr>
        <p:spPr>
          <a:xfrm>
            <a:off x="2852727" y="1792650"/>
            <a:ext cx="9084600" cy="4351200"/>
          </a:xfrm>
          <a:prstGeom prst="rect">
            <a:avLst/>
          </a:prstGeom>
        </p:spPr>
        <p:txBody>
          <a:bodyPr spcFirstLastPara="1" wrap="square" lIns="91425" tIns="45700" rIns="91425" bIns="45700" anchor="t" anchorCtr="0">
            <a:normAutofit lnSpcReduction="10000"/>
          </a:bodyPr>
          <a:lstStyle/>
          <a:p>
            <a:pPr marL="457200" lvl="0" indent="-355600" algn="l" rtl="0">
              <a:lnSpc>
                <a:spcPct val="115000"/>
              </a:lnSpc>
              <a:spcBef>
                <a:spcPts val="1200"/>
              </a:spcBef>
              <a:spcAft>
                <a:spcPts val="0"/>
              </a:spcAft>
              <a:buSzPts val="2000"/>
              <a:buFont typeface="Century Gothic"/>
              <a:buChar char="•"/>
            </a:pPr>
            <a:r>
              <a:rPr lang="en-BG" b="1"/>
              <a:t>Objectives and Dimensions</a:t>
            </a:r>
            <a:endParaRPr b="1"/>
          </a:p>
          <a:p>
            <a:pPr marL="914400" lvl="1" indent="-355600" algn="l" rtl="0">
              <a:lnSpc>
                <a:spcPct val="115000"/>
              </a:lnSpc>
              <a:spcBef>
                <a:spcPts val="1000"/>
              </a:spcBef>
              <a:spcAft>
                <a:spcPts val="0"/>
              </a:spcAft>
              <a:buSzPts val="2000"/>
              <a:buFont typeface="Arial"/>
              <a:buChar char="•"/>
            </a:pPr>
            <a:r>
              <a:rPr lang="en-BG" sz="2000" b="1"/>
              <a:t>Biodiversity metrics:</a:t>
            </a:r>
            <a:r>
              <a:rPr lang="en-BG" sz="2000"/>
              <a:t> e.g., species richness, population abundance, functional diversity</a:t>
            </a:r>
            <a:endParaRPr sz="2000"/>
          </a:p>
          <a:p>
            <a:pPr marL="914400" lvl="1" indent="-355600" algn="l" rtl="0">
              <a:lnSpc>
                <a:spcPct val="115000"/>
              </a:lnSpc>
              <a:spcBef>
                <a:spcPts val="1000"/>
              </a:spcBef>
              <a:spcAft>
                <a:spcPts val="0"/>
              </a:spcAft>
              <a:buSzPts val="2000"/>
              <a:buFont typeface="Arial"/>
              <a:buChar char="•"/>
            </a:pPr>
            <a:r>
              <a:rPr lang="en-BG" sz="2000" b="1"/>
              <a:t>Direct + indirect drivers:</a:t>
            </a:r>
            <a:r>
              <a:rPr lang="en-BG" sz="2000"/>
              <a:t> e.g. land-use change, climate change, pollution, invasive species</a:t>
            </a:r>
            <a:endParaRPr sz="2000"/>
          </a:p>
          <a:p>
            <a:pPr marL="914400" lvl="1" indent="-355600" algn="l" rtl="0">
              <a:lnSpc>
                <a:spcPct val="115000"/>
              </a:lnSpc>
              <a:spcBef>
                <a:spcPts val="1000"/>
              </a:spcBef>
              <a:spcAft>
                <a:spcPts val="0"/>
              </a:spcAft>
              <a:buSzPts val="2000"/>
              <a:buFont typeface="Century Gothic"/>
              <a:buChar char="•"/>
            </a:pPr>
            <a:r>
              <a:rPr lang="en-BG" sz="2000" b="1"/>
              <a:t>Spatiotemporal scales</a:t>
            </a:r>
            <a:endParaRPr sz="2000" b="1"/>
          </a:p>
          <a:p>
            <a:pPr marL="914400" lvl="1" indent="-355600" algn="l" rtl="0">
              <a:lnSpc>
                <a:spcPct val="115000"/>
              </a:lnSpc>
              <a:spcBef>
                <a:spcPts val="1000"/>
              </a:spcBef>
              <a:spcAft>
                <a:spcPts val="0"/>
              </a:spcAft>
              <a:buSzPts val="2000"/>
              <a:buFont typeface="Arial"/>
              <a:buChar char="•"/>
            </a:pPr>
            <a:r>
              <a:rPr lang="en-BG" sz="2000" b="1"/>
              <a:t>Acute vs. cumulative change:</a:t>
            </a:r>
            <a:r>
              <a:rPr lang="en-BG" sz="2000"/>
              <a:t> abrupt changes (droughts, disease outbreaks, regional conflicts) or chronic, long-term trends?</a:t>
            </a:r>
            <a:endParaRPr sz="2000"/>
          </a:p>
          <a:p>
            <a:pPr marL="457200" lvl="0" indent="-355600" algn="l" rtl="0">
              <a:lnSpc>
                <a:spcPct val="115000"/>
              </a:lnSpc>
              <a:spcBef>
                <a:spcPts val="1200"/>
              </a:spcBef>
              <a:spcAft>
                <a:spcPts val="0"/>
              </a:spcAft>
              <a:buSzPts val="2000"/>
              <a:buChar char="•"/>
            </a:pPr>
            <a:endParaRPr sz="2000"/>
          </a:p>
          <a:p>
            <a:pPr marL="0" lvl="0" indent="0" algn="l" rtl="0">
              <a:spcBef>
                <a:spcPts val="1000"/>
              </a:spcBef>
              <a:spcAft>
                <a:spcPts val="1000"/>
              </a:spcAft>
              <a:buNone/>
            </a:pPr>
            <a:endParaRPr/>
          </a:p>
        </p:txBody>
      </p:sp>
      <p:sp>
        <p:nvSpPr>
          <p:cNvPr id="313" name="Google Shape;313;g39e15d54295_3_8"/>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39e15d54295_3_18"/>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Framework: Causal models</a:t>
            </a:r>
            <a:endParaRPr/>
          </a:p>
        </p:txBody>
      </p:sp>
      <p:sp>
        <p:nvSpPr>
          <p:cNvPr id="320" name="Google Shape;320;g39e15d54295_3_18"/>
          <p:cNvSpPr txBox="1">
            <a:spLocks noGrp="1"/>
          </p:cNvSpPr>
          <p:nvPr>
            <p:ph type="body" idx="1"/>
          </p:nvPr>
        </p:nvSpPr>
        <p:spPr>
          <a:xfrm>
            <a:off x="5317026" y="1792650"/>
            <a:ext cx="6620400" cy="4351200"/>
          </a:xfrm>
          <a:prstGeom prst="rect">
            <a:avLst/>
          </a:prstGeom>
          <a:solidFill>
            <a:schemeClr val="lt1"/>
          </a:solidFill>
        </p:spPr>
        <p:txBody>
          <a:bodyPr spcFirstLastPara="1" wrap="square" lIns="91425" tIns="45700" rIns="91425" bIns="45700" anchor="t" anchorCtr="0">
            <a:normAutofit/>
          </a:bodyPr>
          <a:lstStyle/>
          <a:p>
            <a:pPr marL="457200" lvl="0" indent="-355600" algn="l" rtl="0">
              <a:lnSpc>
                <a:spcPct val="115000"/>
              </a:lnSpc>
              <a:spcBef>
                <a:spcPts val="1200"/>
              </a:spcBef>
              <a:spcAft>
                <a:spcPts val="0"/>
              </a:spcAft>
              <a:buSzPts val="2000"/>
              <a:buFont typeface="Century Gothic"/>
              <a:buChar char="•"/>
            </a:pPr>
            <a:r>
              <a:rPr lang="en-BG" b="1"/>
              <a:t>Hypotheses and causal models</a:t>
            </a:r>
            <a:endParaRPr b="1"/>
          </a:p>
          <a:p>
            <a:pPr marL="914400" lvl="1" indent="-342900" algn="l" rtl="0">
              <a:lnSpc>
                <a:spcPct val="115000"/>
              </a:lnSpc>
              <a:spcBef>
                <a:spcPts val="1200"/>
              </a:spcBef>
              <a:spcAft>
                <a:spcPts val="0"/>
              </a:spcAft>
              <a:buSzPts val="1800"/>
              <a:buChar char="•"/>
            </a:pPr>
            <a:r>
              <a:rPr lang="en-BG"/>
              <a:t>Causal model: Graphical, mathematical, or verbal representation of hypothesized causal network</a:t>
            </a:r>
            <a:endParaRPr/>
          </a:p>
          <a:p>
            <a:pPr marL="914400" lvl="1" indent="-342900" algn="l" rtl="0">
              <a:lnSpc>
                <a:spcPct val="115000"/>
              </a:lnSpc>
              <a:spcBef>
                <a:spcPts val="1200"/>
              </a:spcBef>
              <a:spcAft>
                <a:spcPts val="0"/>
              </a:spcAft>
              <a:buSzPts val="1800"/>
              <a:buChar char="•"/>
            </a:pPr>
            <a:r>
              <a:rPr lang="en-BG"/>
              <a:t>Alternative hypotheses = multiple models</a:t>
            </a:r>
            <a:endParaRPr/>
          </a:p>
          <a:p>
            <a:pPr marL="914400" lvl="1" indent="-349250" algn="l" rtl="0">
              <a:lnSpc>
                <a:spcPct val="115000"/>
              </a:lnSpc>
              <a:spcBef>
                <a:spcPts val="1200"/>
              </a:spcBef>
              <a:spcAft>
                <a:spcPts val="0"/>
              </a:spcAft>
              <a:buSzPts val="1900"/>
              <a:buChar char="•"/>
            </a:pPr>
            <a:r>
              <a:rPr lang="en-BG" sz="1900"/>
              <a:t>An investigation in itself: domain knowledge, experiments, etc.</a:t>
            </a:r>
            <a:endParaRPr sz="1900"/>
          </a:p>
          <a:p>
            <a:pPr marL="914400" lvl="1" indent="-349250" algn="l" rtl="0">
              <a:lnSpc>
                <a:spcPct val="115000"/>
              </a:lnSpc>
              <a:spcBef>
                <a:spcPts val="1200"/>
              </a:spcBef>
              <a:spcAft>
                <a:spcPts val="0"/>
              </a:spcAft>
              <a:buSzPts val="1900"/>
              <a:buChar char="•"/>
            </a:pPr>
            <a:r>
              <a:rPr lang="en-BG" sz="1900" i="1"/>
              <a:t>* Foundational to any causal analysis *</a:t>
            </a:r>
            <a:endParaRPr sz="1900" i="1"/>
          </a:p>
          <a:p>
            <a:pPr marL="914400" lvl="0" indent="0" algn="l" rtl="0">
              <a:lnSpc>
                <a:spcPct val="115000"/>
              </a:lnSpc>
              <a:spcBef>
                <a:spcPts val="1200"/>
              </a:spcBef>
              <a:spcAft>
                <a:spcPts val="0"/>
              </a:spcAft>
              <a:buNone/>
            </a:pPr>
            <a:endParaRPr/>
          </a:p>
          <a:p>
            <a:pPr marL="0" lvl="0" indent="0" algn="l" rtl="0">
              <a:spcBef>
                <a:spcPts val="1000"/>
              </a:spcBef>
              <a:spcAft>
                <a:spcPts val="1000"/>
              </a:spcAft>
              <a:buNone/>
            </a:pPr>
            <a:endParaRPr/>
          </a:p>
        </p:txBody>
      </p:sp>
      <p:sp>
        <p:nvSpPr>
          <p:cNvPr id="321" name="Google Shape;321;g39e15d54295_3_18"/>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13</a:t>
            </a:fld>
            <a:endParaRPr/>
          </a:p>
        </p:txBody>
      </p:sp>
      <p:pic>
        <p:nvPicPr>
          <p:cNvPr id="322" name="Google Shape;322;g39e15d54295_3_18" title="Fig 1-framework.png"/>
          <p:cNvPicPr preferRelativeResize="0"/>
          <p:nvPr/>
        </p:nvPicPr>
        <p:blipFill rotWithShape="1">
          <a:blip r:embed="rId3">
            <a:alphaModFix/>
          </a:blip>
          <a:srcRect l="3174" t="7051" r="69296" b="7060"/>
          <a:stretch/>
        </p:blipFill>
        <p:spPr>
          <a:xfrm>
            <a:off x="628475" y="1976275"/>
            <a:ext cx="4306477" cy="45888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g39e15d54295_3_26"/>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Framework: Approaches</a:t>
            </a:r>
            <a:endParaRPr/>
          </a:p>
        </p:txBody>
      </p:sp>
      <p:pic>
        <p:nvPicPr>
          <p:cNvPr id="329" name="Google Shape;329;g39e15d54295_3_26" title="Fig 1-framework.png"/>
          <p:cNvPicPr preferRelativeResize="0"/>
          <p:nvPr/>
        </p:nvPicPr>
        <p:blipFill rotWithShape="1">
          <a:blip r:embed="rId3">
            <a:alphaModFix/>
          </a:blip>
          <a:srcRect l="28056" t="7051" r="37073" b="7060"/>
          <a:stretch/>
        </p:blipFill>
        <p:spPr>
          <a:xfrm>
            <a:off x="407500" y="1791900"/>
            <a:ext cx="4720327" cy="3970850"/>
          </a:xfrm>
          <a:prstGeom prst="rect">
            <a:avLst/>
          </a:prstGeom>
          <a:noFill/>
          <a:ln>
            <a:noFill/>
          </a:ln>
        </p:spPr>
      </p:pic>
      <p:sp>
        <p:nvSpPr>
          <p:cNvPr id="330" name="Google Shape;330;g39e15d54295_3_26"/>
          <p:cNvSpPr txBox="1">
            <a:spLocks noGrp="1"/>
          </p:cNvSpPr>
          <p:nvPr>
            <p:ph type="body" idx="1"/>
          </p:nvPr>
        </p:nvSpPr>
        <p:spPr>
          <a:xfrm>
            <a:off x="4973175" y="1792650"/>
            <a:ext cx="6963900" cy="4351200"/>
          </a:xfrm>
          <a:prstGeom prst="rect">
            <a:avLst/>
          </a:prstGeom>
          <a:solidFill>
            <a:schemeClr val="lt1"/>
          </a:solidFill>
        </p:spPr>
        <p:txBody>
          <a:bodyPr spcFirstLastPara="1" wrap="square" lIns="91425" tIns="45700" rIns="91425" bIns="45700" anchor="t" anchorCtr="0">
            <a:normAutofit/>
          </a:bodyPr>
          <a:lstStyle/>
          <a:p>
            <a:pPr marL="457200" lvl="0" indent="-355600" algn="l" rtl="0">
              <a:lnSpc>
                <a:spcPct val="115000"/>
              </a:lnSpc>
              <a:spcBef>
                <a:spcPts val="1200"/>
              </a:spcBef>
              <a:spcAft>
                <a:spcPts val="0"/>
              </a:spcAft>
              <a:buSzPts val="2000"/>
              <a:buFont typeface="Century Gothic"/>
              <a:buChar char="•"/>
            </a:pPr>
            <a:r>
              <a:rPr lang="en-BG"/>
              <a:t>Causal approaches: </a:t>
            </a:r>
            <a:r>
              <a:rPr lang="en-BG" b="1"/>
              <a:t>Intervention</a:t>
            </a:r>
            <a:r>
              <a:rPr lang="en-BG"/>
              <a:t>- and </a:t>
            </a:r>
            <a:r>
              <a:rPr lang="en-BG" b="1"/>
              <a:t>counterfactual</a:t>
            </a:r>
            <a:r>
              <a:rPr lang="en-BG"/>
              <a:t>-based methods for attributing causes and quantifying their effects</a:t>
            </a:r>
            <a:endParaRPr/>
          </a:p>
          <a:p>
            <a:pPr marL="457200" lvl="0" indent="-342900" algn="l" rtl="0">
              <a:lnSpc>
                <a:spcPct val="115000"/>
              </a:lnSpc>
              <a:spcBef>
                <a:spcPts val="1200"/>
              </a:spcBef>
              <a:spcAft>
                <a:spcPts val="0"/>
              </a:spcAft>
              <a:buSzPts val="1800"/>
              <a:buChar char="•"/>
            </a:pPr>
            <a:r>
              <a:rPr lang="en-BG" b="1"/>
              <a:t>Counterfactual</a:t>
            </a:r>
            <a:r>
              <a:rPr lang="en-BG"/>
              <a:t>: what would have happened without the driver(s) in question</a:t>
            </a:r>
            <a:endParaRPr/>
          </a:p>
          <a:p>
            <a:pPr marL="0" lvl="0" indent="0" algn="l" rtl="0">
              <a:spcBef>
                <a:spcPts val="1000"/>
              </a:spcBef>
              <a:spcAft>
                <a:spcPts val="100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g39e15d54295_3_34"/>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Framework: Retrospective vs. prospective attribution</a:t>
            </a:r>
            <a:endParaRPr/>
          </a:p>
        </p:txBody>
      </p:sp>
      <p:pic>
        <p:nvPicPr>
          <p:cNvPr id="337" name="Google Shape;337;g39e15d54295_3_34" title="Fig 1-framework.png"/>
          <p:cNvPicPr preferRelativeResize="0"/>
          <p:nvPr/>
        </p:nvPicPr>
        <p:blipFill rotWithShape="1">
          <a:blip r:embed="rId3">
            <a:alphaModFix/>
          </a:blip>
          <a:srcRect l="28056" t="7051" r="37073" b="7060"/>
          <a:stretch/>
        </p:blipFill>
        <p:spPr>
          <a:xfrm>
            <a:off x="407500" y="1791900"/>
            <a:ext cx="4720327" cy="3970850"/>
          </a:xfrm>
          <a:prstGeom prst="rect">
            <a:avLst/>
          </a:prstGeom>
          <a:noFill/>
          <a:ln>
            <a:noFill/>
          </a:ln>
        </p:spPr>
      </p:pic>
      <p:sp>
        <p:nvSpPr>
          <p:cNvPr id="338" name="Google Shape;338;g39e15d54295_3_34"/>
          <p:cNvSpPr txBox="1">
            <a:spLocks noGrp="1"/>
          </p:cNvSpPr>
          <p:nvPr>
            <p:ph type="body" idx="1"/>
          </p:nvPr>
        </p:nvSpPr>
        <p:spPr>
          <a:xfrm>
            <a:off x="4973175" y="1792650"/>
            <a:ext cx="6963900" cy="5154600"/>
          </a:xfrm>
          <a:prstGeom prst="rect">
            <a:avLst/>
          </a:prstGeom>
          <a:solidFill>
            <a:schemeClr val="lt1"/>
          </a:solidFill>
        </p:spPr>
        <p:txBody>
          <a:bodyPr spcFirstLastPara="1" wrap="square" lIns="91425" tIns="45700" rIns="91425" bIns="45700" anchor="t" anchorCtr="0">
            <a:normAutofit/>
          </a:bodyPr>
          <a:lstStyle/>
          <a:p>
            <a:pPr marL="457200" lvl="0" indent="-355600" algn="l" rtl="0">
              <a:spcBef>
                <a:spcPts val="1000"/>
              </a:spcBef>
              <a:spcAft>
                <a:spcPts val="0"/>
              </a:spcAft>
              <a:buSzPts val="2000"/>
              <a:buFont typeface="Century Gothic"/>
              <a:buChar char="•"/>
            </a:pPr>
            <a:r>
              <a:rPr lang="en-BG" b="1"/>
              <a:t>Retrospective</a:t>
            </a:r>
            <a:endParaRPr b="1"/>
          </a:p>
          <a:p>
            <a:pPr marL="914400" lvl="1" indent="-355600" algn="l" rtl="0">
              <a:spcBef>
                <a:spcPts val="1000"/>
              </a:spcBef>
              <a:spcAft>
                <a:spcPts val="0"/>
              </a:spcAft>
              <a:buSzPts val="2000"/>
              <a:buFont typeface="Century Gothic"/>
              <a:buChar char="•"/>
            </a:pPr>
            <a:r>
              <a:rPr lang="en-BG"/>
              <a:t>Reconstruct causal relationships </a:t>
            </a:r>
            <a:r>
              <a:rPr lang="en-BG" i="1"/>
              <a:t>after</a:t>
            </a:r>
            <a:r>
              <a:rPr lang="en-BG"/>
              <a:t> outcomes have occurred, using naturally observed variations.</a:t>
            </a:r>
            <a:endParaRPr/>
          </a:p>
          <a:p>
            <a:pPr marL="914400" lvl="1" indent="-342900" algn="l" rtl="0">
              <a:spcBef>
                <a:spcPts val="1000"/>
              </a:spcBef>
              <a:spcAft>
                <a:spcPts val="0"/>
              </a:spcAft>
              <a:buSzPts val="1800"/>
              <a:buChar char="•"/>
            </a:pPr>
            <a:r>
              <a:rPr lang="en-BG"/>
              <a:t>Statistical inference and quasi-experimental approaches (or process-based modeling)</a:t>
            </a:r>
            <a:endParaRPr/>
          </a:p>
          <a:p>
            <a:pPr marL="914400" lvl="1" indent="-342900" algn="l" rtl="0">
              <a:spcBef>
                <a:spcPts val="1000"/>
              </a:spcBef>
              <a:spcAft>
                <a:spcPts val="0"/>
              </a:spcAft>
              <a:buSzPts val="1800"/>
              <a:buChar char="•"/>
            </a:pPr>
            <a:r>
              <a:rPr lang="en-BG"/>
              <a:t>Common in conservation and biodiversity monitoring</a:t>
            </a:r>
            <a:endParaRPr/>
          </a:p>
          <a:p>
            <a:pPr marL="457200" lvl="0" indent="-342900" algn="l" rtl="0">
              <a:spcBef>
                <a:spcPts val="1000"/>
              </a:spcBef>
              <a:spcAft>
                <a:spcPts val="0"/>
              </a:spcAft>
              <a:buClr>
                <a:schemeClr val="lt1"/>
              </a:buClr>
              <a:buSzPts val="1800"/>
              <a:buChar char="•"/>
            </a:pPr>
            <a:r>
              <a:rPr lang="en-BG" b="1">
                <a:solidFill>
                  <a:schemeClr val="lt1"/>
                </a:solidFill>
              </a:rPr>
              <a:t>Prospective</a:t>
            </a:r>
            <a:endParaRPr b="1">
              <a:solidFill>
                <a:schemeClr val="lt1"/>
              </a:solidFill>
            </a:endParaRPr>
          </a:p>
          <a:p>
            <a:pPr marL="914400" lvl="1" indent="-342900" algn="l" rtl="0">
              <a:spcBef>
                <a:spcPts val="1000"/>
              </a:spcBef>
              <a:spcAft>
                <a:spcPts val="0"/>
              </a:spcAft>
              <a:buClr>
                <a:schemeClr val="lt1"/>
              </a:buClr>
              <a:buSzPts val="1800"/>
              <a:buFont typeface="Century Gothic"/>
              <a:buChar char="•"/>
            </a:pPr>
            <a:r>
              <a:rPr lang="en-BG">
                <a:solidFill>
                  <a:schemeClr val="lt1"/>
                </a:solidFill>
              </a:rPr>
              <a:t>Test or validate hypothesized causal mechanisms </a:t>
            </a:r>
            <a:r>
              <a:rPr lang="en-BG" i="1">
                <a:solidFill>
                  <a:schemeClr val="lt1"/>
                </a:solidFill>
              </a:rPr>
              <a:t>before/as</a:t>
            </a:r>
            <a:r>
              <a:rPr lang="en-BG">
                <a:solidFill>
                  <a:schemeClr val="lt1"/>
                </a:solidFill>
              </a:rPr>
              <a:t> outcomes occur, through designed interventions or controlled manipulations.</a:t>
            </a:r>
            <a:endParaRPr>
              <a:solidFill>
                <a:schemeClr val="lt1"/>
              </a:solidFill>
            </a:endParaRPr>
          </a:p>
          <a:p>
            <a:pPr marL="914400" lvl="1" indent="-342900" algn="l" rtl="0">
              <a:spcBef>
                <a:spcPts val="1000"/>
              </a:spcBef>
              <a:spcAft>
                <a:spcPts val="0"/>
              </a:spcAft>
              <a:buClr>
                <a:schemeClr val="lt1"/>
              </a:buClr>
              <a:buSzPts val="1800"/>
              <a:buChar char="•"/>
            </a:pPr>
            <a:r>
              <a:rPr lang="en-BG">
                <a:solidFill>
                  <a:schemeClr val="lt1"/>
                </a:solidFill>
              </a:rPr>
              <a:t>Experimental and process-based modeling approaches</a:t>
            </a:r>
            <a:endParaRPr>
              <a:solidFill>
                <a:schemeClr val="lt1"/>
              </a:solidFill>
            </a:endParaRPr>
          </a:p>
          <a:p>
            <a:pPr marL="914400" lvl="1" indent="-342900" algn="l" rtl="0">
              <a:spcBef>
                <a:spcPts val="1000"/>
              </a:spcBef>
              <a:spcAft>
                <a:spcPts val="1000"/>
              </a:spcAft>
              <a:buClr>
                <a:schemeClr val="lt1"/>
              </a:buClr>
              <a:buSzPts val="1800"/>
              <a:buChar char="•"/>
            </a:pPr>
            <a:r>
              <a:rPr lang="en-BG">
                <a:solidFill>
                  <a:schemeClr val="lt1"/>
                </a:solidFill>
              </a:rPr>
              <a:t>More common in academic settings, but see adaptive management</a:t>
            </a:r>
            <a:endParaRPr sz="160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g39e15d54295_3_48"/>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Framework: Retrospective vs. prospective attribution</a:t>
            </a:r>
            <a:endParaRPr/>
          </a:p>
        </p:txBody>
      </p:sp>
      <p:pic>
        <p:nvPicPr>
          <p:cNvPr id="345" name="Google Shape;345;g39e15d54295_3_48" title="Fig 1-framework.png"/>
          <p:cNvPicPr preferRelativeResize="0"/>
          <p:nvPr/>
        </p:nvPicPr>
        <p:blipFill rotWithShape="1">
          <a:blip r:embed="rId3">
            <a:alphaModFix/>
          </a:blip>
          <a:srcRect l="28056" t="7051" r="37073" b="7060"/>
          <a:stretch/>
        </p:blipFill>
        <p:spPr>
          <a:xfrm>
            <a:off x="407500" y="1791900"/>
            <a:ext cx="4720327" cy="3970850"/>
          </a:xfrm>
          <a:prstGeom prst="rect">
            <a:avLst/>
          </a:prstGeom>
          <a:noFill/>
          <a:ln>
            <a:noFill/>
          </a:ln>
        </p:spPr>
      </p:pic>
      <p:sp>
        <p:nvSpPr>
          <p:cNvPr id="346" name="Google Shape;346;g39e15d54295_3_48"/>
          <p:cNvSpPr txBox="1">
            <a:spLocks noGrp="1"/>
          </p:cNvSpPr>
          <p:nvPr>
            <p:ph type="body" idx="1"/>
          </p:nvPr>
        </p:nvSpPr>
        <p:spPr>
          <a:xfrm>
            <a:off x="4973175" y="1792650"/>
            <a:ext cx="6963900" cy="5154600"/>
          </a:xfrm>
          <a:prstGeom prst="rect">
            <a:avLst/>
          </a:prstGeom>
          <a:solidFill>
            <a:schemeClr val="lt1"/>
          </a:solidFill>
        </p:spPr>
        <p:txBody>
          <a:bodyPr spcFirstLastPara="1" wrap="square" lIns="91425" tIns="45700" rIns="91425" bIns="45700" anchor="t" anchorCtr="0">
            <a:normAutofit/>
          </a:bodyPr>
          <a:lstStyle/>
          <a:p>
            <a:pPr marL="457200" lvl="0" indent="-355600" algn="l" rtl="0">
              <a:spcBef>
                <a:spcPts val="1000"/>
              </a:spcBef>
              <a:spcAft>
                <a:spcPts val="0"/>
              </a:spcAft>
              <a:buSzPts val="2000"/>
              <a:buFont typeface="Century Gothic"/>
              <a:buChar char="•"/>
            </a:pPr>
            <a:r>
              <a:rPr lang="en-BG" b="1"/>
              <a:t>Retrospective</a:t>
            </a:r>
            <a:endParaRPr b="1"/>
          </a:p>
          <a:p>
            <a:pPr marL="914400" lvl="1" indent="-355600" algn="l" rtl="0">
              <a:spcBef>
                <a:spcPts val="1000"/>
              </a:spcBef>
              <a:spcAft>
                <a:spcPts val="0"/>
              </a:spcAft>
              <a:buSzPts val="2000"/>
              <a:buFont typeface="Century Gothic"/>
              <a:buChar char="•"/>
            </a:pPr>
            <a:r>
              <a:rPr lang="en-BG"/>
              <a:t>Reconstruct causal relationships </a:t>
            </a:r>
            <a:r>
              <a:rPr lang="en-BG" i="1"/>
              <a:t>after</a:t>
            </a:r>
            <a:r>
              <a:rPr lang="en-BG"/>
              <a:t> outcomes have occurred, using naturally observed variations.</a:t>
            </a:r>
            <a:endParaRPr/>
          </a:p>
          <a:p>
            <a:pPr marL="914400" lvl="1" indent="-342900" algn="l" rtl="0">
              <a:spcBef>
                <a:spcPts val="1000"/>
              </a:spcBef>
              <a:spcAft>
                <a:spcPts val="0"/>
              </a:spcAft>
              <a:buSzPts val="1800"/>
              <a:buChar char="•"/>
            </a:pPr>
            <a:r>
              <a:rPr lang="en-BG"/>
              <a:t>Statistical inference and quasi-experimental approaches (or process-based modeling)</a:t>
            </a:r>
            <a:endParaRPr/>
          </a:p>
          <a:p>
            <a:pPr marL="914400" lvl="1" indent="-342900" algn="l" rtl="0">
              <a:spcBef>
                <a:spcPts val="1000"/>
              </a:spcBef>
              <a:spcAft>
                <a:spcPts val="0"/>
              </a:spcAft>
              <a:buSzPts val="1800"/>
              <a:buChar char="•"/>
            </a:pPr>
            <a:r>
              <a:rPr lang="en-BG"/>
              <a:t>Common in conservation and biodiversity monitoring</a:t>
            </a:r>
            <a:endParaRPr/>
          </a:p>
          <a:p>
            <a:pPr marL="457200" lvl="0" indent="-342900" algn="l" rtl="0">
              <a:spcBef>
                <a:spcPts val="1000"/>
              </a:spcBef>
              <a:spcAft>
                <a:spcPts val="0"/>
              </a:spcAft>
              <a:buSzPts val="1800"/>
              <a:buChar char="•"/>
            </a:pPr>
            <a:r>
              <a:rPr lang="en-BG" b="1"/>
              <a:t>Prospective</a:t>
            </a:r>
            <a:endParaRPr b="1"/>
          </a:p>
          <a:p>
            <a:pPr marL="914400" lvl="1" indent="-342900" algn="l" rtl="0">
              <a:spcBef>
                <a:spcPts val="1000"/>
              </a:spcBef>
              <a:spcAft>
                <a:spcPts val="0"/>
              </a:spcAft>
              <a:buSzPts val="1800"/>
              <a:buFont typeface="Century Gothic"/>
              <a:buChar char="•"/>
            </a:pPr>
            <a:r>
              <a:rPr lang="en-BG"/>
              <a:t>Test or validate hypothesized causal mechanisms </a:t>
            </a:r>
            <a:r>
              <a:rPr lang="en-BG" i="1"/>
              <a:t>before/as</a:t>
            </a:r>
            <a:r>
              <a:rPr lang="en-BG"/>
              <a:t> outcomes occur, through designed interventions or controlled manipulations.</a:t>
            </a:r>
            <a:endParaRPr/>
          </a:p>
          <a:p>
            <a:pPr marL="914400" lvl="1" indent="-342900" algn="l" rtl="0">
              <a:spcBef>
                <a:spcPts val="1000"/>
              </a:spcBef>
              <a:spcAft>
                <a:spcPts val="0"/>
              </a:spcAft>
              <a:buSzPts val="1800"/>
              <a:buChar char="•"/>
            </a:pPr>
            <a:r>
              <a:rPr lang="en-BG"/>
              <a:t>Experimental and process-based modeling approaches</a:t>
            </a:r>
            <a:endParaRPr/>
          </a:p>
          <a:p>
            <a:pPr marL="914400" lvl="1" indent="-342900" algn="l" rtl="0">
              <a:spcBef>
                <a:spcPts val="1000"/>
              </a:spcBef>
              <a:spcAft>
                <a:spcPts val="1000"/>
              </a:spcAft>
              <a:buSzPts val="1800"/>
              <a:buChar char="•"/>
            </a:pPr>
            <a:r>
              <a:rPr lang="en-BG"/>
              <a:t>More common in academic settings, but see adaptive management</a:t>
            </a:r>
            <a:endParaRPr sz="16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g39e15d54295_3_55"/>
          <p:cNvSpPr txBox="1">
            <a:spLocks noGrp="1"/>
          </p:cNvSpPr>
          <p:nvPr>
            <p:ph type="body" idx="1"/>
          </p:nvPr>
        </p:nvSpPr>
        <p:spPr>
          <a:xfrm>
            <a:off x="6902575" y="1792650"/>
            <a:ext cx="5034600" cy="4466700"/>
          </a:xfrm>
          <a:prstGeom prst="rect">
            <a:avLst/>
          </a:prstGeom>
          <a:solidFill>
            <a:schemeClr val="lt1"/>
          </a:solidFill>
        </p:spPr>
        <p:txBody>
          <a:bodyPr spcFirstLastPara="1" wrap="square" lIns="91425" tIns="45700" rIns="91425" bIns="45700" anchor="t" anchorCtr="0">
            <a:normAutofit/>
          </a:bodyPr>
          <a:lstStyle/>
          <a:p>
            <a:pPr marL="457200" lvl="0" indent="-368300" algn="l" rtl="0">
              <a:spcBef>
                <a:spcPts val="1000"/>
              </a:spcBef>
              <a:spcAft>
                <a:spcPts val="0"/>
              </a:spcAft>
              <a:buSzPts val="2200"/>
              <a:buFont typeface="Century Gothic"/>
              <a:buChar char="•"/>
            </a:pPr>
            <a:r>
              <a:rPr lang="en-BG" sz="1800" b="1"/>
              <a:t>Analyses</a:t>
            </a:r>
            <a:r>
              <a:rPr lang="en-BG" sz="1800"/>
              <a:t>: includes standard methods like regression, occupancy modeling, etc.</a:t>
            </a:r>
            <a:endParaRPr sz="1800"/>
          </a:p>
          <a:p>
            <a:pPr marL="457200" lvl="0" indent="-342900" algn="l" rtl="0">
              <a:spcBef>
                <a:spcPts val="1000"/>
              </a:spcBef>
              <a:spcAft>
                <a:spcPts val="0"/>
              </a:spcAft>
              <a:buSzPts val="1800"/>
              <a:buChar char="•"/>
            </a:pPr>
            <a:r>
              <a:rPr lang="en-BG" sz="1800"/>
              <a:t>Compare change in space or time between treatment and counterfactual</a:t>
            </a:r>
            <a:endParaRPr sz="1800"/>
          </a:p>
          <a:p>
            <a:pPr marL="457200" lvl="0" indent="-342900" algn="l" rtl="0">
              <a:spcBef>
                <a:spcPts val="1000"/>
              </a:spcBef>
              <a:spcAft>
                <a:spcPts val="0"/>
              </a:spcAft>
              <a:buSzPts val="1800"/>
              <a:buChar char="•"/>
            </a:pPr>
            <a:r>
              <a:rPr lang="en-BG" sz="1800"/>
              <a:t>Compare statistical support for different casual models</a:t>
            </a:r>
            <a:endParaRPr sz="1800"/>
          </a:p>
          <a:p>
            <a:pPr marL="1371600" lvl="2" indent="-342900" algn="l" rtl="0">
              <a:spcBef>
                <a:spcPts val="1000"/>
              </a:spcBef>
              <a:spcAft>
                <a:spcPts val="1000"/>
              </a:spcAft>
              <a:buSzPts val="1800"/>
              <a:buChar char="•"/>
            </a:pPr>
            <a:r>
              <a:rPr lang="en-BG" sz="1800" b="1"/>
              <a:t>Attribution and confidence statement:</a:t>
            </a:r>
            <a:r>
              <a:rPr lang="en-BG" sz="1800"/>
              <a:t> Communicate clearly the contributions of drivers to biodiversity change and associated confidence</a:t>
            </a:r>
            <a:endParaRPr sz="1800"/>
          </a:p>
        </p:txBody>
      </p:sp>
      <p:sp>
        <p:nvSpPr>
          <p:cNvPr id="353" name="Google Shape;353;g39e15d54295_3_55"/>
          <p:cNvSpPr txBox="1">
            <a:spLocks noGrp="1"/>
          </p:cNvSpPr>
          <p:nvPr>
            <p:ph type="title"/>
          </p:nvPr>
        </p:nvSpPr>
        <p:spPr>
          <a:xfrm>
            <a:off x="254499" y="268550"/>
            <a:ext cx="113475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Framework: analysis and attribution statement</a:t>
            </a:r>
            <a:endParaRPr/>
          </a:p>
        </p:txBody>
      </p:sp>
      <p:pic>
        <p:nvPicPr>
          <p:cNvPr id="354" name="Google Shape;354;g39e15d54295_3_55" title="Fig 1-framework.png"/>
          <p:cNvPicPr preferRelativeResize="0"/>
          <p:nvPr/>
        </p:nvPicPr>
        <p:blipFill rotWithShape="1">
          <a:blip r:embed="rId3">
            <a:alphaModFix/>
          </a:blip>
          <a:srcRect l="31791" t="7051" r="1067" b="7060"/>
          <a:stretch/>
        </p:blipFill>
        <p:spPr>
          <a:xfrm>
            <a:off x="159191" y="2002050"/>
            <a:ext cx="7908673" cy="345505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g39cc3e7ccc2_0_22"/>
          <p:cNvSpPr txBox="1">
            <a:spLocks noGrp="1"/>
          </p:cNvSpPr>
          <p:nvPr>
            <p:ph type="title"/>
          </p:nvPr>
        </p:nvSpPr>
        <p:spPr>
          <a:xfrm>
            <a:off x="254499" y="268550"/>
            <a:ext cx="1138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Causal approaches: Strengths and weaknesses</a:t>
            </a:r>
            <a:endParaRPr/>
          </a:p>
        </p:txBody>
      </p:sp>
      <p:sp>
        <p:nvSpPr>
          <p:cNvPr id="361" name="Google Shape;361;g39cc3e7ccc2_0_22"/>
          <p:cNvSpPr txBox="1">
            <a:spLocks noGrp="1"/>
          </p:cNvSpPr>
          <p:nvPr>
            <p:ph type="body" idx="1"/>
          </p:nvPr>
        </p:nvSpPr>
        <p:spPr>
          <a:xfrm>
            <a:off x="254510" y="1792638"/>
            <a:ext cx="116829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sp>
        <p:nvSpPr>
          <p:cNvPr id="362" name="Google Shape;362;g39cc3e7ccc2_0_22"/>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18</a:t>
            </a:fld>
            <a:endParaRPr/>
          </a:p>
        </p:txBody>
      </p:sp>
      <p:pic>
        <p:nvPicPr>
          <p:cNvPr id="363" name="Google Shape;363;g39cc3e7ccc2_0_22"/>
          <p:cNvPicPr preferRelativeResize="0"/>
          <p:nvPr/>
        </p:nvPicPr>
        <p:blipFill>
          <a:blip r:embed="rId3">
            <a:alphaModFix/>
          </a:blip>
          <a:stretch>
            <a:fillRect/>
          </a:stretch>
        </p:blipFill>
        <p:spPr>
          <a:xfrm>
            <a:off x="1343725" y="1563548"/>
            <a:ext cx="8672651" cy="52944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g39e15d54295_3_1"/>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i="1"/>
              <a:t>Retrospective</a:t>
            </a:r>
            <a:r>
              <a:rPr lang="en-BG"/>
              <a:t>:</a:t>
            </a:r>
            <a:r>
              <a:rPr lang="en-BG" i="1"/>
              <a:t> </a:t>
            </a:r>
            <a:r>
              <a:rPr lang="en-BG"/>
              <a:t>Observational inference</a:t>
            </a:r>
            <a:endParaRPr i="1"/>
          </a:p>
        </p:txBody>
      </p:sp>
      <p:sp>
        <p:nvSpPr>
          <p:cNvPr id="370" name="Google Shape;370;g39e15d54295_3_1"/>
          <p:cNvSpPr txBox="1">
            <a:spLocks noGrp="1"/>
          </p:cNvSpPr>
          <p:nvPr>
            <p:ph type="body" idx="1"/>
          </p:nvPr>
        </p:nvSpPr>
        <p:spPr>
          <a:xfrm>
            <a:off x="254500" y="1792651"/>
            <a:ext cx="11682900" cy="4911600"/>
          </a:xfrm>
          <a:prstGeom prst="rect">
            <a:avLst/>
          </a:prstGeom>
        </p:spPr>
        <p:txBody>
          <a:bodyPr spcFirstLastPara="1" wrap="square" lIns="91425" tIns="45700" rIns="91425" bIns="45700" anchor="t" anchorCtr="0">
            <a:normAutofit lnSpcReduction="20000"/>
          </a:bodyPr>
          <a:lstStyle/>
          <a:p>
            <a:pPr marL="457200" lvl="0" indent="-368300" algn="l" rtl="0">
              <a:lnSpc>
                <a:spcPct val="115000"/>
              </a:lnSpc>
              <a:spcBef>
                <a:spcPts val="0"/>
              </a:spcBef>
              <a:spcAft>
                <a:spcPts val="0"/>
              </a:spcAft>
              <a:buSzPts val="2200"/>
              <a:buFont typeface="Century Gothic"/>
              <a:buChar char="•"/>
            </a:pPr>
            <a:r>
              <a:rPr lang="en-BG" sz="2200">
                <a:solidFill>
                  <a:srgbClr val="000000"/>
                </a:solidFill>
              </a:rPr>
              <a:t>Method examples</a:t>
            </a:r>
            <a:endParaRPr sz="2200">
              <a:solidFill>
                <a:srgbClr val="000000"/>
              </a:solidFill>
            </a:endParaRPr>
          </a:p>
          <a:p>
            <a:pPr marL="914400" lvl="1" indent="-368300" algn="l" rtl="0">
              <a:lnSpc>
                <a:spcPct val="115000"/>
              </a:lnSpc>
              <a:spcBef>
                <a:spcPts val="1000"/>
              </a:spcBef>
              <a:spcAft>
                <a:spcPts val="0"/>
              </a:spcAft>
              <a:buClr>
                <a:srgbClr val="000000"/>
              </a:buClr>
              <a:buSzPts val="2200"/>
              <a:buChar char="•"/>
            </a:pPr>
            <a:r>
              <a:rPr lang="en-BG" sz="2200" b="1">
                <a:solidFill>
                  <a:srgbClr val="000000"/>
                </a:solidFill>
              </a:rPr>
              <a:t>Structural causal modeling</a:t>
            </a:r>
            <a:r>
              <a:rPr lang="en-BG" sz="2200">
                <a:solidFill>
                  <a:srgbClr val="000000"/>
                </a:solidFill>
              </a:rPr>
              <a:t>: use DAGs and a set of logical rules to select variables and reduce bias -&gt; run standard statistical analyses</a:t>
            </a:r>
            <a:endParaRPr sz="2200">
              <a:solidFill>
                <a:srgbClr val="000000"/>
              </a:solidFill>
            </a:endParaRPr>
          </a:p>
          <a:p>
            <a:pPr marL="1371600" lvl="2" indent="-368300" algn="l" rtl="0">
              <a:lnSpc>
                <a:spcPct val="115000"/>
              </a:lnSpc>
              <a:spcBef>
                <a:spcPts val="1000"/>
              </a:spcBef>
              <a:spcAft>
                <a:spcPts val="0"/>
              </a:spcAft>
              <a:buClr>
                <a:srgbClr val="000000"/>
              </a:buClr>
              <a:buSzPts val="2200"/>
              <a:buChar char="•"/>
            </a:pPr>
            <a:r>
              <a:rPr lang="en-BG" sz="2200">
                <a:solidFill>
                  <a:srgbClr val="000000"/>
                </a:solidFill>
              </a:rPr>
              <a:t>DAG = directed acyclic graph</a:t>
            </a:r>
            <a:endParaRPr sz="2200">
              <a:solidFill>
                <a:srgbClr val="000000"/>
              </a:solidFill>
            </a:endParaRPr>
          </a:p>
          <a:p>
            <a:pPr marL="914400" lvl="1" indent="-368300" algn="l" rtl="0">
              <a:lnSpc>
                <a:spcPct val="115000"/>
              </a:lnSpc>
              <a:spcBef>
                <a:spcPts val="1000"/>
              </a:spcBef>
              <a:spcAft>
                <a:spcPts val="0"/>
              </a:spcAft>
              <a:buClr>
                <a:srgbClr val="000000"/>
              </a:buClr>
              <a:buSzPts val="2200"/>
              <a:buChar char="•"/>
            </a:pPr>
            <a:r>
              <a:rPr lang="en-BG" sz="2200" b="1">
                <a:solidFill>
                  <a:srgbClr val="000000"/>
                </a:solidFill>
              </a:rPr>
              <a:t>Quasi-experimental design:</a:t>
            </a:r>
            <a:r>
              <a:rPr lang="en-BG" sz="2200">
                <a:solidFill>
                  <a:srgbClr val="000000"/>
                </a:solidFill>
              </a:rPr>
              <a:t> approximate control and treatment groups and derive a </a:t>
            </a:r>
            <a:r>
              <a:rPr lang="en-BG" sz="2200" b="1">
                <a:solidFill>
                  <a:srgbClr val="000000"/>
                </a:solidFill>
              </a:rPr>
              <a:t>counterfactual </a:t>
            </a:r>
            <a:r>
              <a:rPr lang="en-BG" sz="2200">
                <a:solidFill>
                  <a:srgbClr val="000000"/>
                </a:solidFill>
              </a:rPr>
              <a:t>from natural settings</a:t>
            </a:r>
            <a:endParaRPr sz="2200">
              <a:solidFill>
                <a:srgbClr val="000000"/>
              </a:solidFill>
            </a:endParaRPr>
          </a:p>
          <a:p>
            <a:pPr marL="1371600" lvl="2" indent="-368300" algn="l" rtl="0">
              <a:lnSpc>
                <a:spcPct val="115000"/>
              </a:lnSpc>
              <a:spcBef>
                <a:spcPts val="1000"/>
              </a:spcBef>
              <a:spcAft>
                <a:spcPts val="0"/>
              </a:spcAft>
              <a:buClr>
                <a:srgbClr val="000000"/>
              </a:buClr>
              <a:buSzPts val="2200"/>
              <a:buChar char="•"/>
            </a:pPr>
            <a:r>
              <a:rPr lang="en-BG" sz="2200">
                <a:solidFill>
                  <a:srgbClr val="000000"/>
                </a:solidFill>
              </a:rPr>
              <a:t>Matching</a:t>
            </a:r>
            <a:endParaRPr sz="2200">
              <a:solidFill>
                <a:srgbClr val="000000"/>
              </a:solidFill>
            </a:endParaRPr>
          </a:p>
          <a:p>
            <a:pPr marL="1371600" lvl="2" indent="-368300" algn="l" rtl="0">
              <a:lnSpc>
                <a:spcPct val="115000"/>
              </a:lnSpc>
              <a:spcBef>
                <a:spcPts val="1000"/>
              </a:spcBef>
              <a:spcAft>
                <a:spcPts val="0"/>
              </a:spcAft>
              <a:buClr>
                <a:srgbClr val="000000"/>
              </a:buClr>
              <a:buSzPts val="2200"/>
              <a:buChar char="•"/>
            </a:pPr>
            <a:r>
              <a:rPr lang="en-BG" sz="2200">
                <a:solidFill>
                  <a:srgbClr val="000000"/>
                </a:solidFill>
              </a:rPr>
              <a:t>Regression discontinuity design</a:t>
            </a:r>
            <a:endParaRPr sz="2200">
              <a:solidFill>
                <a:srgbClr val="000000"/>
              </a:solidFill>
            </a:endParaRPr>
          </a:p>
          <a:p>
            <a:pPr marL="1371600" lvl="2" indent="-368300" algn="l" rtl="0">
              <a:lnSpc>
                <a:spcPct val="115000"/>
              </a:lnSpc>
              <a:spcBef>
                <a:spcPts val="1000"/>
              </a:spcBef>
              <a:spcAft>
                <a:spcPts val="0"/>
              </a:spcAft>
              <a:buClr>
                <a:srgbClr val="000000"/>
              </a:buClr>
              <a:buSzPts val="2200"/>
              <a:buChar char="•"/>
            </a:pPr>
            <a:r>
              <a:rPr lang="en-BG" sz="2200">
                <a:solidFill>
                  <a:srgbClr val="000000"/>
                </a:solidFill>
              </a:rPr>
              <a:t>Synthetic control with time series</a:t>
            </a:r>
            <a:endParaRPr sz="2200">
              <a:solidFill>
                <a:srgbClr val="000000"/>
              </a:solidFill>
            </a:endParaRPr>
          </a:p>
          <a:p>
            <a:pPr marL="914400" lvl="1" indent="-368300" algn="l" rtl="0">
              <a:lnSpc>
                <a:spcPct val="115000"/>
              </a:lnSpc>
              <a:spcBef>
                <a:spcPts val="1000"/>
              </a:spcBef>
              <a:spcAft>
                <a:spcPts val="0"/>
              </a:spcAft>
              <a:buClr>
                <a:srgbClr val="000000"/>
              </a:buClr>
              <a:buSzPts val="2200"/>
              <a:buChar char="•"/>
            </a:pPr>
            <a:r>
              <a:rPr lang="en-BG" sz="2200" b="1">
                <a:solidFill>
                  <a:srgbClr val="000000"/>
                </a:solidFill>
              </a:rPr>
              <a:t>Instrumental variables</a:t>
            </a:r>
            <a:r>
              <a:rPr lang="en-BG" sz="2200">
                <a:solidFill>
                  <a:srgbClr val="000000"/>
                </a:solidFill>
              </a:rPr>
              <a:t>, two-way fixed effects, etc: control for unknown confounding relationships through model structure</a:t>
            </a:r>
            <a:endParaRPr sz="2200">
              <a:solidFill>
                <a:srgbClr val="000000"/>
              </a:solidFill>
            </a:endParaRPr>
          </a:p>
          <a:p>
            <a:pPr marL="457200" lvl="0" indent="-342900" algn="l" rtl="0">
              <a:spcBef>
                <a:spcPts val="1000"/>
              </a:spcBef>
              <a:spcAft>
                <a:spcPts val="0"/>
              </a:spcAft>
              <a:buSzPts val="1800"/>
              <a:buChar char="•"/>
            </a:pPr>
            <a:endParaRPr/>
          </a:p>
        </p:txBody>
      </p:sp>
      <p:sp>
        <p:nvSpPr>
          <p:cNvPr id="371" name="Google Shape;371;g39e15d54295_3_1"/>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
          <p:cNvSpPr txBox="1">
            <a:spLocks noGrp="1"/>
          </p:cNvSpPr>
          <p:nvPr>
            <p:ph type="title"/>
          </p:nvPr>
        </p:nvSpPr>
        <p:spPr>
          <a:xfrm>
            <a:off x="831850" y="2275827"/>
            <a:ext cx="10515600" cy="2007415"/>
          </a:xfrm>
          <a:prstGeom prst="rect">
            <a:avLst/>
          </a:prstGeom>
          <a:noFill/>
          <a:ln>
            <a:noFill/>
          </a:ln>
        </p:spPr>
        <p:txBody>
          <a:bodyPr spcFirstLastPara="1" wrap="square" lIns="91425" tIns="45700" rIns="91425" bIns="45700" anchor="ctr" anchorCtr="0">
            <a:normAutofit/>
          </a:bodyPr>
          <a:lstStyle/>
          <a:p>
            <a:pPr marL="457200" lvl="0" indent="-457200" algn="ctr" rtl="0">
              <a:lnSpc>
                <a:spcPct val="90000"/>
              </a:lnSpc>
              <a:spcBef>
                <a:spcPts val="0"/>
              </a:spcBef>
              <a:spcAft>
                <a:spcPts val="0"/>
              </a:spcAft>
              <a:buSzPts val="6000"/>
              <a:buAutoNum type="romanUcPeriod"/>
            </a:pPr>
            <a:r>
              <a:rPr lang="en-BG"/>
              <a:t>Introduction</a:t>
            </a:r>
            <a:endParaRPr/>
          </a:p>
        </p:txBody>
      </p:sp>
      <p:sp>
        <p:nvSpPr>
          <p:cNvPr id="229" name="Google Shape;229;p2"/>
          <p:cNvSpPr txBox="1">
            <a:spLocks noGrp="1"/>
          </p:cNvSpPr>
          <p:nvPr>
            <p:ph type="body" idx="1"/>
          </p:nvPr>
        </p:nvSpPr>
        <p:spPr>
          <a:xfrm>
            <a:off x="831850" y="4589463"/>
            <a:ext cx="10515600" cy="8808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400"/>
              <a:buNone/>
            </a:pPr>
            <a:r>
              <a:rPr lang="en-BG"/>
              <a:t>Joaquim Estopinan, Anne Thomas &amp; Wilfried Thuiller</a:t>
            </a:r>
            <a:endParaRPr/>
          </a:p>
        </p:txBody>
      </p:sp>
      <p:sp>
        <p:nvSpPr>
          <p:cNvPr id="230" name="Google Shape;230;p2"/>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100"/>
              <a:buNone/>
            </a:pPr>
            <a:fld id="{00000000-1234-1234-1234-123412341234}" type="slidenum">
              <a:rPr lang="en-BG"/>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g39cc3e7ccc2_0_1"/>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i="1"/>
              <a:t>Retrospective</a:t>
            </a:r>
            <a:r>
              <a:rPr lang="en-BG"/>
              <a:t>:</a:t>
            </a:r>
            <a:r>
              <a:rPr lang="en-BG" i="1"/>
              <a:t> </a:t>
            </a:r>
            <a:r>
              <a:rPr lang="en-BG"/>
              <a:t>Observational inference</a:t>
            </a:r>
            <a:endParaRPr/>
          </a:p>
        </p:txBody>
      </p:sp>
      <p:sp>
        <p:nvSpPr>
          <p:cNvPr id="378" name="Google Shape;378;g39cc3e7ccc2_0_1"/>
          <p:cNvSpPr txBox="1">
            <a:spLocks noGrp="1"/>
          </p:cNvSpPr>
          <p:nvPr>
            <p:ph type="body" idx="1"/>
          </p:nvPr>
        </p:nvSpPr>
        <p:spPr>
          <a:xfrm>
            <a:off x="254510" y="1792638"/>
            <a:ext cx="11682900" cy="4351200"/>
          </a:xfrm>
          <a:prstGeom prst="rect">
            <a:avLst/>
          </a:prstGeom>
        </p:spPr>
        <p:txBody>
          <a:bodyPr spcFirstLastPara="1" wrap="square" lIns="91425" tIns="45700" rIns="91425" bIns="45700" anchor="t" anchorCtr="0">
            <a:normAutofit/>
          </a:bodyPr>
          <a:lstStyle/>
          <a:p>
            <a:pPr marL="457200" lvl="0" indent="-368300" algn="l" rtl="0">
              <a:lnSpc>
                <a:spcPct val="115000"/>
              </a:lnSpc>
              <a:spcBef>
                <a:spcPts val="1200"/>
              </a:spcBef>
              <a:spcAft>
                <a:spcPts val="0"/>
              </a:spcAft>
              <a:buSzPts val="2200"/>
              <a:buFont typeface="Century Gothic"/>
              <a:buChar char="•"/>
            </a:pPr>
            <a:r>
              <a:rPr lang="en-BG" sz="2200" b="1">
                <a:solidFill>
                  <a:srgbClr val="000000"/>
                </a:solidFill>
              </a:rPr>
              <a:t>Strengths</a:t>
            </a:r>
            <a:endParaRPr sz="2200" b="1">
              <a:solidFill>
                <a:srgbClr val="000000"/>
              </a:solidFill>
            </a:endParaRPr>
          </a:p>
          <a:p>
            <a:pPr marL="914400" lvl="1" indent="-368300" algn="l" rtl="0">
              <a:lnSpc>
                <a:spcPct val="115000"/>
              </a:lnSpc>
              <a:spcBef>
                <a:spcPts val="0"/>
              </a:spcBef>
              <a:spcAft>
                <a:spcPts val="0"/>
              </a:spcAft>
              <a:buSzPts val="2200"/>
              <a:buFont typeface="Century Gothic"/>
              <a:buChar char="•"/>
            </a:pPr>
            <a:r>
              <a:rPr lang="en-BG" sz="2200">
                <a:solidFill>
                  <a:srgbClr val="000000"/>
                </a:solidFill>
              </a:rPr>
              <a:t>Enables inference from real-world systems where experiments are infeasible or unethical </a:t>
            </a:r>
            <a:endParaRPr sz="2200">
              <a:solidFill>
                <a:srgbClr val="000000"/>
              </a:solidFill>
            </a:endParaRPr>
          </a:p>
          <a:p>
            <a:pPr marL="914400" lvl="1" indent="-368300" algn="l" rtl="0">
              <a:lnSpc>
                <a:spcPct val="115000"/>
              </a:lnSpc>
              <a:spcBef>
                <a:spcPts val="0"/>
              </a:spcBef>
              <a:spcAft>
                <a:spcPts val="0"/>
              </a:spcAft>
              <a:buSzPts val="2200"/>
              <a:buFont typeface="Century Gothic"/>
              <a:buChar char="•"/>
            </a:pPr>
            <a:r>
              <a:rPr lang="en-BG" sz="2200">
                <a:solidFill>
                  <a:srgbClr val="000000"/>
                </a:solidFill>
              </a:rPr>
              <a:t>Captures long-term, emergent, or large-scale dynamics</a:t>
            </a:r>
            <a:endParaRPr sz="2200">
              <a:solidFill>
                <a:srgbClr val="000000"/>
              </a:solidFill>
            </a:endParaRPr>
          </a:p>
          <a:p>
            <a:pPr marL="457200" lvl="0" indent="-368300" algn="l" rtl="0">
              <a:lnSpc>
                <a:spcPct val="115000"/>
              </a:lnSpc>
              <a:spcBef>
                <a:spcPts val="0"/>
              </a:spcBef>
              <a:spcAft>
                <a:spcPts val="0"/>
              </a:spcAft>
              <a:buSzPts val="2200"/>
              <a:buFont typeface="Century Gothic"/>
              <a:buChar char="•"/>
            </a:pPr>
            <a:r>
              <a:rPr lang="en-BG" sz="2200" b="1">
                <a:solidFill>
                  <a:srgbClr val="000000"/>
                </a:solidFill>
              </a:rPr>
              <a:t>Limitations</a:t>
            </a:r>
            <a:endParaRPr sz="2200" b="1">
              <a:solidFill>
                <a:srgbClr val="000000"/>
              </a:solidFill>
            </a:endParaRPr>
          </a:p>
          <a:p>
            <a:pPr marL="914400" lvl="1" indent="-368300" algn="l" rtl="0">
              <a:lnSpc>
                <a:spcPct val="115000"/>
              </a:lnSpc>
              <a:spcBef>
                <a:spcPts val="0"/>
              </a:spcBef>
              <a:spcAft>
                <a:spcPts val="0"/>
              </a:spcAft>
              <a:buSzPts val="2200"/>
              <a:buFont typeface="Century Gothic"/>
              <a:buChar char="•"/>
            </a:pPr>
            <a:r>
              <a:rPr lang="en-BG" sz="2200">
                <a:solidFill>
                  <a:srgbClr val="000000"/>
                </a:solidFill>
              </a:rPr>
              <a:t>Susceptible to confounding and other sources of bias</a:t>
            </a:r>
            <a:endParaRPr sz="2200">
              <a:solidFill>
                <a:srgbClr val="000000"/>
              </a:solidFill>
            </a:endParaRPr>
          </a:p>
          <a:p>
            <a:pPr marL="914400" lvl="1" indent="-368300" algn="l" rtl="0">
              <a:lnSpc>
                <a:spcPct val="115000"/>
              </a:lnSpc>
              <a:spcBef>
                <a:spcPts val="0"/>
              </a:spcBef>
              <a:spcAft>
                <a:spcPts val="0"/>
              </a:spcAft>
              <a:buClr>
                <a:srgbClr val="000000"/>
              </a:buClr>
              <a:buSzPts val="2200"/>
              <a:buChar char="•"/>
            </a:pPr>
            <a:r>
              <a:rPr lang="en-BG" sz="2200">
                <a:solidFill>
                  <a:srgbClr val="000000"/>
                </a:solidFill>
              </a:rPr>
              <a:t>Strong assumptions and high-quality data required</a:t>
            </a:r>
            <a:endParaRPr sz="2200">
              <a:solidFill>
                <a:srgbClr val="000000"/>
              </a:solidFill>
            </a:endParaRPr>
          </a:p>
          <a:p>
            <a:pPr marL="914400" lvl="1" indent="-368300" algn="l" rtl="0">
              <a:lnSpc>
                <a:spcPct val="115000"/>
              </a:lnSpc>
              <a:spcBef>
                <a:spcPts val="0"/>
              </a:spcBef>
              <a:spcAft>
                <a:spcPts val="0"/>
              </a:spcAft>
              <a:buSzPts val="2200"/>
              <a:buFont typeface="Century Gothic"/>
              <a:buChar char="•"/>
            </a:pPr>
            <a:r>
              <a:rPr lang="en-BG" sz="2200">
                <a:solidFill>
                  <a:srgbClr val="000000"/>
                </a:solidFill>
              </a:rPr>
              <a:t>Causality is inferred, not demonstrated</a:t>
            </a:r>
            <a:endParaRPr sz="2200">
              <a:solidFill>
                <a:srgbClr val="000000"/>
              </a:solidFill>
            </a:endParaRPr>
          </a:p>
          <a:p>
            <a:pPr marL="457200" lvl="0" indent="-342900" algn="l" rtl="0">
              <a:spcBef>
                <a:spcPts val="0"/>
              </a:spcBef>
              <a:spcAft>
                <a:spcPts val="0"/>
              </a:spcAft>
              <a:buSzPts val="1800"/>
              <a:buChar char="•"/>
            </a:pPr>
            <a:endParaRPr/>
          </a:p>
        </p:txBody>
      </p:sp>
      <p:sp>
        <p:nvSpPr>
          <p:cNvPr id="379" name="Google Shape;379;g39cc3e7ccc2_0_1"/>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g39e15d54295_3_67"/>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i="1"/>
              <a:t>Prospective</a:t>
            </a:r>
            <a:r>
              <a:rPr lang="en-BG"/>
              <a:t>: Experiments</a:t>
            </a:r>
            <a:endParaRPr/>
          </a:p>
        </p:txBody>
      </p:sp>
      <p:sp>
        <p:nvSpPr>
          <p:cNvPr id="386" name="Google Shape;386;g39e15d54295_3_67"/>
          <p:cNvSpPr txBox="1">
            <a:spLocks noGrp="1"/>
          </p:cNvSpPr>
          <p:nvPr>
            <p:ph type="body" idx="1"/>
          </p:nvPr>
        </p:nvSpPr>
        <p:spPr>
          <a:xfrm>
            <a:off x="254510" y="1792638"/>
            <a:ext cx="11682900" cy="4351200"/>
          </a:xfrm>
          <a:prstGeom prst="rect">
            <a:avLst/>
          </a:prstGeom>
        </p:spPr>
        <p:txBody>
          <a:bodyPr spcFirstLastPara="1" wrap="square" lIns="91425" tIns="45700" rIns="91425" bIns="45700" anchor="t" anchorCtr="0">
            <a:normAutofit/>
          </a:bodyPr>
          <a:lstStyle/>
          <a:p>
            <a:pPr marL="457200" lvl="0" indent="-368300" algn="l" rtl="0">
              <a:spcBef>
                <a:spcPts val="1000"/>
              </a:spcBef>
              <a:spcAft>
                <a:spcPts val="0"/>
              </a:spcAft>
              <a:buSzPts val="2200"/>
              <a:buChar char="•"/>
            </a:pPr>
            <a:r>
              <a:rPr lang="en-BG" sz="2200" b="1"/>
              <a:t>Features</a:t>
            </a:r>
            <a:endParaRPr sz="2200" b="1"/>
          </a:p>
          <a:p>
            <a:pPr marL="914400" lvl="1" indent="-368300" algn="l" rtl="0">
              <a:spcBef>
                <a:spcPts val="1000"/>
              </a:spcBef>
              <a:spcAft>
                <a:spcPts val="0"/>
              </a:spcAft>
              <a:buSzPts val="2200"/>
              <a:buChar char="•"/>
            </a:pPr>
            <a:r>
              <a:rPr lang="en-BG" sz="2200"/>
              <a:t>Controlled environments (grassland plots, lake mesocosms, warming chambers)</a:t>
            </a:r>
            <a:endParaRPr sz="2200"/>
          </a:p>
          <a:p>
            <a:pPr marL="914400" lvl="1" indent="-368300" algn="l" rtl="0">
              <a:spcBef>
                <a:spcPts val="1000"/>
              </a:spcBef>
              <a:spcAft>
                <a:spcPts val="0"/>
              </a:spcAft>
              <a:buSzPts val="2200"/>
              <a:buChar char="•"/>
            </a:pPr>
            <a:r>
              <a:rPr lang="en-BG" sz="2200"/>
              <a:t>Manipulate drivers like nutrients, pollutants, warming, fire, etc (typically only one or few)</a:t>
            </a:r>
            <a:endParaRPr sz="2200"/>
          </a:p>
          <a:p>
            <a:pPr marL="914400" lvl="1" indent="-368300" algn="l" rtl="0">
              <a:spcBef>
                <a:spcPts val="1000"/>
              </a:spcBef>
              <a:spcAft>
                <a:spcPts val="0"/>
              </a:spcAft>
              <a:buSzPts val="2200"/>
              <a:buChar char="•"/>
            </a:pPr>
            <a:r>
              <a:rPr lang="en-BG" sz="2200"/>
              <a:t>Identify direction and strength of drivers for further study</a:t>
            </a:r>
            <a:endParaRPr sz="2200"/>
          </a:p>
          <a:p>
            <a:pPr marL="457200" lvl="0" indent="-368300" algn="l" rtl="0">
              <a:spcBef>
                <a:spcPts val="1000"/>
              </a:spcBef>
              <a:spcAft>
                <a:spcPts val="0"/>
              </a:spcAft>
              <a:buSzPts val="2200"/>
              <a:buChar char="•"/>
            </a:pPr>
            <a:r>
              <a:rPr lang="en-BG" sz="2200" b="1"/>
              <a:t>Example</a:t>
            </a:r>
            <a:endParaRPr sz="2200" b="1"/>
          </a:p>
          <a:p>
            <a:pPr marL="914400" lvl="1" indent="-368300" algn="l" rtl="0">
              <a:spcBef>
                <a:spcPts val="1000"/>
              </a:spcBef>
              <a:spcAft>
                <a:spcPts val="0"/>
              </a:spcAft>
              <a:buSzPts val="2200"/>
              <a:buChar char="•"/>
            </a:pPr>
            <a:r>
              <a:rPr lang="en-BG" sz="2200"/>
              <a:t>Long-term grassland nitrogen addition at Cedar Creek, Minnesota</a:t>
            </a:r>
            <a:endParaRPr sz="2200"/>
          </a:p>
          <a:p>
            <a:pPr marL="914400" lvl="1" indent="-368300" algn="l" rtl="0">
              <a:spcBef>
                <a:spcPts val="1000"/>
              </a:spcBef>
              <a:spcAft>
                <a:spcPts val="0"/>
              </a:spcAft>
              <a:buSzPts val="2200"/>
              <a:buChar char="•"/>
            </a:pPr>
            <a:r>
              <a:rPr lang="en-BG" sz="2200"/>
              <a:t>Increased nutrients = ↓ plant niche diversity = ↑ productivity, ↑ light competition, ↓ plant diversity</a:t>
            </a:r>
            <a:endParaRPr sz="2200"/>
          </a:p>
          <a:p>
            <a:pPr marL="914400" lvl="0" indent="0" algn="l" rtl="0">
              <a:spcBef>
                <a:spcPts val="1000"/>
              </a:spcBef>
              <a:spcAft>
                <a:spcPts val="1000"/>
              </a:spcAft>
              <a:buNone/>
            </a:pPr>
            <a:endParaRPr sz="2200"/>
          </a:p>
        </p:txBody>
      </p:sp>
      <p:sp>
        <p:nvSpPr>
          <p:cNvPr id="387" name="Google Shape;387;g39e15d54295_3_67"/>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g39cc3e7ccc2_0_8"/>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i="1"/>
              <a:t>Prospective</a:t>
            </a:r>
            <a:r>
              <a:rPr lang="en-BG"/>
              <a:t>: Experiments</a:t>
            </a:r>
            <a:endParaRPr/>
          </a:p>
        </p:txBody>
      </p:sp>
      <p:sp>
        <p:nvSpPr>
          <p:cNvPr id="394" name="Google Shape;394;g39cc3e7ccc2_0_8"/>
          <p:cNvSpPr txBox="1">
            <a:spLocks noGrp="1"/>
          </p:cNvSpPr>
          <p:nvPr>
            <p:ph type="body" idx="1"/>
          </p:nvPr>
        </p:nvSpPr>
        <p:spPr>
          <a:xfrm>
            <a:off x="254510" y="1792638"/>
            <a:ext cx="11682900" cy="4351200"/>
          </a:xfrm>
          <a:prstGeom prst="rect">
            <a:avLst/>
          </a:prstGeom>
        </p:spPr>
        <p:txBody>
          <a:bodyPr spcFirstLastPara="1" wrap="square" lIns="91425" tIns="45700" rIns="91425" bIns="45700" anchor="t" anchorCtr="0">
            <a:normAutofit/>
          </a:bodyPr>
          <a:lstStyle/>
          <a:p>
            <a:pPr marL="457200" lvl="0" indent="-368300" algn="l" rtl="0">
              <a:spcBef>
                <a:spcPts val="1000"/>
              </a:spcBef>
              <a:spcAft>
                <a:spcPts val="0"/>
              </a:spcAft>
              <a:buSzPts val="2200"/>
              <a:buChar char="•"/>
            </a:pPr>
            <a:r>
              <a:rPr lang="en-BG" sz="2200" b="1"/>
              <a:t>Strengths</a:t>
            </a:r>
            <a:endParaRPr sz="2200" b="1"/>
          </a:p>
          <a:p>
            <a:pPr marL="914400" lvl="1" indent="-368300" algn="l" rtl="0">
              <a:spcBef>
                <a:spcPts val="1000"/>
              </a:spcBef>
              <a:spcAft>
                <a:spcPts val="0"/>
              </a:spcAft>
              <a:buSzPts val="2200"/>
              <a:buChar char="•"/>
            </a:pPr>
            <a:r>
              <a:rPr lang="en-BG" sz="2200"/>
              <a:t>Provides direct evidence for causal mechanisms through controlled perturbation</a:t>
            </a:r>
            <a:endParaRPr sz="2200"/>
          </a:p>
          <a:p>
            <a:pPr marL="914400" lvl="1" indent="-368300" algn="l" rtl="0">
              <a:spcBef>
                <a:spcPts val="1000"/>
              </a:spcBef>
              <a:spcAft>
                <a:spcPts val="0"/>
              </a:spcAft>
              <a:buSzPts val="2200"/>
              <a:buChar char="•"/>
            </a:pPr>
            <a:r>
              <a:rPr lang="en-BG" sz="2200"/>
              <a:t>Aids prediction of system response to hypothetical interventions</a:t>
            </a:r>
            <a:endParaRPr sz="2200"/>
          </a:p>
          <a:p>
            <a:pPr marL="457200" lvl="0" indent="-368300" algn="l" rtl="0">
              <a:spcBef>
                <a:spcPts val="1000"/>
              </a:spcBef>
              <a:spcAft>
                <a:spcPts val="0"/>
              </a:spcAft>
              <a:buSzPts val="2200"/>
              <a:buChar char="•"/>
            </a:pPr>
            <a:r>
              <a:rPr lang="en-BG" sz="2200" b="1"/>
              <a:t>Limitations</a:t>
            </a:r>
            <a:endParaRPr sz="2200" b="1"/>
          </a:p>
          <a:p>
            <a:pPr marL="914400" lvl="1" indent="-368300" algn="l" rtl="0">
              <a:spcBef>
                <a:spcPts val="1000"/>
              </a:spcBef>
              <a:spcAft>
                <a:spcPts val="0"/>
              </a:spcAft>
              <a:buSzPts val="2200"/>
              <a:buChar char="•"/>
            </a:pPr>
            <a:r>
              <a:rPr lang="en-BG" sz="2200"/>
              <a:t>Limited scalability and external validity </a:t>
            </a:r>
            <a:endParaRPr sz="2200"/>
          </a:p>
          <a:p>
            <a:pPr marL="914400" lvl="1" indent="-368300" algn="l" rtl="0">
              <a:spcBef>
                <a:spcPts val="1000"/>
              </a:spcBef>
              <a:spcAft>
                <a:spcPts val="0"/>
              </a:spcAft>
              <a:buSzPts val="2200"/>
              <a:buChar char="•"/>
            </a:pPr>
            <a:r>
              <a:rPr lang="en-BG" sz="2200"/>
              <a:t>Often expensive or impossible for large or slow systems (e.g. entire ecosystems)</a:t>
            </a:r>
            <a:endParaRPr sz="2200"/>
          </a:p>
          <a:p>
            <a:pPr marL="914400" lvl="1" indent="-368300" algn="l" rtl="0">
              <a:spcBef>
                <a:spcPts val="1000"/>
              </a:spcBef>
              <a:spcAft>
                <a:spcPts val="1000"/>
              </a:spcAft>
              <a:buSzPts val="2200"/>
              <a:buChar char="•"/>
            </a:pPr>
            <a:r>
              <a:rPr lang="en-BG" sz="2200"/>
              <a:t>Also involves assumptions that can be overlooked</a:t>
            </a:r>
            <a:endParaRPr sz="2200"/>
          </a:p>
        </p:txBody>
      </p:sp>
      <p:sp>
        <p:nvSpPr>
          <p:cNvPr id="395" name="Google Shape;395;g39cc3e7ccc2_0_8"/>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g39e15d54295_3_76"/>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BG" sz="3400" i="1"/>
              <a:t>Prospective</a:t>
            </a:r>
            <a:r>
              <a:rPr lang="en-BG" sz="3400"/>
              <a:t>: Process-based modeling</a:t>
            </a:r>
            <a:endParaRPr sz="3400"/>
          </a:p>
          <a:p>
            <a:pPr marL="0" lvl="0" indent="0" algn="l" rtl="0">
              <a:spcBef>
                <a:spcPts val="0"/>
              </a:spcBef>
              <a:spcAft>
                <a:spcPts val="0"/>
              </a:spcAft>
              <a:buNone/>
            </a:pPr>
            <a:endParaRPr/>
          </a:p>
        </p:txBody>
      </p:sp>
      <p:sp>
        <p:nvSpPr>
          <p:cNvPr id="402" name="Google Shape;402;g39e15d54295_3_76"/>
          <p:cNvSpPr txBox="1">
            <a:spLocks noGrp="1"/>
          </p:cNvSpPr>
          <p:nvPr>
            <p:ph type="body" idx="1"/>
          </p:nvPr>
        </p:nvSpPr>
        <p:spPr>
          <a:xfrm>
            <a:off x="254500" y="1273525"/>
            <a:ext cx="11682900" cy="4889400"/>
          </a:xfrm>
          <a:prstGeom prst="rect">
            <a:avLst/>
          </a:prstGeom>
        </p:spPr>
        <p:txBody>
          <a:bodyPr spcFirstLastPara="1" wrap="square" lIns="91425" tIns="45700" rIns="91425" bIns="45700" anchor="t" anchorCtr="0">
            <a:normAutofit/>
          </a:bodyPr>
          <a:lstStyle/>
          <a:p>
            <a:pPr marL="457200" lvl="0" indent="-342900" algn="l" rtl="0">
              <a:spcBef>
                <a:spcPts val="1000"/>
              </a:spcBef>
              <a:spcAft>
                <a:spcPts val="0"/>
              </a:spcAft>
              <a:buSzPts val="1800"/>
              <a:buChar char="•"/>
            </a:pPr>
            <a:r>
              <a:rPr lang="en-BG" b="1"/>
              <a:t>Features: </a:t>
            </a:r>
            <a:r>
              <a:rPr lang="en-BG"/>
              <a:t>Dynamic equations and simulation models represent causal networks directly</a:t>
            </a:r>
            <a:endParaRPr/>
          </a:p>
          <a:p>
            <a:pPr marL="457200" lvl="0" indent="-342900" algn="l" rtl="0">
              <a:spcBef>
                <a:spcPts val="1000"/>
              </a:spcBef>
              <a:spcAft>
                <a:spcPts val="1000"/>
              </a:spcAft>
              <a:buSzPts val="1800"/>
              <a:buChar char="•"/>
            </a:pPr>
            <a:r>
              <a:rPr lang="en-BG" b="1"/>
              <a:t>Example: </a:t>
            </a:r>
            <a:r>
              <a:rPr lang="en-BG"/>
              <a:t>Future driver scenarios with dynamic vegetation model (FATE-HD)</a:t>
            </a:r>
            <a:endParaRPr/>
          </a:p>
        </p:txBody>
      </p:sp>
      <p:sp>
        <p:nvSpPr>
          <p:cNvPr id="403" name="Google Shape;403;g39e15d54295_3_76"/>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23</a:t>
            </a:fld>
            <a:endParaRPr/>
          </a:p>
        </p:txBody>
      </p:sp>
      <p:pic>
        <p:nvPicPr>
          <p:cNvPr id="404" name="Google Shape;404;g39e15d54295_3_76"/>
          <p:cNvPicPr preferRelativeResize="0"/>
          <p:nvPr/>
        </p:nvPicPr>
        <p:blipFill>
          <a:blip r:embed="rId3">
            <a:alphaModFix/>
          </a:blip>
          <a:stretch>
            <a:fillRect/>
          </a:stretch>
        </p:blipFill>
        <p:spPr>
          <a:xfrm>
            <a:off x="1009400" y="2552700"/>
            <a:ext cx="9982200" cy="43053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g39cc3e7ccc2_0_15"/>
          <p:cNvSpPr txBox="1">
            <a:spLocks noGrp="1"/>
          </p:cNvSpPr>
          <p:nvPr>
            <p:ph type="title"/>
          </p:nvPr>
        </p:nvSpPr>
        <p:spPr>
          <a:xfrm>
            <a:off x="254499" y="268550"/>
            <a:ext cx="116829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sz="3400" i="1"/>
              <a:t>Prospective</a:t>
            </a:r>
            <a:r>
              <a:rPr lang="en-BG" sz="3400"/>
              <a:t>: Process-based modeling</a:t>
            </a:r>
            <a:endParaRPr sz="3400"/>
          </a:p>
        </p:txBody>
      </p:sp>
      <p:sp>
        <p:nvSpPr>
          <p:cNvPr id="411" name="Google Shape;411;g39cc3e7ccc2_0_15"/>
          <p:cNvSpPr txBox="1">
            <a:spLocks noGrp="1"/>
          </p:cNvSpPr>
          <p:nvPr>
            <p:ph type="body" idx="1"/>
          </p:nvPr>
        </p:nvSpPr>
        <p:spPr>
          <a:xfrm>
            <a:off x="254510" y="1792638"/>
            <a:ext cx="11682900" cy="4351200"/>
          </a:xfrm>
          <a:prstGeom prst="rect">
            <a:avLst/>
          </a:prstGeom>
        </p:spPr>
        <p:txBody>
          <a:bodyPr spcFirstLastPara="1" wrap="square" lIns="91425" tIns="45700" rIns="91425" bIns="45700" anchor="t" anchorCtr="0">
            <a:normAutofit/>
          </a:bodyPr>
          <a:lstStyle/>
          <a:p>
            <a:pPr marL="457200" lvl="0" indent="-368300" algn="l" rtl="0">
              <a:spcBef>
                <a:spcPts val="1000"/>
              </a:spcBef>
              <a:spcAft>
                <a:spcPts val="0"/>
              </a:spcAft>
              <a:buSzPts val="2200"/>
              <a:buChar char="•"/>
            </a:pPr>
            <a:r>
              <a:rPr lang="en-BG" sz="2200" b="1"/>
              <a:t>Strengths</a:t>
            </a:r>
            <a:endParaRPr sz="2200" b="1"/>
          </a:p>
          <a:p>
            <a:pPr marL="914400" lvl="1" indent="-368300" algn="l" rtl="0">
              <a:spcBef>
                <a:spcPts val="1000"/>
              </a:spcBef>
              <a:spcAft>
                <a:spcPts val="0"/>
              </a:spcAft>
              <a:buSzPts val="2200"/>
              <a:buChar char="•"/>
            </a:pPr>
            <a:r>
              <a:rPr lang="en-BG" sz="2200"/>
              <a:t>Easily manipulated and flexible spatiotemporal scale</a:t>
            </a:r>
            <a:endParaRPr sz="2200"/>
          </a:p>
          <a:p>
            <a:pPr marL="914400" lvl="1" indent="-368300" algn="l" rtl="0">
              <a:spcBef>
                <a:spcPts val="1000"/>
              </a:spcBef>
              <a:spcAft>
                <a:spcPts val="0"/>
              </a:spcAft>
              <a:buSzPts val="2200"/>
              <a:buChar char="•"/>
            </a:pPr>
            <a:r>
              <a:rPr lang="en-BG" sz="2200"/>
              <a:t>Simulations can directly model counterfactual conditions</a:t>
            </a:r>
            <a:endParaRPr sz="2200"/>
          </a:p>
          <a:p>
            <a:pPr marL="914400" lvl="1" indent="-368300" algn="l" rtl="0">
              <a:spcBef>
                <a:spcPts val="1000"/>
              </a:spcBef>
              <a:spcAft>
                <a:spcPts val="0"/>
              </a:spcAft>
              <a:buSzPts val="2200"/>
              <a:buChar char="•"/>
            </a:pPr>
            <a:r>
              <a:rPr lang="en-BG" sz="2200"/>
              <a:t>Allows future projections under different driver scenarios</a:t>
            </a:r>
            <a:endParaRPr sz="2200"/>
          </a:p>
          <a:p>
            <a:pPr marL="457200" lvl="0" indent="-368300" algn="l" rtl="0">
              <a:spcBef>
                <a:spcPts val="1000"/>
              </a:spcBef>
              <a:spcAft>
                <a:spcPts val="0"/>
              </a:spcAft>
              <a:buSzPts val="2200"/>
              <a:buChar char="•"/>
            </a:pPr>
            <a:r>
              <a:rPr lang="en-BG" sz="2200" b="1"/>
              <a:t>Limitations</a:t>
            </a:r>
            <a:endParaRPr sz="2200" b="1"/>
          </a:p>
          <a:p>
            <a:pPr marL="914400" lvl="1" indent="-368300" algn="l" rtl="0">
              <a:spcBef>
                <a:spcPts val="1000"/>
              </a:spcBef>
              <a:spcAft>
                <a:spcPts val="0"/>
              </a:spcAft>
              <a:buSzPts val="2200"/>
              <a:buChar char="•"/>
            </a:pPr>
            <a:r>
              <a:rPr lang="en-BG" sz="2200"/>
              <a:t>Requires knowledge of system and coding expertise </a:t>
            </a:r>
            <a:endParaRPr sz="2200"/>
          </a:p>
          <a:p>
            <a:pPr marL="914400" lvl="1" indent="-368300" algn="l" rtl="0">
              <a:spcBef>
                <a:spcPts val="1000"/>
              </a:spcBef>
              <a:spcAft>
                <a:spcPts val="0"/>
              </a:spcAft>
              <a:buSzPts val="2200"/>
              <a:buChar char="•"/>
            </a:pPr>
            <a:r>
              <a:rPr lang="en-BG" sz="2200"/>
              <a:t>Data for parameterization can be scarce</a:t>
            </a:r>
            <a:endParaRPr sz="2200"/>
          </a:p>
          <a:p>
            <a:pPr marL="914400" lvl="1" indent="-368300" algn="l" rtl="0">
              <a:spcBef>
                <a:spcPts val="1000"/>
              </a:spcBef>
              <a:spcAft>
                <a:spcPts val="0"/>
              </a:spcAft>
              <a:buSzPts val="2200"/>
              <a:buChar char="•"/>
            </a:pPr>
            <a:r>
              <a:rPr lang="en-BG" sz="2200"/>
              <a:t>Computational barriers for finer scale and complexity</a:t>
            </a:r>
            <a:endParaRPr sz="2200"/>
          </a:p>
          <a:p>
            <a:pPr marL="0" lvl="0" indent="0" algn="l" rtl="0">
              <a:spcBef>
                <a:spcPts val="1000"/>
              </a:spcBef>
              <a:spcAft>
                <a:spcPts val="0"/>
              </a:spcAft>
              <a:buNone/>
            </a:pPr>
            <a:endParaRPr/>
          </a:p>
        </p:txBody>
      </p:sp>
      <p:sp>
        <p:nvSpPr>
          <p:cNvPr id="412" name="Google Shape;412;g39cc3e7ccc2_0_15"/>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g39cc3e7ccc2_0_37"/>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Conclusion: A need for complementarity</a:t>
            </a:r>
            <a:endParaRPr/>
          </a:p>
        </p:txBody>
      </p:sp>
      <p:sp>
        <p:nvSpPr>
          <p:cNvPr id="419" name="Google Shape;419;g39cc3e7ccc2_0_37"/>
          <p:cNvSpPr txBox="1">
            <a:spLocks noGrp="1"/>
          </p:cNvSpPr>
          <p:nvPr>
            <p:ph type="body" idx="1"/>
          </p:nvPr>
        </p:nvSpPr>
        <p:spPr>
          <a:xfrm>
            <a:off x="254510" y="1792638"/>
            <a:ext cx="11682900" cy="4351200"/>
          </a:xfrm>
          <a:prstGeom prst="rect">
            <a:avLst/>
          </a:prstGeom>
        </p:spPr>
        <p:txBody>
          <a:bodyPr spcFirstLastPara="1" wrap="square" lIns="91425" tIns="45700" rIns="91425" bIns="45700" anchor="t" anchorCtr="0">
            <a:normAutofit/>
          </a:bodyPr>
          <a:lstStyle/>
          <a:p>
            <a:pPr marL="457200" lvl="0" indent="-342900" algn="l" rtl="0">
              <a:spcBef>
                <a:spcPts val="1000"/>
              </a:spcBef>
              <a:spcAft>
                <a:spcPts val="0"/>
              </a:spcAft>
              <a:buSzPts val="1800"/>
              <a:buChar char="•"/>
            </a:pPr>
            <a:r>
              <a:rPr lang="en-BG"/>
              <a:t>Existing tools in ecology are already useful for attribution, given causal framing</a:t>
            </a:r>
            <a:endParaRPr/>
          </a:p>
          <a:p>
            <a:pPr marL="457200" lvl="0" indent="-342900" algn="l" rtl="0">
              <a:spcBef>
                <a:spcPts val="0"/>
              </a:spcBef>
              <a:spcAft>
                <a:spcPts val="0"/>
              </a:spcAft>
              <a:buSzPts val="1800"/>
              <a:buChar char="•"/>
            </a:pPr>
            <a:r>
              <a:rPr lang="en-BG"/>
              <a:t>Key elements: </a:t>
            </a:r>
            <a:endParaRPr/>
          </a:p>
          <a:p>
            <a:pPr marL="914400" lvl="1" indent="-342900" algn="l" rtl="0">
              <a:spcBef>
                <a:spcPts val="0"/>
              </a:spcBef>
              <a:spcAft>
                <a:spcPts val="0"/>
              </a:spcAft>
              <a:buSzPts val="1800"/>
              <a:buChar char="•"/>
            </a:pPr>
            <a:r>
              <a:rPr lang="en-BG"/>
              <a:t>Conceptual causal models</a:t>
            </a:r>
            <a:endParaRPr/>
          </a:p>
          <a:p>
            <a:pPr marL="914400" lvl="1" indent="-342900" algn="l" rtl="0">
              <a:spcBef>
                <a:spcPts val="0"/>
              </a:spcBef>
              <a:spcAft>
                <a:spcPts val="0"/>
              </a:spcAft>
              <a:buSzPts val="1800"/>
              <a:buChar char="•"/>
            </a:pPr>
            <a:r>
              <a:rPr lang="en-BG"/>
              <a:t>Explicit causal assumptions</a:t>
            </a:r>
            <a:endParaRPr/>
          </a:p>
          <a:p>
            <a:pPr marL="914400" lvl="1" indent="-342900" algn="l" rtl="0">
              <a:spcBef>
                <a:spcPts val="0"/>
              </a:spcBef>
              <a:spcAft>
                <a:spcPts val="0"/>
              </a:spcAft>
              <a:buSzPts val="1800"/>
              <a:buChar char="•"/>
            </a:pPr>
            <a:r>
              <a:rPr lang="en-BG"/>
              <a:t>Counterfactuals </a:t>
            </a:r>
            <a:endParaRPr/>
          </a:p>
          <a:p>
            <a:pPr marL="914400" lvl="1" indent="-342900" algn="l" rtl="0">
              <a:spcBef>
                <a:spcPts val="0"/>
              </a:spcBef>
              <a:spcAft>
                <a:spcPts val="0"/>
              </a:spcAft>
              <a:buSzPts val="1800"/>
              <a:buChar char="•"/>
            </a:pPr>
            <a:r>
              <a:rPr lang="en-BG"/>
              <a:t>Communicate confidence</a:t>
            </a:r>
            <a:endParaRPr/>
          </a:p>
          <a:p>
            <a:pPr marL="457200" lvl="0" indent="-342900" algn="l" rtl="0">
              <a:spcBef>
                <a:spcPts val="0"/>
              </a:spcBef>
              <a:spcAft>
                <a:spcPts val="0"/>
              </a:spcAft>
              <a:buSzPts val="1800"/>
              <a:buChar char="•"/>
            </a:pPr>
            <a:r>
              <a:rPr lang="en-BG"/>
              <a:t>Combine and iterate between multiple approaches and lines of evidence</a:t>
            </a:r>
            <a:endParaRPr/>
          </a:p>
        </p:txBody>
      </p:sp>
      <p:sp>
        <p:nvSpPr>
          <p:cNvPr id="420" name="Google Shape;420;g39cc3e7ccc2_0_37"/>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25</a:t>
            </a:fld>
            <a:endParaRPr/>
          </a:p>
        </p:txBody>
      </p:sp>
      <p:pic>
        <p:nvPicPr>
          <p:cNvPr id="421" name="Google Shape;421;g39cc3e7ccc2_0_37" title="Fig 1-framework.png"/>
          <p:cNvPicPr preferRelativeResize="0"/>
          <p:nvPr/>
        </p:nvPicPr>
        <p:blipFill rotWithShape="1">
          <a:blip r:embed="rId3">
            <a:alphaModFix/>
          </a:blip>
          <a:srcRect t="7051" b="7060"/>
          <a:stretch/>
        </p:blipFill>
        <p:spPr>
          <a:xfrm>
            <a:off x="3043750" y="4151100"/>
            <a:ext cx="9228101" cy="2706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g382288a58c7_0_103"/>
          <p:cNvSpPr txBox="1">
            <a:spLocks noGrp="1"/>
          </p:cNvSpPr>
          <p:nvPr>
            <p:ph type="title"/>
          </p:nvPr>
        </p:nvSpPr>
        <p:spPr>
          <a:xfrm>
            <a:off x="628415" y="702129"/>
            <a:ext cx="3932100" cy="14691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BG"/>
              <a:t>Q&amp;A session</a:t>
            </a:r>
            <a:endParaRPr/>
          </a:p>
        </p:txBody>
      </p:sp>
      <p:sp>
        <p:nvSpPr>
          <p:cNvPr id="428" name="Google Shape;428;g382288a58c7_0_103"/>
          <p:cNvSpPr txBox="1">
            <a:spLocks noGrp="1"/>
          </p:cNvSpPr>
          <p:nvPr>
            <p:ph type="sldNum" idx="12"/>
          </p:nvPr>
        </p:nvSpPr>
        <p:spPr>
          <a:xfrm>
            <a:off x="11631310" y="68880"/>
            <a:ext cx="4641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26</a:t>
            </a:fld>
            <a:endParaRPr/>
          </a:p>
        </p:txBody>
      </p:sp>
      <p:sp>
        <p:nvSpPr>
          <p:cNvPr id="429" name="Google Shape;429;g382288a58c7_0_103"/>
          <p:cNvSpPr txBox="1">
            <a:spLocks noGrp="1"/>
          </p:cNvSpPr>
          <p:nvPr>
            <p:ph type="body" idx="2"/>
          </p:nvPr>
        </p:nvSpPr>
        <p:spPr>
          <a:xfrm>
            <a:off x="628425" y="2171125"/>
            <a:ext cx="4119300" cy="2506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BG" sz="1800" b="1"/>
              <a:t>I. Introduction</a:t>
            </a:r>
            <a:endParaRPr sz="1800" b="1"/>
          </a:p>
          <a:p>
            <a:pPr marL="457200" lvl="0" indent="-330200" algn="l" rtl="0">
              <a:spcBef>
                <a:spcPts val="1000"/>
              </a:spcBef>
              <a:spcAft>
                <a:spcPts val="0"/>
              </a:spcAft>
              <a:buSzPts val="1600"/>
              <a:buChar char="●"/>
            </a:pPr>
            <a:r>
              <a:rPr lang="en-BG"/>
              <a:t>Context, motivations &amp; definitions</a:t>
            </a:r>
            <a:endParaRPr/>
          </a:p>
          <a:p>
            <a:pPr marL="457200" lvl="0" indent="-330200" algn="l" rtl="0">
              <a:spcBef>
                <a:spcPts val="0"/>
              </a:spcBef>
              <a:spcAft>
                <a:spcPts val="0"/>
              </a:spcAft>
              <a:buSzPts val="1600"/>
              <a:buChar char="●"/>
            </a:pPr>
            <a:r>
              <a:rPr lang="en-BG"/>
              <a:t>Contribution map</a:t>
            </a:r>
            <a:endParaRPr/>
          </a:p>
          <a:p>
            <a:pPr marL="457200" lvl="0" indent="-330200" algn="l" rtl="0">
              <a:spcBef>
                <a:spcPts val="0"/>
              </a:spcBef>
              <a:spcAft>
                <a:spcPts val="0"/>
              </a:spcAft>
              <a:buSzPts val="1600"/>
              <a:buChar char="●"/>
            </a:pPr>
            <a:r>
              <a:rPr lang="en-BG"/>
              <a:t>Plan</a:t>
            </a:r>
            <a:endParaRPr/>
          </a:p>
          <a:p>
            <a:pPr marL="457200" lvl="0" indent="-330200" algn="l" rtl="0">
              <a:spcBef>
                <a:spcPts val="0"/>
              </a:spcBef>
              <a:spcAft>
                <a:spcPts val="0"/>
              </a:spcAft>
              <a:buSzPts val="1600"/>
              <a:buChar char="●"/>
            </a:pPr>
            <a:r>
              <a:rPr lang="en-BG"/>
              <a:t>Anne’s article</a:t>
            </a:r>
            <a:endParaRPr/>
          </a:p>
        </p:txBody>
      </p:sp>
      <p:sp>
        <p:nvSpPr>
          <p:cNvPr id="430" name="Google Shape;430;g382288a58c7_0_103"/>
          <p:cNvSpPr/>
          <p:nvPr/>
        </p:nvSpPr>
        <p:spPr>
          <a:xfrm>
            <a:off x="6981950" y="2175913"/>
            <a:ext cx="1799400" cy="1799400"/>
          </a:xfrm>
          <a:prstGeom prst="flowChartMagneticTape">
            <a:avLst/>
          </a:prstGeom>
          <a:solidFill>
            <a:srgbClr val="4AC5D3">
              <a:alpha val="48630"/>
            </a:srgbClr>
          </a:solidFill>
          <a:ln w="20525" cap="flat" cmpd="sng">
            <a:solidFill>
              <a:srgbClr val="163A3C"/>
            </a:solidFill>
            <a:prstDash val="solid"/>
            <a:round/>
            <a:headEnd type="none" w="sm" len="sm"/>
            <a:tailEnd type="none" w="sm" len="sm"/>
          </a:ln>
        </p:spPr>
        <p:txBody>
          <a:bodyPr spcFirstLastPara="1" wrap="square" lIns="65650" tIns="65650" rIns="65650" bIns="65650" anchor="ctr" anchorCtr="0">
            <a:noAutofit/>
          </a:bodyPr>
          <a:lstStyle/>
          <a:p>
            <a:pPr marL="0" lvl="0" indent="0" algn="ctr" rtl="0">
              <a:spcBef>
                <a:spcPts val="0"/>
              </a:spcBef>
              <a:spcAft>
                <a:spcPts val="0"/>
              </a:spcAft>
              <a:buNone/>
            </a:pPr>
            <a:r>
              <a:rPr lang="en-BG" sz="6892">
                <a:solidFill>
                  <a:srgbClr val="163A3C"/>
                </a:solidFill>
                <a:latin typeface="Nunito"/>
                <a:ea typeface="Nunito"/>
                <a:cs typeface="Nunito"/>
                <a:sym typeface="Nunito"/>
              </a:rPr>
              <a:t>Q?</a:t>
            </a:r>
            <a:endParaRPr sz="6892">
              <a:solidFill>
                <a:srgbClr val="163A3C"/>
              </a:solidFill>
              <a:latin typeface="Nunito"/>
              <a:ea typeface="Nunito"/>
              <a:cs typeface="Nunito"/>
              <a:sym typeface="Nunito"/>
            </a:endParaRPr>
          </a:p>
        </p:txBody>
      </p:sp>
      <p:sp>
        <p:nvSpPr>
          <p:cNvPr id="431" name="Google Shape;431;g382288a58c7_0_103"/>
          <p:cNvSpPr/>
          <p:nvPr/>
        </p:nvSpPr>
        <p:spPr>
          <a:xfrm flipH="1">
            <a:off x="9122195" y="3264277"/>
            <a:ext cx="1417800" cy="1417800"/>
          </a:xfrm>
          <a:prstGeom prst="flowChartMagneticTape">
            <a:avLst/>
          </a:prstGeom>
          <a:solidFill>
            <a:srgbClr val="163A3C"/>
          </a:solidFill>
          <a:ln w="20525" cap="flat" cmpd="sng">
            <a:solidFill>
              <a:srgbClr val="4AC5D3"/>
            </a:solidFill>
            <a:prstDash val="solid"/>
            <a:round/>
            <a:headEnd type="none" w="sm" len="sm"/>
            <a:tailEnd type="none" w="sm" len="sm"/>
          </a:ln>
        </p:spPr>
        <p:txBody>
          <a:bodyPr spcFirstLastPara="1" wrap="square" lIns="65650" tIns="65650" rIns="65650" bIns="65650" anchor="ctr" anchorCtr="0">
            <a:noAutofit/>
          </a:bodyPr>
          <a:lstStyle/>
          <a:p>
            <a:pPr marL="0" lvl="0" indent="0" algn="ctr" rtl="0">
              <a:spcBef>
                <a:spcPts val="0"/>
              </a:spcBef>
              <a:spcAft>
                <a:spcPts val="0"/>
              </a:spcAft>
              <a:buNone/>
            </a:pPr>
            <a:r>
              <a:rPr lang="en-BG" sz="6892">
                <a:solidFill>
                  <a:srgbClr val="4AC5D3"/>
                </a:solidFill>
                <a:latin typeface="Nunito"/>
                <a:ea typeface="Nunito"/>
                <a:cs typeface="Nunito"/>
                <a:sym typeface="Nunito"/>
              </a:rPr>
              <a:t>A</a:t>
            </a:r>
            <a:endParaRPr sz="6892">
              <a:solidFill>
                <a:srgbClr val="4AC5D3"/>
              </a:solidFill>
              <a:latin typeface="Nunito"/>
              <a:ea typeface="Nunito"/>
              <a:cs typeface="Nunito"/>
              <a:sym typeface="Nunito"/>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g382288a58c7_0_4"/>
          <p:cNvSpPr txBox="1">
            <a:spLocks noGrp="1"/>
          </p:cNvSpPr>
          <p:nvPr>
            <p:ph type="title"/>
          </p:nvPr>
        </p:nvSpPr>
        <p:spPr>
          <a:xfrm>
            <a:off x="831850" y="2275827"/>
            <a:ext cx="10515600" cy="2007300"/>
          </a:xfrm>
          <a:prstGeom prst="rect">
            <a:avLst/>
          </a:prstGeom>
          <a:noFill/>
          <a:ln>
            <a:noFill/>
          </a:ln>
        </p:spPr>
        <p:txBody>
          <a:bodyPr spcFirstLastPara="1" wrap="square" lIns="91425" tIns="45700" rIns="91425" bIns="45700" anchor="ctr" anchorCtr="0">
            <a:normAutofit fontScale="90000"/>
          </a:bodyPr>
          <a:lstStyle/>
          <a:p>
            <a:pPr marL="457200" lvl="0" indent="-419100" algn="ctr" rtl="0">
              <a:lnSpc>
                <a:spcPct val="90000"/>
              </a:lnSpc>
              <a:spcBef>
                <a:spcPts val="0"/>
              </a:spcBef>
              <a:spcAft>
                <a:spcPts val="0"/>
              </a:spcAft>
              <a:buSzPct val="100000"/>
              <a:buAutoNum type="romanUcPeriod" startAt="2"/>
            </a:pPr>
            <a:r>
              <a:rPr lang="en-BG"/>
              <a:t>DAM conceptual basis &amp;</a:t>
            </a:r>
            <a:endParaRPr/>
          </a:p>
          <a:p>
            <a:pPr marL="0" lvl="0" indent="0" algn="ctr" rtl="0">
              <a:lnSpc>
                <a:spcPct val="90000"/>
              </a:lnSpc>
              <a:spcBef>
                <a:spcPts val="0"/>
              </a:spcBef>
              <a:spcAft>
                <a:spcPts val="0"/>
              </a:spcAft>
              <a:buNone/>
            </a:pPr>
            <a:r>
              <a:rPr lang="en-BG"/>
              <a:t>macroecological approach</a:t>
            </a:r>
            <a:endParaRPr/>
          </a:p>
        </p:txBody>
      </p:sp>
      <p:sp>
        <p:nvSpPr>
          <p:cNvPr id="437" name="Google Shape;437;g382288a58c7_0_4"/>
          <p:cNvSpPr txBox="1">
            <a:spLocks noGrp="1"/>
          </p:cNvSpPr>
          <p:nvPr>
            <p:ph type="body" idx="1"/>
          </p:nvPr>
        </p:nvSpPr>
        <p:spPr>
          <a:xfrm>
            <a:off x="831850" y="4589463"/>
            <a:ext cx="10515600" cy="8808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400"/>
              <a:buNone/>
            </a:pPr>
            <a:r>
              <a:rPr lang="en-BG"/>
              <a:t>Miriam Beck &amp; Pierre Gaüzère</a:t>
            </a:r>
            <a:endParaRPr/>
          </a:p>
        </p:txBody>
      </p:sp>
      <p:sp>
        <p:nvSpPr>
          <p:cNvPr id="438" name="Google Shape;438;g382288a58c7_0_4"/>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100"/>
              <a:buNone/>
            </a:pPr>
            <a:fld id="{00000000-1234-1234-1234-123412341234}" type="slidenum">
              <a:rPr lang="en-BG"/>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g382288a58c7_0_110"/>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SzPts val="990"/>
              <a:buNone/>
            </a:pPr>
            <a:r>
              <a:rPr lang="en-BG" sz="3920" i="1"/>
              <a:t>Advancing causal inference in ecology: Pathways for biodiversity change detection and attribution</a:t>
            </a:r>
            <a:endParaRPr sz="3920"/>
          </a:p>
          <a:p>
            <a:pPr marL="0" lvl="0" indent="0" algn="ctr" rtl="0">
              <a:spcBef>
                <a:spcPts val="0"/>
              </a:spcBef>
              <a:spcAft>
                <a:spcPts val="0"/>
              </a:spcAft>
              <a:buSzPts val="990"/>
              <a:buNone/>
            </a:pPr>
            <a:endParaRPr sz="3920"/>
          </a:p>
          <a:p>
            <a:pPr marL="0" lvl="0" indent="0" algn="ctr" rtl="0">
              <a:spcBef>
                <a:spcPts val="0"/>
              </a:spcBef>
              <a:spcAft>
                <a:spcPts val="0"/>
              </a:spcAft>
              <a:buSzPts val="990"/>
              <a:buNone/>
            </a:pPr>
            <a:r>
              <a:rPr lang="en-BG" sz="3220"/>
              <a:t>Schrodt F., </a:t>
            </a:r>
            <a:r>
              <a:rPr lang="en-BG" sz="3220" b="1"/>
              <a:t>Beck M.</a:t>
            </a:r>
            <a:r>
              <a:rPr lang="en-BG" sz="3220"/>
              <a:t>, Estopinan J., Bowler D. E., Fontaine C., Gaüzère P., ... &amp; Thuiller W. (2025)</a:t>
            </a:r>
            <a:endParaRPr sz="3220"/>
          </a:p>
        </p:txBody>
      </p:sp>
      <p:sp>
        <p:nvSpPr>
          <p:cNvPr id="445" name="Google Shape;445;g382288a58c7_0_110"/>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None/>
            </a:pPr>
            <a:fld id="{00000000-1234-1234-1234-123412341234}" type="slidenum">
              <a:rPr lang="en-BG" sz="1300">
                <a:solidFill>
                  <a:schemeClr val="dk2"/>
                </a:solidFill>
                <a:latin typeface="Arial"/>
                <a:ea typeface="Arial"/>
                <a:cs typeface="Arial"/>
                <a:sym typeface="Arial"/>
              </a:rPr>
              <a:t>28</a:t>
            </a:fld>
            <a:endParaRPr sz="1300">
              <a:solidFill>
                <a:schemeClr val="dk2"/>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g382288a58c7_0_128"/>
          <p:cNvSpPr txBox="1">
            <a:spLocks noGrp="1"/>
          </p:cNvSpPr>
          <p:nvPr>
            <p:ph type="title"/>
          </p:nvPr>
        </p:nvSpPr>
        <p:spPr>
          <a:xfrm>
            <a:off x="254500" y="268550"/>
            <a:ext cx="117369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b="1"/>
              <a:t>D3.1 | </a:t>
            </a:r>
            <a:r>
              <a:rPr lang="en-BG"/>
              <a:t>Detection &amp; Attribution Modelling Framework</a:t>
            </a:r>
            <a:endParaRPr/>
          </a:p>
        </p:txBody>
      </p:sp>
      <p:pic>
        <p:nvPicPr>
          <p:cNvPr id="452" name="Google Shape;452;g382288a58c7_0_128" title="Screenshot 2025-09-23 at 17-02-14 Advancing causal inference in ecology Pathways for biodiversity change detection and attribution - Schrodt - Methods in Ecology and Evolution - Wiley Online Library.png"/>
          <p:cNvPicPr preferRelativeResize="0"/>
          <p:nvPr/>
        </p:nvPicPr>
        <p:blipFill>
          <a:blip r:embed="rId3">
            <a:alphaModFix/>
          </a:blip>
          <a:stretch>
            <a:fillRect/>
          </a:stretch>
        </p:blipFill>
        <p:spPr>
          <a:xfrm>
            <a:off x="2208250" y="2221088"/>
            <a:ext cx="7775483" cy="2415812"/>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382288a58c7_0_96"/>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Agenda</a:t>
            </a:r>
            <a:endParaRPr/>
          </a:p>
        </p:txBody>
      </p:sp>
      <p:graphicFrame>
        <p:nvGraphicFramePr>
          <p:cNvPr id="237" name="Google Shape;237;g382288a58c7_0_96"/>
          <p:cNvGraphicFramePr/>
          <p:nvPr/>
        </p:nvGraphicFramePr>
        <p:xfrm>
          <a:off x="2133800" y="1441850"/>
          <a:ext cx="7924400" cy="4601508"/>
        </p:xfrm>
        <a:graphic>
          <a:graphicData uri="http://schemas.openxmlformats.org/drawingml/2006/table">
            <a:tbl>
              <a:tblPr>
                <a:noFill/>
                <a:tableStyleId>{89A2AAF7-21A5-40A3-A898-BDC901909FEC}</a:tableStyleId>
              </a:tblPr>
              <a:tblGrid>
                <a:gridCol w="1312225">
                  <a:extLst>
                    <a:ext uri="{9D8B030D-6E8A-4147-A177-3AD203B41FA5}">
                      <a16:colId xmlns:a16="http://schemas.microsoft.com/office/drawing/2014/main" val="20000"/>
                    </a:ext>
                  </a:extLst>
                </a:gridCol>
                <a:gridCol w="4749150">
                  <a:extLst>
                    <a:ext uri="{9D8B030D-6E8A-4147-A177-3AD203B41FA5}">
                      <a16:colId xmlns:a16="http://schemas.microsoft.com/office/drawing/2014/main" val="20001"/>
                    </a:ext>
                  </a:extLst>
                </a:gridCol>
                <a:gridCol w="1863025">
                  <a:extLst>
                    <a:ext uri="{9D8B030D-6E8A-4147-A177-3AD203B41FA5}">
                      <a16:colId xmlns:a16="http://schemas.microsoft.com/office/drawing/2014/main" val="20002"/>
                    </a:ext>
                  </a:extLst>
                </a:gridCol>
              </a:tblGrid>
              <a:tr h="381000">
                <a:tc>
                  <a:txBody>
                    <a:bodyPr/>
                    <a:lstStyle/>
                    <a:p>
                      <a:pPr marL="0" lvl="0" indent="0" algn="ctr" rtl="0">
                        <a:spcBef>
                          <a:spcPts val="0"/>
                        </a:spcBef>
                        <a:spcAft>
                          <a:spcPts val="0"/>
                        </a:spcAft>
                        <a:buNone/>
                      </a:pPr>
                      <a:r>
                        <a:rPr lang="en-BG" b="1">
                          <a:latin typeface="Century Gothic"/>
                          <a:ea typeface="Century Gothic"/>
                          <a:cs typeface="Century Gothic"/>
                          <a:sym typeface="Century Gothic"/>
                        </a:rPr>
                        <a:t>Time (CET)</a:t>
                      </a:r>
                      <a:endParaRPr b="1">
                        <a:latin typeface="Century Gothic"/>
                        <a:ea typeface="Century Gothic"/>
                        <a:cs typeface="Century Gothic"/>
                        <a:sym typeface="Century Gothic"/>
                      </a:endParaRPr>
                    </a:p>
                  </a:txBody>
                  <a:tcPr marL="91425" marR="91425" marT="91425" marB="91425">
                    <a:solidFill>
                      <a:schemeClr val="accent5"/>
                    </a:solidFill>
                  </a:tcPr>
                </a:tc>
                <a:tc>
                  <a:txBody>
                    <a:bodyPr/>
                    <a:lstStyle/>
                    <a:p>
                      <a:pPr marL="0" lvl="0" indent="0" algn="just" rtl="0">
                        <a:spcBef>
                          <a:spcPts val="0"/>
                        </a:spcBef>
                        <a:spcAft>
                          <a:spcPts val="0"/>
                        </a:spcAft>
                        <a:buNone/>
                      </a:pPr>
                      <a:r>
                        <a:rPr lang="en-BG" b="1">
                          <a:latin typeface="Century Gothic"/>
                          <a:ea typeface="Century Gothic"/>
                          <a:cs typeface="Century Gothic"/>
                          <a:sym typeface="Century Gothic"/>
                        </a:rPr>
                        <a:t>Session</a:t>
                      </a:r>
                      <a:endParaRPr b="1">
                        <a:latin typeface="Century Gothic"/>
                        <a:ea typeface="Century Gothic"/>
                        <a:cs typeface="Century Gothic"/>
                        <a:sym typeface="Century Gothic"/>
                      </a:endParaRPr>
                    </a:p>
                  </a:txBody>
                  <a:tcPr marL="91425" marR="91425" marT="91425" marB="91425">
                    <a:lnR w="9525" cap="flat" cmpd="sng">
                      <a:solidFill>
                        <a:srgbClr val="9E9E9E">
                          <a:alpha val="0"/>
                        </a:srgbClr>
                      </a:solidFill>
                      <a:prstDash val="solid"/>
                      <a:round/>
                      <a:headEnd type="none" w="sm" len="sm"/>
                      <a:tailEnd type="none" w="sm" len="sm"/>
                    </a:lnR>
                    <a:solidFill>
                      <a:schemeClr val="accent5"/>
                    </a:solidFill>
                  </a:tcPr>
                </a:tc>
                <a:tc>
                  <a:txBody>
                    <a:bodyPr/>
                    <a:lstStyle/>
                    <a:p>
                      <a:pPr marL="0" lvl="0" indent="0" algn="just" rtl="0">
                        <a:spcBef>
                          <a:spcPts val="0"/>
                        </a:spcBef>
                        <a:spcAft>
                          <a:spcPts val="0"/>
                        </a:spcAft>
                        <a:buNone/>
                      </a:pPr>
                      <a:r>
                        <a:rPr lang="en-BG" b="1">
                          <a:latin typeface="Century Gothic"/>
                          <a:ea typeface="Century Gothic"/>
                          <a:cs typeface="Century Gothic"/>
                          <a:sym typeface="Century Gothic"/>
                        </a:rPr>
                        <a:t>Presenters</a:t>
                      </a:r>
                      <a:endParaRPr b="1">
                        <a:latin typeface="Century Gothic"/>
                        <a:ea typeface="Century Gothic"/>
                        <a:cs typeface="Century Gothic"/>
                        <a:sym typeface="Century Gothic"/>
                      </a:endParaRPr>
                    </a:p>
                  </a:txBody>
                  <a:tcPr marL="91425" marR="91425" marT="91425" marB="91425">
                    <a:lnL w="9525" cap="flat" cmpd="sng">
                      <a:solidFill>
                        <a:srgbClr val="9E9E9E">
                          <a:alpha val="0"/>
                        </a:srgbClr>
                      </a:solidFill>
                      <a:prstDash val="solid"/>
                      <a:round/>
                      <a:headEnd type="none" w="sm" len="sm"/>
                      <a:tailEnd type="none" w="sm" len="sm"/>
                    </a:lnL>
                    <a:solidFill>
                      <a:schemeClr val="accent5"/>
                    </a:solid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BG" sz="1600">
                          <a:latin typeface="Century Gothic"/>
                          <a:ea typeface="Century Gothic"/>
                          <a:cs typeface="Century Gothic"/>
                          <a:sym typeface="Century Gothic"/>
                        </a:rPr>
                        <a:t>2.00 - 2.25</a:t>
                      </a:r>
                      <a:endParaRPr sz="1600">
                        <a:latin typeface="Century Gothic"/>
                        <a:ea typeface="Century Gothic"/>
                        <a:cs typeface="Century Gothic"/>
                        <a:sym typeface="Century Gothic"/>
                      </a:endParaRPr>
                    </a:p>
                  </a:txBody>
                  <a:tcPr marL="91425" marR="91425" marT="91425" marB="91425" anchor="ctr"/>
                </a:tc>
                <a:tc>
                  <a:txBody>
                    <a:bodyPr/>
                    <a:lstStyle/>
                    <a:p>
                      <a:pPr marL="457200" lvl="0" indent="-311150" algn="l" rtl="0">
                        <a:spcBef>
                          <a:spcPts val="0"/>
                        </a:spcBef>
                        <a:spcAft>
                          <a:spcPts val="0"/>
                        </a:spcAft>
                        <a:buSzPts val="1300"/>
                        <a:buFont typeface="Century Gothic"/>
                        <a:buAutoNum type="romanUcPeriod"/>
                      </a:pPr>
                      <a:r>
                        <a:rPr lang="en-BG" sz="1300" b="1">
                          <a:latin typeface="Century Gothic"/>
                          <a:ea typeface="Century Gothic"/>
                          <a:cs typeface="Century Gothic"/>
                          <a:sym typeface="Century Gothic"/>
                        </a:rPr>
                        <a:t>Introduction</a:t>
                      </a:r>
                      <a:endParaRPr sz="1300">
                        <a:latin typeface="Century Gothic"/>
                        <a:ea typeface="Century Gothic"/>
                        <a:cs typeface="Century Gothic"/>
                        <a:sym typeface="Century Gothic"/>
                      </a:endParaRPr>
                    </a:p>
                    <a:p>
                      <a:pPr marL="457200" lvl="0" indent="-292100" algn="l" rtl="0">
                        <a:spcBef>
                          <a:spcPts val="0"/>
                        </a:spcBef>
                        <a:spcAft>
                          <a:spcPts val="0"/>
                        </a:spcAft>
                        <a:buSzPts val="1000"/>
                        <a:buFont typeface="Century Gothic"/>
                        <a:buChar char="●"/>
                      </a:pPr>
                      <a:r>
                        <a:rPr lang="en-BG" sz="1000">
                          <a:latin typeface="Century Gothic"/>
                          <a:ea typeface="Century Gothic"/>
                          <a:cs typeface="Century Gothic"/>
                          <a:sym typeface="Century Gothic"/>
                        </a:rPr>
                        <a:t>Context, definitions &amp; contribution map</a:t>
                      </a:r>
                      <a:endParaRPr sz="1000">
                        <a:latin typeface="Century Gothic"/>
                        <a:ea typeface="Century Gothic"/>
                        <a:cs typeface="Century Gothic"/>
                        <a:sym typeface="Century Gothic"/>
                      </a:endParaRPr>
                    </a:p>
                    <a:p>
                      <a:pPr marL="457200" lvl="0" indent="0" algn="l" rtl="0">
                        <a:spcBef>
                          <a:spcPts val="0"/>
                        </a:spcBef>
                        <a:spcAft>
                          <a:spcPts val="0"/>
                        </a:spcAft>
                        <a:buNone/>
                      </a:pPr>
                      <a:endParaRPr sz="1000">
                        <a:latin typeface="Century Gothic"/>
                        <a:ea typeface="Century Gothic"/>
                        <a:cs typeface="Century Gothic"/>
                        <a:sym typeface="Century Gothic"/>
                      </a:endParaRPr>
                    </a:p>
                    <a:p>
                      <a:pPr marL="457200" lvl="0" indent="-292100" algn="l" rtl="0">
                        <a:spcBef>
                          <a:spcPts val="0"/>
                        </a:spcBef>
                        <a:spcAft>
                          <a:spcPts val="0"/>
                        </a:spcAft>
                        <a:buSzPts val="1000"/>
                        <a:buFont typeface="Century Gothic"/>
                        <a:buChar char="●"/>
                      </a:pPr>
                      <a:r>
                        <a:rPr lang="en-BG" sz="1000">
                          <a:latin typeface="Century Gothic"/>
                          <a:ea typeface="Century Gothic"/>
                          <a:cs typeface="Century Gothic"/>
                          <a:sym typeface="Century Gothic"/>
                        </a:rPr>
                        <a:t>Thomas et al. (2025) presentation + Q&amp;A</a:t>
                      </a:r>
                      <a:endParaRPr sz="1000">
                        <a:latin typeface="Century Gothic"/>
                        <a:ea typeface="Century Gothic"/>
                        <a:cs typeface="Century Gothic"/>
                        <a:sym typeface="Century Gothic"/>
                      </a:endParaRPr>
                    </a:p>
                  </a:txBody>
                  <a:tcPr marL="91425" marR="91425" marT="91425" marB="91425">
                    <a:lnR w="9525" cap="flat" cmpd="sng">
                      <a:solidFill>
                        <a:srgbClr val="9E9E9E">
                          <a:alpha val="0"/>
                        </a:srgbClr>
                      </a:solidFill>
                      <a:prstDash val="solid"/>
                      <a:round/>
                      <a:headEnd type="none" w="sm" len="sm"/>
                      <a:tailEnd type="none" w="sm" len="sm"/>
                    </a:lnR>
                  </a:tcPr>
                </a:tc>
                <a:tc>
                  <a:txBody>
                    <a:bodyPr/>
                    <a:lstStyle/>
                    <a:p>
                      <a:pPr marL="228600" lvl="0" indent="0" algn="l" rtl="0">
                        <a:spcBef>
                          <a:spcPts val="0"/>
                        </a:spcBef>
                        <a:spcAft>
                          <a:spcPts val="0"/>
                        </a:spcAft>
                        <a:buNone/>
                      </a:pPr>
                      <a:endParaRPr b="1">
                        <a:latin typeface="Century Gothic"/>
                        <a:ea typeface="Century Gothic"/>
                        <a:cs typeface="Century Gothic"/>
                        <a:sym typeface="Century Gothic"/>
                      </a:endParaRPr>
                    </a:p>
                    <a:p>
                      <a:pPr marL="0" lvl="0" indent="0" algn="l" rtl="0">
                        <a:spcBef>
                          <a:spcPts val="0"/>
                        </a:spcBef>
                        <a:spcAft>
                          <a:spcPts val="0"/>
                        </a:spcAft>
                        <a:buNone/>
                      </a:pPr>
                      <a:r>
                        <a:rPr lang="en-BG" sz="1000">
                          <a:latin typeface="Century Gothic"/>
                          <a:ea typeface="Century Gothic"/>
                          <a:cs typeface="Century Gothic"/>
                          <a:sym typeface="Century Gothic"/>
                        </a:rPr>
                        <a:t>Joaquim Estopinan, CNRS</a:t>
                      </a:r>
                      <a:endParaRPr sz="1000">
                        <a:latin typeface="Century Gothic"/>
                        <a:ea typeface="Century Gothic"/>
                        <a:cs typeface="Century Gothic"/>
                        <a:sym typeface="Century Gothic"/>
                      </a:endParaRPr>
                    </a:p>
                    <a:p>
                      <a:pPr marL="0" lvl="0" indent="0" algn="l" rtl="0">
                        <a:spcBef>
                          <a:spcPts val="0"/>
                        </a:spcBef>
                        <a:spcAft>
                          <a:spcPts val="0"/>
                        </a:spcAft>
                        <a:buNone/>
                      </a:pPr>
                      <a:r>
                        <a:rPr lang="en-BG" sz="1000">
                          <a:latin typeface="Century Gothic"/>
                          <a:ea typeface="Century Gothic"/>
                          <a:cs typeface="Century Gothic"/>
                          <a:sym typeface="Century Gothic"/>
                        </a:rPr>
                        <a:t>Wilfried Thuiller, CNRS</a:t>
                      </a:r>
                      <a:endParaRPr sz="1000">
                        <a:latin typeface="Century Gothic"/>
                        <a:ea typeface="Century Gothic"/>
                        <a:cs typeface="Century Gothic"/>
                        <a:sym typeface="Century Gothic"/>
                      </a:endParaRPr>
                    </a:p>
                    <a:p>
                      <a:pPr marL="0" lvl="0" indent="0" algn="l" rtl="0">
                        <a:spcBef>
                          <a:spcPts val="0"/>
                        </a:spcBef>
                        <a:spcAft>
                          <a:spcPts val="0"/>
                        </a:spcAft>
                        <a:buNone/>
                      </a:pPr>
                      <a:r>
                        <a:rPr lang="en-BG" sz="1000">
                          <a:solidFill>
                            <a:schemeClr val="dk1"/>
                          </a:solidFill>
                          <a:latin typeface="Century Gothic"/>
                          <a:ea typeface="Century Gothic"/>
                          <a:cs typeface="Century Gothic"/>
                          <a:sym typeface="Century Gothic"/>
                        </a:rPr>
                        <a:t>Anne Thomas, CNRS</a:t>
                      </a:r>
                      <a:endParaRPr sz="1000" b="1">
                        <a:latin typeface="Century Gothic"/>
                        <a:ea typeface="Century Gothic"/>
                        <a:cs typeface="Century Gothic"/>
                        <a:sym typeface="Century Gothic"/>
                      </a:endParaRPr>
                    </a:p>
                  </a:txBody>
                  <a:tcPr marL="91425" marR="91425" marT="91425" marB="91425">
                    <a:lnL w="9525" cap="flat" cmpd="sng">
                      <a:solidFill>
                        <a:srgbClr val="9E9E9E">
                          <a:alpha val="0"/>
                        </a:srgbClr>
                      </a:solidFill>
                      <a:prstDash val="solid"/>
                      <a:round/>
                      <a:headEnd type="none" w="sm" len="sm"/>
                      <a:tailEnd type="none" w="sm" len="sm"/>
                    </a:lnL>
                  </a:tcPr>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n-BG" sz="1600">
                          <a:latin typeface="Century Gothic"/>
                          <a:ea typeface="Century Gothic"/>
                          <a:cs typeface="Century Gothic"/>
                          <a:sym typeface="Century Gothic"/>
                        </a:rPr>
                        <a:t>2.25 - 3.00</a:t>
                      </a:r>
                      <a:endParaRPr sz="1600">
                        <a:latin typeface="Century Gothic"/>
                        <a:ea typeface="Century Gothic"/>
                        <a:cs typeface="Century Gothic"/>
                        <a:sym typeface="Century Gothic"/>
                      </a:endParaRPr>
                    </a:p>
                  </a:txBody>
                  <a:tcPr marL="91425" marR="91425" marT="91425" marB="91425" anchor="ctr"/>
                </a:tc>
                <a:tc>
                  <a:txBody>
                    <a:bodyPr/>
                    <a:lstStyle/>
                    <a:p>
                      <a:pPr marL="457200" lvl="0" indent="-311150" algn="l" rtl="0">
                        <a:lnSpc>
                          <a:spcPct val="115000"/>
                        </a:lnSpc>
                        <a:spcBef>
                          <a:spcPts val="0"/>
                        </a:spcBef>
                        <a:spcAft>
                          <a:spcPts val="0"/>
                        </a:spcAft>
                        <a:buClr>
                          <a:schemeClr val="dk1"/>
                        </a:buClr>
                        <a:buSzPts val="1300"/>
                        <a:buAutoNum type="romanUcPeriod" startAt="2"/>
                      </a:pPr>
                      <a:r>
                        <a:rPr lang="en-BG" sz="1300" b="1">
                          <a:solidFill>
                            <a:schemeClr val="dk1"/>
                          </a:solidFill>
                        </a:rPr>
                        <a:t>DAM conceptual basis &amp; macroecological approach</a:t>
                      </a:r>
                      <a:endParaRPr sz="1300" b="1">
                        <a:solidFill>
                          <a:schemeClr val="dk1"/>
                        </a:solidFill>
                      </a:endParaRPr>
                    </a:p>
                    <a:p>
                      <a:pPr marL="457200" lvl="0" indent="-292100" algn="l" rtl="0">
                        <a:spcBef>
                          <a:spcPts val="0"/>
                        </a:spcBef>
                        <a:spcAft>
                          <a:spcPts val="0"/>
                        </a:spcAft>
                        <a:buClr>
                          <a:schemeClr val="dk1"/>
                        </a:buClr>
                        <a:buSzPts val="1000"/>
                        <a:buFont typeface="Century Gothic"/>
                        <a:buChar char="●"/>
                      </a:pPr>
                      <a:r>
                        <a:rPr lang="en-BG" sz="1000">
                          <a:solidFill>
                            <a:schemeClr val="dk1"/>
                          </a:solidFill>
                          <a:latin typeface="Century Gothic"/>
                          <a:ea typeface="Century Gothic"/>
                          <a:cs typeface="Century Gothic"/>
                          <a:sym typeface="Century Gothic"/>
                        </a:rPr>
                        <a:t>Schrodt et al. (2025) presentation + Q&amp;A</a:t>
                      </a:r>
                      <a:endParaRPr sz="1000">
                        <a:solidFill>
                          <a:schemeClr val="dk1"/>
                        </a:solidFill>
                        <a:latin typeface="Century Gothic"/>
                        <a:ea typeface="Century Gothic"/>
                        <a:cs typeface="Century Gothic"/>
                        <a:sym typeface="Century Gothic"/>
                      </a:endParaRPr>
                    </a:p>
                    <a:p>
                      <a:pPr marL="457200" lvl="0" indent="-292100" algn="l" rtl="0">
                        <a:spcBef>
                          <a:spcPts val="0"/>
                        </a:spcBef>
                        <a:spcAft>
                          <a:spcPts val="0"/>
                        </a:spcAft>
                        <a:buClr>
                          <a:schemeClr val="dk1"/>
                        </a:buClr>
                        <a:buSzPts val="1000"/>
                        <a:buFont typeface="Century Gothic"/>
                        <a:buChar char="●"/>
                      </a:pPr>
                      <a:r>
                        <a:rPr lang="en-BG" sz="1000">
                          <a:solidFill>
                            <a:schemeClr val="dk1"/>
                          </a:solidFill>
                          <a:latin typeface="Century Gothic"/>
                          <a:ea typeface="Century Gothic"/>
                          <a:cs typeface="Century Gothic"/>
                          <a:sym typeface="Century Gothic"/>
                        </a:rPr>
                        <a:t>Gaüzère et al. (2025) presentation + Q&amp;A</a:t>
                      </a:r>
                      <a:endParaRPr sz="1000">
                        <a:solidFill>
                          <a:schemeClr val="dk1"/>
                        </a:solidFill>
                        <a:latin typeface="Century Gothic"/>
                        <a:ea typeface="Century Gothic"/>
                        <a:cs typeface="Century Gothic"/>
                        <a:sym typeface="Century Gothic"/>
                      </a:endParaRPr>
                    </a:p>
                  </a:txBody>
                  <a:tcPr marL="91425" marR="91425" marT="91425" marB="91425">
                    <a:lnR w="9525" cap="flat" cmpd="sng">
                      <a:solidFill>
                        <a:srgbClr val="9E9E9E">
                          <a:alpha val="0"/>
                        </a:srgbClr>
                      </a:solidFill>
                      <a:prstDash val="solid"/>
                      <a:round/>
                      <a:headEnd type="none" w="sm" len="sm"/>
                      <a:tailEnd type="none" w="sm" len="sm"/>
                    </a:lnR>
                  </a:tcPr>
                </a:tc>
                <a:tc>
                  <a:txBody>
                    <a:bodyPr/>
                    <a:lstStyle/>
                    <a:p>
                      <a:pPr marL="228600" lvl="0" indent="0" algn="l" rtl="0">
                        <a:spcBef>
                          <a:spcPts val="0"/>
                        </a:spcBef>
                        <a:spcAft>
                          <a:spcPts val="0"/>
                        </a:spcAft>
                        <a:buClr>
                          <a:schemeClr val="dk1"/>
                        </a:buClr>
                        <a:buSzPts val="1100"/>
                        <a:buFont typeface="Arial"/>
                        <a:buNone/>
                      </a:pPr>
                      <a:endParaRPr b="1">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SzPts val="1100"/>
                        <a:buFont typeface="Arial"/>
                        <a:buNone/>
                      </a:pPr>
                      <a:r>
                        <a:rPr lang="en-BG" sz="1000">
                          <a:solidFill>
                            <a:schemeClr val="dk1"/>
                          </a:solidFill>
                          <a:latin typeface="Century Gothic"/>
                          <a:ea typeface="Century Gothic"/>
                          <a:cs typeface="Century Gothic"/>
                          <a:sym typeface="Century Gothic"/>
                        </a:rPr>
                        <a:t>Miriam Beck, CNRS/FRB</a:t>
                      </a:r>
                      <a:endParaRPr sz="10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SzPts val="1100"/>
                        <a:buFont typeface="Arial"/>
                        <a:buNone/>
                      </a:pPr>
                      <a:r>
                        <a:rPr lang="en-BG" sz="1000">
                          <a:solidFill>
                            <a:schemeClr val="dk1"/>
                          </a:solidFill>
                          <a:latin typeface="Century Gothic"/>
                          <a:ea typeface="Century Gothic"/>
                          <a:cs typeface="Century Gothic"/>
                          <a:sym typeface="Century Gothic"/>
                        </a:rPr>
                        <a:t>Pierre Gaüzère, CNRS</a:t>
                      </a:r>
                      <a:endParaRPr b="1">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tcPr>
                </a:tc>
                <a:extLst>
                  <a:ext uri="{0D108BD9-81ED-4DB2-BD59-A6C34878D82A}">
                    <a16:rowId xmlns:a16="http://schemas.microsoft.com/office/drawing/2014/main" val="10002"/>
                  </a:ext>
                </a:extLst>
              </a:tr>
              <a:tr h="352575">
                <a:tc>
                  <a:txBody>
                    <a:bodyPr/>
                    <a:lstStyle/>
                    <a:p>
                      <a:pPr marL="0" lvl="0" indent="0" algn="ctr" rtl="0">
                        <a:spcBef>
                          <a:spcPts val="0"/>
                        </a:spcBef>
                        <a:spcAft>
                          <a:spcPts val="0"/>
                        </a:spcAft>
                        <a:buNone/>
                      </a:pPr>
                      <a:r>
                        <a:rPr lang="en-BG" sz="1600">
                          <a:latin typeface="Century Gothic"/>
                          <a:ea typeface="Century Gothic"/>
                          <a:cs typeface="Century Gothic"/>
                          <a:sym typeface="Century Gothic"/>
                        </a:rPr>
                        <a:t>3.00 - 3.10</a:t>
                      </a:r>
                      <a:endParaRPr sz="1600">
                        <a:latin typeface="Century Gothic"/>
                        <a:ea typeface="Century Gothic"/>
                        <a:cs typeface="Century Gothic"/>
                        <a:sym typeface="Century Gothic"/>
                      </a:endParaRPr>
                    </a:p>
                  </a:txBody>
                  <a:tcPr marL="91425" marR="91425" marT="91425" marB="91425" anchor="ctr"/>
                </a:tc>
                <a:tc gridSpan="2">
                  <a:txBody>
                    <a:bodyPr/>
                    <a:lstStyle/>
                    <a:p>
                      <a:pPr marL="0" lvl="0" indent="0" algn="ctr" rtl="0">
                        <a:spcBef>
                          <a:spcPts val="0"/>
                        </a:spcBef>
                        <a:spcAft>
                          <a:spcPts val="0"/>
                        </a:spcAft>
                        <a:buNone/>
                      </a:pPr>
                      <a:r>
                        <a:rPr lang="en-BG" sz="1000" b="1"/>
                        <a:t>         </a:t>
                      </a:r>
                      <a:r>
                        <a:rPr lang="en-BG" sz="1000" b="1" i="1">
                          <a:solidFill>
                            <a:schemeClr val="dk1"/>
                          </a:solidFill>
                        </a:rPr>
                        <a:t>~~ Coffee break ~~</a:t>
                      </a:r>
                      <a:endParaRPr sz="1000" b="1"/>
                    </a:p>
                  </a:txBody>
                  <a:tcPr marL="91425" marR="91425" marT="91425" marB="91425" anchor="ctr">
                    <a:lnB w="9525" cap="flat" cmpd="sng">
                      <a:solidFill>
                        <a:srgbClr val="9E9E9E"/>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r>
                        <a:rPr lang="en-BG" sz="1600">
                          <a:latin typeface="Century Gothic"/>
                          <a:ea typeface="Century Gothic"/>
                          <a:cs typeface="Century Gothic"/>
                          <a:sym typeface="Century Gothic"/>
                        </a:rPr>
                        <a:t>3.10 - 3.30</a:t>
                      </a:r>
                      <a:endParaRPr sz="1600">
                        <a:latin typeface="Century Gothic"/>
                        <a:ea typeface="Century Gothic"/>
                        <a:cs typeface="Century Gothic"/>
                        <a:sym typeface="Century Gothic"/>
                      </a:endParaRPr>
                    </a:p>
                  </a:txBody>
                  <a:tcPr marL="91425" marR="91425" marT="91425" marB="91425" anchor="ctr">
                    <a:lnR w="9525" cap="flat" cmpd="sng">
                      <a:solidFill>
                        <a:srgbClr val="9E9E9E"/>
                      </a:solidFill>
                      <a:prstDash val="solid"/>
                      <a:round/>
                      <a:headEnd type="none" w="sm" len="sm"/>
                      <a:tailEnd type="none" w="sm" len="sm"/>
                    </a:lnR>
                  </a:tcPr>
                </a:tc>
                <a:tc>
                  <a:txBody>
                    <a:bodyPr/>
                    <a:lstStyle/>
                    <a:p>
                      <a:pPr marL="457200" lvl="0" indent="-311150" algn="l" rtl="0">
                        <a:spcBef>
                          <a:spcPts val="0"/>
                        </a:spcBef>
                        <a:spcAft>
                          <a:spcPts val="0"/>
                        </a:spcAft>
                        <a:buSzPts val="1300"/>
                        <a:buFont typeface="Century Gothic"/>
                        <a:buAutoNum type="romanUcPeriod" startAt="3"/>
                      </a:pPr>
                      <a:r>
                        <a:rPr lang="en-BG" sz="1300" b="1">
                          <a:latin typeface="Century Gothic"/>
                          <a:ea typeface="Century Gothic"/>
                          <a:cs typeface="Century Gothic"/>
                          <a:sym typeface="Century Gothic"/>
                        </a:rPr>
                        <a:t>NaviDAM decision tool</a:t>
                      </a:r>
                      <a:endParaRPr sz="1300" b="1">
                        <a:latin typeface="Century Gothic"/>
                        <a:ea typeface="Century Gothic"/>
                        <a:cs typeface="Century Gothic"/>
                        <a:sym typeface="Century Gothic"/>
                      </a:endParaRPr>
                    </a:p>
                    <a:p>
                      <a:pPr marL="457200" lvl="0" indent="-292100" algn="l" rtl="0">
                        <a:spcBef>
                          <a:spcPts val="0"/>
                        </a:spcBef>
                        <a:spcAft>
                          <a:spcPts val="0"/>
                        </a:spcAft>
                        <a:buClr>
                          <a:schemeClr val="dk1"/>
                        </a:buClr>
                        <a:buSzPts val="1000"/>
                        <a:buFont typeface="Century Gothic"/>
                        <a:buChar char="●"/>
                      </a:pPr>
                      <a:r>
                        <a:rPr lang="en-BG" sz="1000">
                          <a:solidFill>
                            <a:schemeClr val="dk1"/>
                          </a:solidFill>
                          <a:latin typeface="Century Gothic"/>
                          <a:ea typeface="Century Gothic"/>
                          <a:cs typeface="Century Gothic"/>
                          <a:sym typeface="Century Gothic"/>
                        </a:rPr>
                        <a:t>Overview </a:t>
                      </a:r>
                      <a:endParaRPr sz="1000">
                        <a:solidFill>
                          <a:schemeClr val="dk1"/>
                        </a:solidFill>
                        <a:latin typeface="Century Gothic"/>
                        <a:ea typeface="Century Gothic"/>
                        <a:cs typeface="Century Gothic"/>
                        <a:sym typeface="Century Gothic"/>
                      </a:endParaRPr>
                    </a:p>
                    <a:p>
                      <a:pPr marL="457200" lvl="0" indent="-292100" algn="l" rtl="0">
                        <a:spcBef>
                          <a:spcPts val="0"/>
                        </a:spcBef>
                        <a:spcAft>
                          <a:spcPts val="0"/>
                        </a:spcAft>
                        <a:buClr>
                          <a:schemeClr val="dk1"/>
                        </a:buClr>
                        <a:buSzPts val="1000"/>
                        <a:buFont typeface="Century Gothic"/>
                        <a:buChar char="●"/>
                      </a:pPr>
                      <a:r>
                        <a:rPr lang="en-BG" sz="1000">
                          <a:solidFill>
                            <a:schemeClr val="dk1"/>
                          </a:solidFill>
                          <a:latin typeface="Century Gothic"/>
                          <a:ea typeface="Century Gothic"/>
                          <a:cs typeface="Century Gothic"/>
                          <a:sym typeface="Century Gothic"/>
                        </a:rPr>
                        <a:t>How to contribute + Q&amp;A</a:t>
                      </a:r>
                      <a:endParaRPr sz="1300" b="1">
                        <a:latin typeface="Century Gothic"/>
                        <a:ea typeface="Century Gothic"/>
                        <a:cs typeface="Century Gothic"/>
                        <a:sym typeface="Century Gothic"/>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BG" sz="1000">
                          <a:solidFill>
                            <a:schemeClr val="dk1"/>
                          </a:solidFill>
                          <a:latin typeface="Century Gothic"/>
                          <a:ea typeface="Century Gothic"/>
                          <a:cs typeface="Century Gothic"/>
                          <a:sym typeface="Century Gothic"/>
                        </a:rPr>
                        <a:t>Joaquim Estopinan, CNRS</a:t>
                      </a:r>
                      <a:endParaRPr sz="1000">
                        <a:latin typeface="Century Gothic"/>
                        <a:ea typeface="Century Gothic"/>
                        <a:cs typeface="Century Gothic"/>
                        <a:sym typeface="Century Gothic"/>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ctr" rtl="0">
                        <a:spcBef>
                          <a:spcPts val="0"/>
                        </a:spcBef>
                        <a:spcAft>
                          <a:spcPts val="0"/>
                        </a:spcAft>
                        <a:buNone/>
                      </a:pPr>
                      <a:r>
                        <a:rPr lang="en-BG" sz="1600">
                          <a:latin typeface="Century Gothic"/>
                          <a:ea typeface="Century Gothic"/>
                          <a:cs typeface="Century Gothic"/>
                          <a:sym typeface="Century Gothic"/>
                        </a:rPr>
                        <a:t>3.30 - 3.55</a:t>
                      </a:r>
                      <a:endParaRPr sz="1600">
                        <a:latin typeface="Century Gothic"/>
                        <a:ea typeface="Century Gothic"/>
                        <a:cs typeface="Century Gothic"/>
                        <a:sym typeface="Century Gothic"/>
                      </a:endParaRPr>
                    </a:p>
                  </a:txBody>
                  <a:tcPr marL="91425" marR="91425" marT="91425" marB="91425" anchor="ctr">
                    <a:lnR w="9525" cap="flat" cmpd="sng">
                      <a:solidFill>
                        <a:srgbClr val="9E9E9E"/>
                      </a:solidFill>
                      <a:prstDash val="solid"/>
                      <a:round/>
                      <a:headEnd type="none" w="sm" len="sm"/>
                      <a:tailEnd type="none" w="sm" len="sm"/>
                    </a:lnR>
                  </a:tcPr>
                </a:tc>
                <a:tc>
                  <a:txBody>
                    <a:bodyPr/>
                    <a:lstStyle/>
                    <a:p>
                      <a:pPr marL="457200" lvl="0" indent="-311150" algn="l" rtl="0">
                        <a:spcBef>
                          <a:spcPts val="0"/>
                        </a:spcBef>
                        <a:spcAft>
                          <a:spcPts val="0"/>
                        </a:spcAft>
                        <a:buSzPts val="1300"/>
                        <a:buFont typeface="Century Gothic"/>
                        <a:buAutoNum type="romanUcPeriod" startAt="4"/>
                      </a:pPr>
                      <a:r>
                        <a:rPr lang="en-BG" sz="1300" b="1">
                          <a:latin typeface="Century Gothic"/>
                          <a:ea typeface="Century Gothic"/>
                          <a:cs typeface="Century Gothic"/>
                          <a:sym typeface="Century Gothic"/>
                        </a:rPr>
                        <a:t>Applying the DAM framework</a:t>
                      </a:r>
                      <a:endParaRPr sz="1300" b="1">
                        <a:latin typeface="Century Gothic"/>
                        <a:ea typeface="Century Gothic"/>
                        <a:cs typeface="Century Gothic"/>
                        <a:sym typeface="Century Gothic"/>
                      </a:endParaRPr>
                    </a:p>
                    <a:p>
                      <a:pPr marL="457200" lvl="0" indent="-292100" algn="l" rtl="0">
                        <a:spcBef>
                          <a:spcPts val="0"/>
                        </a:spcBef>
                        <a:spcAft>
                          <a:spcPts val="0"/>
                        </a:spcAft>
                        <a:buClr>
                          <a:schemeClr val="dk1"/>
                        </a:buClr>
                        <a:buSzPts val="1000"/>
                        <a:buFont typeface="Century Gothic"/>
                        <a:buChar char="●"/>
                      </a:pPr>
                      <a:r>
                        <a:rPr lang="en-BG" sz="1000">
                          <a:solidFill>
                            <a:schemeClr val="dk1"/>
                          </a:solidFill>
                          <a:latin typeface="Century Gothic"/>
                          <a:ea typeface="Century Gothic"/>
                          <a:cs typeface="Century Gothic"/>
                          <a:sym typeface="Century Gothic"/>
                        </a:rPr>
                        <a:t>Schrodt et al. (2025) application</a:t>
                      </a:r>
                      <a:endParaRPr sz="1000">
                        <a:solidFill>
                          <a:schemeClr val="dk1"/>
                        </a:solidFill>
                        <a:latin typeface="Century Gothic"/>
                        <a:ea typeface="Century Gothic"/>
                        <a:cs typeface="Century Gothic"/>
                        <a:sym typeface="Century Gothic"/>
                      </a:endParaRPr>
                    </a:p>
                    <a:p>
                      <a:pPr marL="457200" lvl="0" indent="0" algn="l" rtl="0">
                        <a:spcBef>
                          <a:spcPts val="0"/>
                        </a:spcBef>
                        <a:spcAft>
                          <a:spcPts val="0"/>
                        </a:spcAft>
                        <a:buNone/>
                      </a:pPr>
                      <a:endParaRPr sz="1000">
                        <a:solidFill>
                          <a:schemeClr val="dk1"/>
                        </a:solidFill>
                        <a:latin typeface="Century Gothic"/>
                        <a:ea typeface="Century Gothic"/>
                        <a:cs typeface="Century Gothic"/>
                        <a:sym typeface="Century Gothic"/>
                      </a:endParaRPr>
                    </a:p>
                    <a:p>
                      <a:pPr marL="457200" lvl="0" indent="-292100" algn="l" rtl="0">
                        <a:spcBef>
                          <a:spcPts val="0"/>
                        </a:spcBef>
                        <a:spcAft>
                          <a:spcPts val="0"/>
                        </a:spcAft>
                        <a:buClr>
                          <a:schemeClr val="dk1"/>
                        </a:buClr>
                        <a:buSzPts val="1000"/>
                        <a:buFont typeface="Century Gothic"/>
                        <a:buChar char="●"/>
                      </a:pPr>
                      <a:r>
                        <a:rPr lang="en-BG" sz="1000">
                          <a:solidFill>
                            <a:schemeClr val="dk1"/>
                          </a:solidFill>
                          <a:latin typeface="Century Gothic"/>
                          <a:ea typeface="Century Gothic"/>
                          <a:cs typeface="Century Gothic"/>
                          <a:sym typeface="Century Gothic"/>
                        </a:rPr>
                        <a:t>NaviDAM application</a:t>
                      </a:r>
                      <a:endParaRPr sz="1000">
                        <a:solidFill>
                          <a:schemeClr val="dk1"/>
                        </a:solidFill>
                        <a:latin typeface="Century Gothic"/>
                        <a:ea typeface="Century Gothic"/>
                        <a:cs typeface="Century Gothic"/>
                        <a:sym typeface="Century Gothic"/>
                      </a:endParaRPr>
                    </a:p>
                    <a:p>
                      <a:pPr marL="457200" lvl="0" indent="-292100" algn="l" rtl="0">
                        <a:spcBef>
                          <a:spcPts val="0"/>
                        </a:spcBef>
                        <a:spcAft>
                          <a:spcPts val="0"/>
                        </a:spcAft>
                        <a:buClr>
                          <a:schemeClr val="dk1"/>
                        </a:buClr>
                        <a:buSzPts val="1000"/>
                        <a:buFont typeface="Century Gothic"/>
                        <a:buChar char="●"/>
                      </a:pPr>
                      <a:r>
                        <a:rPr lang="en-BG" sz="1000">
                          <a:solidFill>
                            <a:schemeClr val="dk1"/>
                          </a:solidFill>
                          <a:latin typeface="Century Gothic"/>
                          <a:ea typeface="Century Gothic"/>
                          <a:cs typeface="Century Gothic"/>
                          <a:sym typeface="Century Gothic"/>
                        </a:rPr>
                        <a:t>Your application / Q&amp;A</a:t>
                      </a:r>
                      <a:endParaRPr sz="1000">
                        <a:solidFill>
                          <a:schemeClr val="dk1"/>
                        </a:solidFill>
                        <a:latin typeface="Century Gothic"/>
                        <a:ea typeface="Century Gothic"/>
                        <a:cs typeface="Century Gothic"/>
                        <a:sym typeface="Century Gothic"/>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228600" lvl="0" indent="0" algn="l" rtl="0">
                        <a:spcBef>
                          <a:spcPts val="0"/>
                        </a:spcBef>
                        <a:spcAft>
                          <a:spcPts val="0"/>
                        </a:spcAft>
                        <a:buNone/>
                      </a:pPr>
                      <a:endParaRPr b="1">
                        <a:latin typeface="Century Gothic"/>
                        <a:ea typeface="Century Gothic"/>
                        <a:cs typeface="Century Gothic"/>
                        <a:sym typeface="Century Gothic"/>
                      </a:endParaRPr>
                    </a:p>
                    <a:p>
                      <a:pPr marL="0" lvl="0" indent="0" algn="l" rtl="0">
                        <a:spcBef>
                          <a:spcPts val="0"/>
                        </a:spcBef>
                        <a:spcAft>
                          <a:spcPts val="0"/>
                        </a:spcAft>
                        <a:buNone/>
                      </a:pPr>
                      <a:r>
                        <a:rPr lang="en-BG" sz="1000">
                          <a:latin typeface="Century Gothic"/>
                          <a:ea typeface="Century Gothic"/>
                          <a:cs typeface="Century Gothic"/>
                          <a:sym typeface="Century Gothic"/>
                        </a:rPr>
                        <a:t>Jussi Mäkinen, SYKE</a:t>
                      </a:r>
                      <a:endParaRPr sz="1000">
                        <a:latin typeface="Century Gothic"/>
                        <a:ea typeface="Century Gothic"/>
                        <a:cs typeface="Century Gothic"/>
                        <a:sym typeface="Century Gothic"/>
                      </a:endParaRPr>
                    </a:p>
                    <a:p>
                      <a:pPr marL="0" lvl="0" indent="0" algn="l" rtl="0">
                        <a:spcBef>
                          <a:spcPts val="0"/>
                        </a:spcBef>
                        <a:spcAft>
                          <a:spcPts val="0"/>
                        </a:spcAft>
                        <a:buNone/>
                      </a:pPr>
                      <a:r>
                        <a:rPr lang="en-BG" sz="1000">
                          <a:latin typeface="Century Gothic"/>
                          <a:ea typeface="Century Gothic"/>
                          <a:cs typeface="Century Gothic"/>
                          <a:sym typeface="Century Gothic"/>
                        </a:rPr>
                        <a:t>Lori Giagnacovo, VITO</a:t>
                      </a:r>
                      <a:endParaRPr sz="1000">
                        <a:latin typeface="Century Gothic"/>
                        <a:ea typeface="Century Gothic"/>
                        <a:cs typeface="Century Gothic"/>
                        <a:sym typeface="Century Gothic"/>
                      </a:endParaRPr>
                    </a:p>
                    <a:p>
                      <a:pPr marL="0" lvl="0" indent="0" algn="l" rtl="0">
                        <a:spcBef>
                          <a:spcPts val="0"/>
                        </a:spcBef>
                        <a:spcAft>
                          <a:spcPts val="0"/>
                        </a:spcAft>
                        <a:buNone/>
                      </a:pPr>
                      <a:r>
                        <a:rPr lang="en-BG" sz="1000">
                          <a:latin typeface="Century Gothic"/>
                          <a:ea typeface="Century Gothic"/>
                          <a:cs typeface="Century Gothic"/>
                          <a:sym typeface="Century Gothic"/>
                        </a:rPr>
                        <a:t>Joaquim Estopinan, CNRS</a:t>
                      </a:r>
                      <a:endParaRPr sz="1000">
                        <a:latin typeface="Century Gothic"/>
                        <a:ea typeface="Century Gothic"/>
                        <a:cs typeface="Century Gothic"/>
                        <a:sym typeface="Century Gothic"/>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lvl="0" indent="0" algn="ctr" rtl="0">
                        <a:spcBef>
                          <a:spcPts val="0"/>
                        </a:spcBef>
                        <a:spcAft>
                          <a:spcPts val="0"/>
                        </a:spcAft>
                        <a:buNone/>
                      </a:pPr>
                      <a:r>
                        <a:rPr lang="en-BG" sz="1600">
                          <a:latin typeface="Century Gothic"/>
                          <a:ea typeface="Century Gothic"/>
                          <a:cs typeface="Century Gothic"/>
                          <a:sym typeface="Century Gothic"/>
                        </a:rPr>
                        <a:t>3.55 - 4.00</a:t>
                      </a:r>
                      <a:endParaRPr sz="1600">
                        <a:latin typeface="Century Gothic"/>
                        <a:ea typeface="Century Gothic"/>
                        <a:cs typeface="Century Gothic"/>
                        <a:sym typeface="Century Gothic"/>
                      </a:endParaRPr>
                    </a:p>
                  </a:txBody>
                  <a:tcPr marL="91425" marR="91425" marT="91425" marB="91425" anchor="ctr">
                    <a:lnR w="9525" cap="flat" cmpd="sng">
                      <a:solidFill>
                        <a:srgbClr val="9E9E9E"/>
                      </a:solidFill>
                      <a:prstDash val="solid"/>
                      <a:round/>
                      <a:headEnd type="none" w="sm" len="sm"/>
                      <a:tailEnd type="none" w="sm" len="sm"/>
                    </a:lnR>
                  </a:tcPr>
                </a:tc>
                <a:tc>
                  <a:txBody>
                    <a:bodyPr/>
                    <a:lstStyle/>
                    <a:p>
                      <a:pPr marL="457200" lvl="0" indent="-311150" algn="l" rtl="0">
                        <a:spcBef>
                          <a:spcPts val="0"/>
                        </a:spcBef>
                        <a:spcAft>
                          <a:spcPts val="0"/>
                        </a:spcAft>
                        <a:buSzPts val="1300"/>
                        <a:buFont typeface="Century Gothic"/>
                        <a:buAutoNum type="romanUcPeriod" startAt="5"/>
                      </a:pPr>
                      <a:r>
                        <a:rPr lang="en-BG" sz="1300" b="1">
                          <a:latin typeface="Century Gothic"/>
                          <a:ea typeface="Century Gothic"/>
                          <a:cs typeface="Century Gothic"/>
                          <a:sym typeface="Century Gothic"/>
                        </a:rPr>
                        <a:t>Conclusion</a:t>
                      </a:r>
                      <a:endParaRPr sz="1300" b="1">
                        <a:latin typeface="Century Gothic"/>
                        <a:ea typeface="Century Gothic"/>
                        <a:cs typeface="Century Gothic"/>
                        <a:sym typeface="Century Gothic"/>
                      </a:endParaRPr>
                    </a:p>
                    <a:p>
                      <a:pPr marL="457200" lvl="0" indent="-292100" algn="l" rtl="0">
                        <a:spcBef>
                          <a:spcPts val="0"/>
                        </a:spcBef>
                        <a:spcAft>
                          <a:spcPts val="0"/>
                        </a:spcAft>
                        <a:buClr>
                          <a:schemeClr val="dk1"/>
                        </a:buClr>
                        <a:buSzPts val="1000"/>
                        <a:buFont typeface="Century Gothic"/>
                        <a:buChar char="●"/>
                      </a:pPr>
                      <a:r>
                        <a:rPr lang="en-BG" sz="1000">
                          <a:solidFill>
                            <a:schemeClr val="dk1"/>
                          </a:solidFill>
                          <a:latin typeface="Century Gothic"/>
                          <a:ea typeface="Century Gothic"/>
                          <a:cs typeface="Century Gothic"/>
                          <a:sym typeface="Century Gothic"/>
                        </a:rPr>
                        <a:t>Summary + last Q&amp;A</a:t>
                      </a:r>
                      <a:endParaRPr sz="1300" b="1">
                        <a:latin typeface="Century Gothic"/>
                        <a:ea typeface="Century Gothic"/>
                        <a:cs typeface="Century Gothic"/>
                        <a:sym typeface="Century Gothic"/>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BG" sz="1000">
                          <a:solidFill>
                            <a:schemeClr val="dk1"/>
                          </a:solidFill>
                          <a:latin typeface="Century Gothic"/>
                          <a:ea typeface="Century Gothic"/>
                          <a:cs typeface="Century Gothic"/>
                          <a:sym typeface="Century Gothic"/>
                        </a:rPr>
                        <a:t>Wilfried Thuiller, CNRS</a:t>
                      </a:r>
                      <a:endParaRPr sz="10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SzPts val="1100"/>
                        <a:buFont typeface="Arial"/>
                        <a:buNone/>
                      </a:pPr>
                      <a:r>
                        <a:rPr lang="en-BG" sz="1000">
                          <a:solidFill>
                            <a:schemeClr val="dk1"/>
                          </a:solidFill>
                          <a:latin typeface="Century Gothic"/>
                          <a:ea typeface="Century Gothic"/>
                          <a:cs typeface="Century Gothic"/>
                          <a:sym typeface="Century Gothic"/>
                        </a:rPr>
                        <a:t>Joaquim Estopinan, CNRS</a:t>
                      </a:r>
                      <a:endParaRPr sz="1000">
                        <a:solidFill>
                          <a:schemeClr val="dk1"/>
                        </a:solidFill>
                        <a:latin typeface="Century Gothic"/>
                        <a:ea typeface="Century Gothic"/>
                        <a:cs typeface="Century Gothic"/>
                        <a:sym typeface="Century Gothic"/>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g382288a58c7_0_137"/>
          <p:cNvSpPr txBox="1">
            <a:spLocks noGrp="1"/>
          </p:cNvSpPr>
          <p:nvPr>
            <p:ph type="body" idx="1"/>
          </p:nvPr>
        </p:nvSpPr>
        <p:spPr>
          <a:xfrm>
            <a:off x="281510" y="2149238"/>
            <a:ext cx="116829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BG" b="1">
                <a:solidFill>
                  <a:srgbClr val="163A3C"/>
                </a:solidFill>
              </a:rPr>
              <a:t>correlation </a:t>
            </a:r>
            <a:r>
              <a:rPr lang="en-BG">
                <a:solidFill>
                  <a:srgbClr val="163A3C"/>
                </a:solidFill>
              </a:rPr>
              <a:t>vs.</a:t>
            </a:r>
            <a:r>
              <a:rPr lang="en-BG" b="1">
                <a:solidFill>
                  <a:srgbClr val="163A3C"/>
                </a:solidFill>
              </a:rPr>
              <a:t> prediction/association </a:t>
            </a:r>
            <a:r>
              <a:rPr lang="en-BG">
                <a:solidFill>
                  <a:srgbClr val="163A3C"/>
                </a:solidFill>
              </a:rPr>
              <a:t>vs.</a:t>
            </a:r>
            <a:r>
              <a:rPr lang="en-BG" b="1">
                <a:solidFill>
                  <a:srgbClr val="163A3C"/>
                </a:solidFill>
              </a:rPr>
              <a:t> causation</a:t>
            </a:r>
            <a:endParaRPr b="1">
              <a:solidFill>
                <a:srgbClr val="163A3C"/>
              </a:solidFill>
            </a:endParaRPr>
          </a:p>
          <a:p>
            <a:pPr marL="0" lvl="0" indent="0" algn="l" rtl="0">
              <a:spcBef>
                <a:spcPts val="1000"/>
              </a:spcBef>
              <a:spcAft>
                <a:spcPts val="0"/>
              </a:spcAft>
              <a:buNone/>
            </a:pPr>
            <a:endParaRPr sz="1800"/>
          </a:p>
          <a:p>
            <a:pPr marL="457200" lvl="0" indent="-355600" algn="l" rtl="0">
              <a:spcBef>
                <a:spcPts val="1200"/>
              </a:spcBef>
              <a:spcAft>
                <a:spcPts val="0"/>
              </a:spcAft>
              <a:buClr>
                <a:srgbClr val="163A3C"/>
              </a:buClr>
              <a:buSzPts val="2000"/>
              <a:buAutoNum type="arabicPeriod"/>
            </a:pPr>
            <a:r>
              <a:rPr lang="en-BG" b="1">
                <a:solidFill>
                  <a:srgbClr val="163A3C"/>
                </a:solidFill>
              </a:rPr>
              <a:t>Detecting directional change</a:t>
            </a:r>
            <a:r>
              <a:rPr lang="en-BG">
                <a:solidFill>
                  <a:srgbClr val="163A3C"/>
                </a:solidFill>
              </a:rPr>
              <a:t> (from observational data)</a:t>
            </a:r>
            <a:endParaRPr>
              <a:solidFill>
                <a:srgbClr val="163A3C"/>
              </a:solidFill>
            </a:endParaRPr>
          </a:p>
          <a:p>
            <a:pPr marL="0" lvl="0" indent="457200" algn="l" rtl="0">
              <a:spcBef>
                <a:spcPts val="1200"/>
              </a:spcBef>
              <a:spcAft>
                <a:spcPts val="0"/>
              </a:spcAft>
              <a:buClr>
                <a:schemeClr val="dk1"/>
              </a:buClr>
              <a:buSzPts val="1100"/>
              <a:buFont typeface="Arial"/>
              <a:buNone/>
            </a:pPr>
            <a:r>
              <a:rPr lang="en-BG" sz="1800">
                <a:solidFill>
                  <a:srgbClr val="2E2B21"/>
                </a:solidFill>
              </a:rPr>
              <a:t>- data scarcity and non-random sampling, scale dependency, data mismatch</a:t>
            </a:r>
            <a:endParaRPr sz="1800">
              <a:solidFill>
                <a:srgbClr val="2E2B21"/>
              </a:solidFill>
            </a:endParaRPr>
          </a:p>
          <a:p>
            <a:pPr marL="457200" lvl="0" indent="-355600" algn="l" rtl="0">
              <a:spcBef>
                <a:spcPts val="1200"/>
              </a:spcBef>
              <a:spcAft>
                <a:spcPts val="0"/>
              </a:spcAft>
              <a:buClr>
                <a:srgbClr val="163A3C"/>
              </a:buClr>
              <a:buSzPts val="2000"/>
              <a:buAutoNum type="arabicPeriod"/>
            </a:pPr>
            <a:r>
              <a:rPr lang="en-BG" b="1">
                <a:solidFill>
                  <a:srgbClr val="163A3C"/>
                </a:solidFill>
              </a:rPr>
              <a:t>Complexity of mechanistic understanding</a:t>
            </a:r>
            <a:endParaRPr b="1">
              <a:solidFill>
                <a:srgbClr val="163A3C"/>
              </a:solidFill>
            </a:endParaRPr>
          </a:p>
          <a:p>
            <a:pPr marL="12700" lvl="0" indent="444500" algn="l" rtl="0">
              <a:spcBef>
                <a:spcPts val="1200"/>
              </a:spcBef>
              <a:spcAft>
                <a:spcPts val="0"/>
              </a:spcAft>
              <a:buClr>
                <a:schemeClr val="dk1"/>
              </a:buClr>
              <a:buSzPts val="1100"/>
              <a:buFont typeface="Arial"/>
              <a:buNone/>
            </a:pPr>
            <a:r>
              <a:rPr lang="en-BG" sz="1800">
                <a:solidFill>
                  <a:srgbClr val="2E2B21"/>
                </a:solidFill>
              </a:rPr>
              <a:t>- lack of direct measurement, non-linearity/lags, feedback loops and context-dependent effects</a:t>
            </a:r>
            <a:endParaRPr sz="1800">
              <a:solidFill>
                <a:srgbClr val="2E2B21"/>
              </a:solidFill>
            </a:endParaRPr>
          </a:p>
          <a:p>
            <a:pPr marL="457200" lvl="0" indent="-355600" algn="l" rtl="0">
              <a:spcBef>
                <a:spcPts val="1200"/>
              </a:spcBef>
              <a:spcAft>
                <a:spcPts val="0"/>
              </a:spcAft>
              <a:buClr>
                <a:srgbClr val="163A3C"/>
              </a:buClr>
              <a:buSzPts val="2000"/>
              <a:buAutoNum type="arabicPeriod"/>
            </a:pPr>
            <a:r>
              <a:rPr lang="en-BG" b="1">
                <a:solidFill>
                  <a:srgbClr val="163A3C"/>
                </a:solidFill>
              </a:rPr>
              <a:t>Methodological and computational barriers</a:t>
            </a:r>
            <a:endParaRPr b="1">
              <a:solidFill>
                <a:srgbClr val="163A3C"/>
              </a:solidFill>
            </a:endParaRPr>
          </a:p>
          <a:p>
            <a:pPr marL="12700" lvl="0" indent="444500" algn="l" rtl="0">
              <a:spcBef>
                <a:spcPts val="1200"/>
              </a:spcBef>
              <a:spcAft>
                <a:spcPts val="0"/>
              </a:spcAft>
              <a:buClr>
                <a:schemeClr val="dk1"/>
              </a:buClr>
              <a:buSzPts val="1100"/>
              <a:buFont typeface="Arial"/>
              <a:buNone/>
            </a:pPr>
            <a:r>
              <a:rPr lang="en-BG" sz="1800">
                <a:solidFill>
                  <a:srgbClr val="2E2B21"/>
                </a:solidFill>
              </a:rPr>
              <a:t>- (presumable) lack of expertise, data failing strict statistical requirements</a:t>
            </a:r>
            <a:endParaRPr sz="1800">
              <a:solidFill>
                <a:srgbClr val="2E2B21"/>
              </a:solidFill>
            </a:endParaRPr>
          </a:p>
          <a:p>
            <a:pPr marL="457200" lvl="0" indent="-355600" algn="l" rtl="0">
              <a:spcBef>
                <a:spcPts val="1200"/>
              </a:spcBef>
              <a:spcAft>
                <a:spcPts val="0"/>
              </a:spcAft>
              <a:buClr>
                <a:srgbClr val="163A3C"/>
              </a:buClr>
              <a:buSzPts val="2000"/>
              <a:buAutoNum type="arabicPeriod"/>
            </a:pPr>
            <a:r>
              <a:rPr lang="en-BG" b="1">
                <a:solidFill>
                  <a:srgbClr val="163A3C"/>
                </a:solidFill>
              </a:rPr>
              <a:t>Defining baselines in a changing world</a:t>
            </a:r>
            <a:endParaRPr b="1">
              <a:solidFill>
                <a:srgbClr val="163A3C"/>
              </a:solidFill>
            </a:endParaRPr>
          </a:p>
          <a:p>
            <a:pPr marL="0" lvl="0" indent="0" algn="l" rtl="0">
              <a:spcBef>
                <a:spcPts val="1000"/>
              </a:spcBef>
              <a:spcAft>
                <a:spcPts val="0"/>
              </a:spcAft>
              <a:buNone/>
            </a:pPr>
            <a:endParaRPr sz="1800"/>
          </a:p>
        </p:txBody>
      </p:sp>
      <p:sp>
        <p:nvSpPr>
          <p:cNvPr id="459" name="Google Shape;459;g382288a58c7_0_137"/>
          <p:cNvSpPr txBox="1">
            <a:spLocks noGrp="1"/>
          </p:cNvSpPr>
          <p:nvPr>
            <p:ph type="title"/>
          </p:nvPr>
        </p:nvSpPr>
        <p:spPr>
          <a:xfrm>
            <a:off x="254500" y="268550"/>
            <a:ext cx="117369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b="1"/>
              <a:t>D3.1 | </a:t>
            </a:r>
            <a:r>
              <a:rPr lang="en-BG"/>
              <a:t>Detection &amp; Attribution Modelling Framework</a:t>
            </a:r>
            <a:endParaRPr/>
          </a:p>
        </p:txBody>
      </p:sp>
      <p:sp>
        <p:nvSpPr>
          <p:cNvPr id="460" name="Google Shape;460;g382288a58c7_0_137"/>
          <p:cNvSpPr txBox="1"/>
          <p:nvPr/>
        </p:nvSpPr>
        <p:spPr>
          <a:xfrm>
            <a:off x="281500" y="1419400"/>
            <a:ext cx="5047200" cy="6003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BG" sz="3000">
                <a:solidFill>
                  <a:srgbClr val="163A3C"/>
                </a:solidFill>
                <a:latin typeface="Poppins"/>
                <a:ea typeface="Poppins"/>
                <a:cs typeface="Poppins"/>
                <a:sym typeface="Poppins"/>
              </a:rPr>
              <a:t>-&gt; Challenges for D&amp;A</a:t>
            </a:r>
            <a:endParaRPr sz="8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g3894106518f_0_0"/>
          <p:cNvSpPr txBox="1">
            <a:spLocks noGrp="1"/>
          </p:cNvSpPr>
          <p:nvPr>
            <p:ph type="title"/>
          </p:nvPr>
        </p:nvSpPr>
        <p:spPr>
          <a:xfrm>
            <a:off x="254500" y="268550"/>
            <a:ext cx="117369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b="1"/>
              <a:t>D3.1 | </a:t>
            </a:r>
            <a:r>
              <a:rPr lang="en-BG"/>
              <a:t>Detection &amp; Attribution Modelling Framework</a:t>
            </a:r>
            <a:endParaRPr/>
          </a:p>
        </p:txBody>
      </p:sp>
      <p:pic>
        <p:nvPicPr>
          <p:cNvPr id="467" name="Google Shape;467;g3894106518f_0_0" title="Fig2a_slides.png"/>
          <p:cNvPicPr preferRelativeResize="0"/>
          <p:nvPr/>
        </p:nvPicPr>
        <p:blipFill>
          <a:blip r:embed="rId3">
            <a:alphaModFix/>
          </a:blip>
          <a:stretch>
            <a:fillRect/>
          </a:stretch>
        </p:blipFill>
        <p:spPr>
          <a:xfrm>
            <a:off x="676475" y="2345074"/>
            <a:ext cx="10839050" cy="3249600"/>
          </a:xfrm>
          <a:prstGeom prst="rect">
            <a:avLst/>
          </a:prstGeom>
          <a:noFill/>
          <a:ln>
            <a:noFill/>
          </a:ln>
        </p:spPr>
      </p:pic>
      <p:grpSp>
        <p:nvGrpSpPr>
          <p:cNvPr id="468" name="Google Shape;468;g3894106518f_0_0"/>
          <p:cNvGrpSpPr/>
          <p:nvPr/>
        </p:nvGrpSpPr>
        <p:grpSpPr>
          <a:xfrm>
            <a:off x="4790877" y="1716822"/>
            <a:ext cx="1538112" cy="1025403"/>
            <a:chOff x="10653877" y="1554197"/>
            <a:chExt cx="1538112" cy="1025403"/>
          </a:xfrm>
        </p:grpSpPr>
        <p:sp>
          <p:nvSpPr>
            <p:cNvPr id="469" name="Google Shape;469;g3894106518f_0_0"/>
            <p:cNvSpPr/>
            <p:nvPr/>
          </p:nvSpPr>
          <p:spPr>
            <a:xfrm>
              <a:off x="10653894" y="1554197"/>
              <a:ext cx="1538095" cy="1025403"/>
            </a:xfrm>
            <a:prstGeom prst="flowChartDecision">
              <a:avLst/>
            </a:prstGeom>
            <a:solidFill>
              <a:srgbClr val="FFFFFF"/>
            </a:solidFill>
            <a:ln>
              <a:noFill/>
            </a:ln>
          </p:spPr>
          <p:txBody>
            <a:bodyPr spcFirstLastPara="1" wrap="square" lIns="73975" tIns="73975" rIns="73975" bIns="73975" anchor="ctr" anchorCtr="0">
              <a:noAutofit/>
            </a:bodyPr>
            <a:lstStyle/>
            <a:p>
              <a:pPr marL="0" lvl="0" indent="0" algn="ctr" rtl="0">
                <a:spcBef>
                  <a:spcPts val="0"/>
                </a:spcBef>
                <a:spcAft>
                  <a:spcPts val="0"/>
                </a:spcAft>
                <a:buNone/>
              </a:pPr>
              <a:endParaRPr sz="1133">
                <a:latin typeface="Nunito"/>
                <a:ea typeface="Nunito"/>
                <a:cs typeface="Nunito"/>
                <a:sym typeface="Nunito"/>
              </a:endParaRPr>
            </a:p>
          </p:txBody>
        </p:sp>
        <p:grpSp>
          <p:nvGrpSpPr>
            <p:cNvPr id="470" name="Google Shape;470;g3894106518f_0_0"/>
            <p:cNvGrpSpPr/>
            <p:nvPr/>
          </p:nvGrpSpPr>
          <p:grpSpPr>
            <a:xfrm>
              <a:off x="10653877" y="1554197"/>
              <a:ext cx="1538112" cy="1025403"/>
              <a:chOff x="5858354" y="491804"/>
              <a:chExt cx="1900546" cy="1267025"/>
            </a:xfrm>
          </p:grpSpPr>
          <p:sp>
            <p:nvSpPr>
              <p:cNvPr id="471" name="Google Shape;471;g3894106518f_0_0"/>
              <p:cNvSpPr/>
              <p:nvPr/>
            </p:nvSpPr>
            <p:spPr>
              <a:xfrm>
                <a:off x="5858375" y="491804"/>
                <a:ext cx="1900525" cy="1267025"/>
              </a:xfrm>
              <a:prstGeom prst="flowChartDecision">
                <a:avLst/>
              </a:prstGeom>
              <a:solidFill>
                <a:srgbClr val="4AC5D3">
                  <a:alpha val="49000"/>
                </a:srgbClr>
              </a:solidFill>
              <a:ln w="15425" cap="flat" cmpd="sng">
                <a:solidFill>
                  <a:srgbClr val="44546A"/>
                </a:solidFill>
                <a:prstDash val="solid"/>
                <a:round/>
                <a:headEnd type="none" w="sm" len="sm"/>
                <a:tailEnd type="none" w="sm" len="sm"/>
              </a:ln>
            </p:spPr>
            <p:txBody>
              <a:bodyPr spcFirstLastPara="1" wrap="square" lIns="73975" tIns="73975" rIns="73975" bIns="73975" anchor="ctr" anchorCtr="0">
                <a:noAutofit/>
              </a:bodyPr>
              <a:lstStyle/>
              <a:p>
                <a:pPr marL="0" lvl="0" indent="0" algn="ctr" rtl="0">
                  <a:spcBef>
                    <a:spcPts val="0"/>
                  </a:spcBef>
                  <a:spcAft>
                    <a:spcPts val="0"/>
                  </a:spcAft>
                  <a:buNone/>
                </a:pPr>
                <a:endParaRPr sz="1133">
                  <a:latin typeface="Nunito"/>
                  <a:ea typeface="Nunito"/>
                  <a:cs typeface="Nunito"/>
                  <a:sym typeface="Nunito"/>
                </a:endParaRPr>
              </a:p>
            </p:txBody>
          </p:sp>
          <p:sp>
            <p:nvSpPr>
              <p:cNvPr id="472" name="Google Shape;472;g3894106518f_0_0"/>
              <p:cNvSpPr txBox="1"/>
              <p:nvPr/>
            </p:nvSpPr>
            <p:spPr>
              <a:xfrm>
                <a:off x="5858354" y="755872"/>
                <a:ext cx="1900500" cy="738900"/>
              </a:xfrm>
              <a:prstGeom prst="rect">
                <a:avLst/>
              </a:prstGeom>
              <a:noFill/>
              <a:ln>
                <a:noFill/>
              </a:ln>
            </p:spPr>
            <p:txBody>
              <a:bodyPr spcFirstLastPara="1" wrap="square" lIns="73975" tIns="73975" rIns="73975" bIns="73975" anchor="t" anchorCtr="0">
                <a:spAutoFit/>
              </a:bodyPr>
              <a:lstStyle/>
              <a:p>
                <a:pPr marL="0" lvl="0" indent="0" algn="ctr" rtl="0">
                  <a:spcBef>
                    <a:spcPts val="0"/>
                  </a:spcBef>
                  <a:spcAft>
                    <a:spcPts val="0"/>
                  </a:spcAft>
                  <a:buNone/>
                </a:pPr>
                <a:r>
                  <a:rPr lang="en-BG" sz="971" b="1">
                    <a:latin typeface="Nunito"/>
                    <a:ea typeface="Nunito"/>
                    <a:cs typeface="Nunito"/>
                    <a:sym typeface="Nunito"/>
                  </a:rPr>
                  <a:t>   NaviDAM</a:t>
                </a:r>
                <a:endParaRPr sz="971" b="1">
                  <a:latin typeface="Nunito"/>
                  <a:ea typeface="Nunito"/>
                  <a:cs typeface="Nunito"/>
                  <a:sym typeface="Nunito"/>
                </a:endParaRPr>
              </a:p>
              <a:p>
                <a:pPr marL="0" lvl="0" indent="0" algn="ctr" rtl="0">
                  <a:spcBef>
                    <a:spcPts val="0"/>
                  </a:spcBef>
                  <a:spcAft>
                    <a:spcPts val="0"/>
                  </a:spcAft>
                  <a:buNone/>
                </a:pPr>
                <a:r>
                  <a:rPr lang="en-BG" sz="971">
                    <a:latin typeface="Nunito"/>
                    <a:ea typeface="Nunito"/>
                    <a:cs typeface="Nunito"/>
                    <a:sym typeface="Nunito"/>
                  </a:rPr>
                  <a:t>suggests suited</a:t>
                </a:r>
                <a:endParaRPr sz="971">
                  <a:latin typeface="Nunito"/>
                  <a:ea typeface="Nunito"/>
                  <a:cs typeface="Nunito"/>
                  <a:sym typeface="Nunito"/>
                </a:endParaRPr>
              </a:p>
              <a:p>
                <a:pPr marL="0" lvl="0" indent="0" algn="ctr" rtl="0">
                  <a:spcBef>
                    <a:spcPts val="0"/>
                  </a:spcBef>
                  <a:spcAft>
                    <a:spcPts val="0"/>
                  </a:spcAft>
                  <a:buNone/>
                </a:pPr>
                <a:r>
                  <a:rPr lang="en-BG" sz="971">
                    <a:latin typeface="Nunito"/>
                    <a:ea typeface="Nunito"/>
                    <a:cs typeface="Nunito"/>
                    <a:sym typeface="Nunito"/>
                  </a:rPr>
                  <a:t>methods</a:t>
                </a:r>
                <a:endParaRPr sz="971">
                  <a:latin typeface="Nunito"/>
                  <a:ea typeface="Nunito"/>
                  <a:cs typeface="Nunito"/>
                  <a:sym typeface="Nunito"/>
                </a:endParaRPr>
              </a:p>
            </p:txBody>
          </p:sp>
        </p:grpSp>
      </p:grpSp>
      <p:sp>
        <p:nvSpPr>
          <p:cNvPr id="473" name="Google Shape;473;g3894106518f_0_0"/>
          <p:cNvSpPr/>
          <p:nvPr/>
        </p:nvSpPr>
        <p:spPr>
          <a:xfrm>
            <a:off x="2179100" y="1840419"/>
            <a:ext cx="2623150" cy="645675"/>
          </a:xfrm>
          <a:custGeom>
            <a:avLst/>
            <a:gdLst/>
            <a:ahLst/>
            <a:cxnLst/>
            <a:rect l="l" t="t" r="r" b="b"/>
            <a:pathLst>
              <a:path w="104926" h="25827" extrusionOk="0">
                <a:moveTo>
                  <a:pt x="104926" y="9052"/>
                </a:moveTo>
                <a:cubicBezTo>
                  <a:pt x="93414" y="7627"/>
                  <a:pt x="53340" y="-2296"/>
                  <a:pt x="35852" y="500"/>
                </a:cubicBezTo>
                <a:cubicBezTo>
                  <a:pt x="18364" y="3296"/>
                  <a:pt x="5975" y="21606"/>
                  <a:pt x="0" y="25827"/>
                </a:cubicBezTo>
              </a:path>
            </a:pathLst>
          </a:custGeom>
          <a:noFill/>
          <a:ln w="9525" cap="flat" cmpd="sng">
            <a:solidFill>
              <a:schemeClr val="dk2"/>
            </a:solidFill>
            <a:prstDash val="solid"/>
            <a:round/>
            <a:headEnd type="none" w="med" len="med"/>
            <a:tailEnd type="triangle" w="med" len="med"/>
          </a:ln>
        </p:spPr>
      </p:sp>
      <p:sp>
        <p:nvSpPr>
          <p:cNvPr id="474" name="Google Shape;474;g3894106518f_0_0"/>
          <p:cNvSpPr/>
          <p:nvPr/>
        </p:nvSpPr>
        <p:spPr>
          <a:xfrm>
            <a:off x="4110050" y="2070100"/>
            <a:ext cx="696899" cy="730198"/>
          </a:xfrm>
          <a:custGeom>
            <a:avLst/>
            <a:gdLst/>
            <a:ahLst/>
            <a:cxnLst/>
            <a:rect l="l" t="t" r="r" b="b"/>
            <a:pathLst>
              <a:path w="28956" h="28956" extrusionOk="0">
                <a:moveTo>
                  <a:pt x="28956" y="0"/>
                </a:moveTo>
                <a:cubicBezTo>
                  <a:pt x="25061" y="1058"/>
                  <a:pt x="10414" y="1524"/>
                  <a:pt x="5588" y="6350"/>
                </a:cubicBezTo>
                <a:cubicBezTo>
                  <a:pt x="762" y="11176"/>
                  <a:pt x="931" y="25188"/>
                  <a:pt x="0" y="28956"/>
                </a:cubicBezTo>
              </a:path>
            </a:pathLst>
          </a:custGeom>
          <a:noFill/>
          <a:ln w="9525" cap="flat" cmpd="sng">
            <a:solidFill>
              <a:schemeClr val="dk2"/>
            </a:solidFill>
            <a:prstDash val="solid"/>
            <a:round/>
            <a:headEnd type="none" w="med" len="med"/>
            <a:tailEnd type="triangle" w="med" len="med"/>
          </a:ln>
        </p:spPr>
      </p:sp>
      <p:sp>
        <p:nvSpPr>
          <p:cNvPr id="475" name="Google Shape;475;g3894106518f_0_0"/>
          <p:cNvSpPr/>
          <p:nvPr/>
        </p:nvSpPr>
        <p:spPr>
          <a:xfrm>
            <a:off x="6334125" y="1765567"/>
            <a:ext cx="2900375" cy="1034775"/>
          </a:xfrm>
          <a:custGeom>
            <a:avLst/>
            <a:gdLst/>
            <a:ahLst/>
            <a:cxnLst/>
            <a:rect l="l" t="t" r="r" b="b"/>
            <a:pathLst>
              <a:path w="116015" h="41391" extrusionOk="0">
                <a:moveTo>
                  <a:pt x="0" y="12245"/>
                </a:moveTo>
                <a:cubicBezTo>
                  <a:pt x="16040" y="10372"/>
                  <a:pt x="76905" y="-3853"/>
                  <a:pt x="96241" y="1005"/>
                </a:cubicBezTo>
                <a:cubicBezTo>
                  <a:pt x="115577" y="5863"/>
                  <a:pt x="112719" y="34660"/>
                  <a:pt x="116015" y="41391"/>
                </a:cubicBezTo>
              </a:path>
            </a:pathLst>
          </a:custGeom>
          <a:noFill/>
          <a:ln w="9525" cap="flat" cmpd="sng">
            <a:solidFill>
              <a:schemeClr val="dk2"/>
            </a:solidFill>
            <a:prstDash val="solid"/>
            <a:round/>
            <a:headEnd type="none" w="med" len="med"/>
            <a:tailEnd type="triangle" w="med" len="med"/>
          </a:ln>
        </p:spPr>
      </p:sp>
      <p:sp>
        <p:nvSpPr>
          <p:cNvPr id="476" name="Google Shape;476;g3894106518f_0_0"/>
          <p:cNvSpPr/>
          <p:nvPr/>
        </p:nvSpPr>
        <p:spPr>
          <a:xfrm flipH="1">
            <a:off x="6324600" y="2070100"/>
            <a:ext cx="696899" cy="730198"/>
          </a:xfrm>
          <a:custGeom>
            <a:avLst/>
            <a:gdLst/>
            <a:ahLst/>
            <a:cxnLst/>
            <a:rect l="l" t="t" r="r" b="b"/>
            <a:pathLst>
              <a:path w="28956" h="28956" extrusionOk="0">
                <a:moveTo>
                  <a:pt x="28956" y="0"/>
                </a:moveTo>
                <a:cubicBezTo>
                  <a:pt x="25061" y="1058"/>
                  <a:pt x="10414" y="1524"/>
                  <a:pt x="5588" y="6350"/>
                </a:cubicBezTo>
                <a:cubicBezTo>
                  <a:pt x="762" y="11176"/>
                  <a:pt x="931" y="25188"/>
                  <a:pt x="0" y="28956"/>
                </a:cubicBezTo>
              </a:path>
            </a:pathLst>
          </a:custGeom>
          <a:noFill/>
          <a:ln w="9525" cap="flat" cmpd="sng">
            <a:solidFill>
              <a:schemeClr val="dk2"/>
            </a:solidFill>
            <a:prstDash val="solid"/>
            <a:round/>
            <a:headEnd type="none" w="med" len="med"/>
            <a:tailEnd type="triangle" w="med" len="med"/>
          </a:ln>
        </p:spPr>
      </p:sp>
      <p:sp>
        <p:nvSpPr>
          <p:cNvPr id="477" name="Google Shape;477;g3894106518f_0_0"/>
          <p:cNvSpPr txBox="1"/>
          <p:nvPr/>
        </p:nvSpPr>
        <p:spPr>
          <a:xfrm>
            <a:off x="635275" y="1229150"/>
            <a:ext cx="10839000" cy="365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BG">
                <a:solidFill>
                  <a:schemeClr val="dk1"/>
                </a:solidFill>
                <a:latin typeface="Century Gothic"/>
                <a:ea typeface="Century Gothic"/>
                <a:cs typeface="Century Gothic"/>
                <a:sym typeface="Century Gothic"/>
              </a:rPr>
              <a:t>Workflow from data to estimated causal relationships</a:t>
            </a:r>
            <a:endParaRPr>
              <a:solidFill>
                <a:schemeClr val="dk1"/>
              </a:solidFill>
              <a:latin typeface="Century Gothic"/>
              <a:ea typeface="Century Gothic"/>
              <a:cs typeface="Century Gothic"/>
              <a:sym typeface="Century Gothic"/>
            </a:endParaRPr>
          </a:p>
        </p:txBody>
      </p:sp>
      <p:sp>
        <p:nvSpPr>
          <p:cNvPr id="478" name="Google Shape;478;g3894106518f_0_0"/>
          <p:cNvSpPr txBox="1"/>
          <p:nvPr/>
        </p:nvSpPr>
        <p:spPr>
          <a:xfrm>
            <a:off x="635275" y="5659575"/>
            <a:ext cx="10839000" cy="365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BG" sz="1600">
                <a:solidFill>
                  <a:schemeClr val="dk1"/>
                </a:solidFill>
                <a:latin typeface="Century Gothic"/>
                <a:ea typeface="Century Gothic"/>
                <a:cs typeface="Century Gothic"/>
                <a:sym typeface="Century Gothic"/>
              </a:rPr>
              <a:t>causal inference = multi-step process!</a:t>
            </a:r>
            <a:endParaRPr sz="1600">
              <a:solidFill>
                <a:schemeClr val="dk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7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7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g39dc37aa6b5_0_0"/>
          <p:cNvSpPr txBox="1">
            <a:spLocks noGrp="1"/>
          </p:cNvSpPr>
          <p:nvPr>
            <p:ph type="title"/>
          </p:nvPr>
        </p:nvSpPr>
        <p:spPr>
          <a:xfrm>
            <a:off x="254500" y="268550"/>
            <a:ext cx="117369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b="1"/>
              <a:t>D3.1 | </a:t>
            </a:r>
            <a:r>
              <a:rPr lang="en-BG"/>
              <a:t>Detection &amp; Attribution Modelling Framework</a:t>
            </a:r>
            <a:endParaRPr/>
          </a:p>
        </p:txBody>
      </p:sp>
      <p:pic>
        <p:nvPicPr>
          <p:cNvPr id="485" name="Google Shape;485;g39dc37aa6b5_0_0"/>
          <p:cNvPicPr preferRelativeResize="0"/>
          <p:nvPr/>
        </p:nvPicPr>
        <p:blipFill>
          <a:blip r:embed="rId3">
            <a:alphaModFix/>
          </a:blip>
          <a:stretch>
            <a:fillRect/>
          </a:stretch>
        </p:blipFill>
        <p:spPr>
          <a:xfrm>
            <a:off x="523050" y="2052000"/>
            <a:ext cx="10800001" cy="3060825"/>
          </a:xfrm>
          <a:prstGeom prst="rect">
            <a:avLst/>
          </a:prstGeom>
          <a:noFill/>
          <a:ln>
            <a:noFill/>
          </a:ln>
        </p:spPr>
      </p:pic>
      <p:sp>
        <p:nvSpPr>
          <p:cNvPr id="486" name="Google Shape;486;g39dc37aa6b5_0_0"/>
          <p:cNvSpPr txBox="1"/>
          <p:nvPr/>
        </p:nvSpPr>
        <p:spPr>
          <a:xfrm>
            <a:off x="635275" y="1229150"/>
            <a:ext cx="10839000" cy="365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BG">
                <a:solidFill>
                  <a:schemeClr val="dk1"/>
                </a:solidFill>
                <a:latin typeface="Century Gothic"/>
                <a:ea typeface="Century Gothic"/>
                <a:cs typeface="Century Gothic"/>
                <a:sym typeface="Century Gothic"/>
              </a:rPr>
              <a:t>Workflow from data to estimated causal relationships</a:t>
            </a:r>
            <a:endParaRPr>
              <a:solidFill>
                <a:schemeClr val="dk1"/>
              </a:solidFill>
              <a:latin typeface="Century Gothic"/>
              <a:ea typeface="Century Gothic"/>
              <a:cs typeface="Century Gothic"/>
              <a:sym typeface="Century Gothic"/>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g39dc37aa6b5_0_35"/>
          <p:cNvSpPr txBox="1">
            <a:spLocks noGrp="1"/>
          </p:cNvSpPr>
          <p:nvPr>
            <p:ph type="title"/>
          </p:nvPr>
        </p:nvSpPr>
        <p:spPr>
          <a:xfrm>
            <a:off x="254500" y="268550"/>
            <a:ext cx="117369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b="1"/>
              <a:t>D3.1 | </a:t>
            </a:r>
            <a:r>
              <a:rPr lang="en-BG"/>
              <a:t>Detection &amp; Attribution Modelling Framework</a:t>
            </a:r>
            <a:endParaRPr/>
          </a:p>
        </p:txBody>
      </p:sp>
      <p:pic>
        <p:nvPicPr>
          <p:cNvPr id="493" name="Google Shape;493;g39dc37aa6b5_0_35"/>
          <p:cNvPicPr preferRelativeResize="0"/>
          <p:nvPr/>
        </p:nvPicPr>
        <p:blipFill>
          <a:blip r:embed="rId3">
            <a:alphaModFix/>
          </a:blip>
          <a:stretch>
            <a:fillRect/>
          </a:stretch>
        </p:blipFill>
        <p:spPr>
          <a:xfrm>
            <a:off x="522000" y="2052000"/>
            <a:ext cx="10800002" cy="3060000"/>
          </a:xfrm>
          <a:prstGeom prst="rect">
            <a:avLst/>
          </a:prstGeom>
          <a:noFill/>
          <a:ln>
            <a:noFill/>
          </a:ln>
        </p:spPr>
      </p:pic>
      <p:sp>
        <p:nvSpPr>
          <p:cNvPr id="494" name="Google Shape;494;g39dc37aa6b5_0_35"/>
          <p:cNvSpPr txBox="1"/>
          <p:nvPr/>
        </p:nvSpPr>
        <p:spPr>
          <a:xfrm>
            <a:off x="635275" y="1229150"/>
            <a:ext cx="10839000" cy="365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BG">
                <a:solidFill>
                  <a:schemeClr val="dk1"/>
                </a:solidFill>
                <a:latin typeface="Century Gothic"/>
                <a:ea typeface="Century Gothic"/>
                <a:cs typeface="Century Gothic"/>
                <a:sym typeface="Century Gothic"/>
              </a:rPr>
              <a:t>Workflow from data to estimated causal relationships</a:t>
            </a:r>
            <a:endParaRPr>
              <a:solidFill>
                <a:schemeClr val="dk1"/>
              </a:solidFill>
              <a:latin typeface="Century Gothic"/>
              <a:ea typeface="Century Gothic"/>
              <a:cs typeface="Century Gothic"/>
              <a:sym typeface="Century Gothic"/>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39dc37aa6b5_0_43"/>
          <p:cNvSpPr txBox="1">
            <a:spLocks noGrp="1"/>
          </p:cNvSpPr>
          <p:nvPr>
            <p:ph type="title"/>
          </p:nvPr>
        </p:nvSpPr>
        <p:spPr>
          <a:xfrm>
            <a:off x="254500" y="268550"/>
            <a:ext cx="117369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b="1"/>
              <a:t>D3.1 | </a:t>
            </a:r>
            <a:r>
              <a:rPr lang="en-BG"/>
              <a:t>Detection &amp; Attribution Modelling Framework</a:t>
            </a:r>
            <a:endParaRPr/>
          </a:p>
        </p:txBody>
      </p:sp>
      <p:sp>
        <p:nvSpPr>
          <p:cNvPr id="501" name="Google Shape;501;g39dc37aa6b5_0_43"/>
          <p:cNvSpPr txBox="1"/>
          <p:nvPr/>
        </p:nvSpPr>
        <p:spPr>
          <a:xfrm>
            <a:off x="635275" y="1229150"/>
            <a:ext cx="10839000" cy="365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BG">
                <a:solidFill>
                  <a:schemeClr val="dk1"/>
                </a:solidFill>
                <a:latin typeface="Century Gothic"/>
                <a:ea typeface="Century Gothic"/>
                <a:cs typeface="Century Gothic"/>
                <a:sym typeface="Century Gothic"/>
              </a:rPr>
              <a:t>Workflow from data to estimated causal relationships</a:t>
            </a:r>
            <a:endParaRPr>
              <a:solidFill>
                <a:schemeClr val="dk1"/>
              </a:solidFill>
              <a:latin typeface="Century Gothic"/>
              <a:ea typeface="Century Gothic"/>
              <a:cs typeface="Century Gothic"/>
              <a:sym typeface="Century Gothic"/>
            </a:endParaRPr>
          </a:p>
        </p:txBody>
      </p:sp>
      <p:pic>
        <p:nvPicPr>
          <p:cNvPr id="502" name="Google Shape;502;g39dc37aa6b5_0_43"/>
          <p:cNvPicPr preferRelativeResize="0"/>
          <p:nvPr/>
        </p:nvPicPr>
        <p:blipFill rotWithShape="1">
          <a:blip r:embed="rId3">
            <a:alphaModFix/>
          </a:blip>
          <a:srcRect/>
          <a:stretch/>
        </p:blipFill>
        <p:spPr>
          <a:xfrm>
            <a:off x="522000" y="2052000"/>
            <a:ext cx="10800002" cy="3060000"/>
          </a:xfrm>
          <a:prstGeom prst="rect">
            <a:avLst/>
          </a:prstGeom>
          <a:noFill/>
          <a:ln>
            <a:noFill/>
          </a:ln>
        </p:spPr>
      </p:pic>
      <p:sp>
        <p:nvSpPr>
          <p:cNvPr id="503" name="Google Shape;503;g39dc37aa6b5_0_43"/>
          <p:cNvSpPr/>
          <p:nvPr/>
        </p:nvSpPr>
        <p:spPr>
          <a:xfrm>
            <a:off x="464400" y="1842550"/>
            <a:ext cx="57600" cy="381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g39e15d54295_10_9"/>
          <p:cNvSpPr txBox="1">
            <a:spLocks noGrp="1"/>
          </p:cNvSpPr>
          <p:nvPr>
            <p:ph type="title"/>
          </p:nvPr>
        </p:nvSpPr>
        <p:spPr>
          <a:xfrm>
            <a:off x="254500" y="268550"/>
            <a:ext cx="117369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b="1"/>
              <a:t>D3.1 | </a:t>
            </a:r>
            <a:r>
              <a:rPr lang="en-BG"/>
              <a:t>Detection &amp; Attribution Modelling Framework</a:t>
            </a:r>
            <a:endParaRPr/>
          </a:p>
        </p:txBody>
      </p:sp>
      <p:pic>
        <p:nvPicPr>
          <p:cNvPr id="510" name="Google Shape;510;g39e15d54295_10_9" title="Fig2a_slides.png"/>
          <p:cNvPicPr preferRelativeResize="0"/>
          <p:nvPr/>
        </p:nvPicPr>
        <p:blipFill>
          <a:blip r:embed="rId3">
            <a:alphaModFix/>
          </a:blip>
          <a:stretch>
            <a:fillRect/>
          </a:stretch>
        </p:blipFill>
        <p:spPr>
          <a:xfrm>
            <a:off x="676475" y="2345074"/>
            <a:ext cx="10839050" cy="3249600"/>
          </a:xfrm>
          <a:prstGeom prst="rect">
            <a:avLst/>
          </a:prstGeom>
          <a:noFill/>
          <a:ln>
            <a:noFill/>
          </a:ln>
        </p:spPr>
      </p:pic>
      <p:grpSp>
        <p:nvGrpSpPr>
          <p:cNvPr id="511" name="Google Shape;511;g39e15d54295_10_9"/>
          <p:cNvGrpSpPr/>
          <p:nvPr/>
        </p:nvGrpSpPr>
        <p:grpSpPr>
          <a:xfrm>
            <a:off x="4790877" y="1716822"/>
            <a:ext cx="1538112" cy="1025403"/>
            <a:chOff x="10653877" y="1554197"/>
            <a:chExt cx="1538112" cy="1025403"/>
          </a:xfrm>
        </p:grpSpPr>
        <p:sp>
          <p:nvSpPr>
            <p:cNvPr id="512" name="Google Shape;512;g39e15d54295_10_9"/>
            <p:cNvSpPr/>
            <p:nvPr/>
          </p:nvSpPr>
          <p:spPr>
            <a:xfrm>
              <a:off x="10653894" y="1554197"/>
              <a:ext cx="1538095" cy="1025403"/>
            </a:xfrm>
            <a:prstGeom prst="flowChartDecision">
              <a:avLst/>
            </a:prstGeom>
            <a:solidFill>
              <a:srgbClr val="FFFFFF"/>
            </a:solidFill>
            <a:ln>
              <a:noFill/>
            </a:ln>
          </p:spPr>
          <p:txBody>
            <a:bodyPr spcFirstLastPara="1" wrap="square" lIns="73975" tIns="73975" rIns="73975" bIns="73975" anchor="ctr" anchorCtr="0">
              <a:noAutofit/>
            </a:bodyPr>
            <a:lstStyle/>
            <a:p>
              <a:pPr marL="0" lvl="0" indent="0" algn="ctr" rtl="0">
                <a:spcBef>
                  <a:spcPts val="0"/>
                </a:spcBef>
                <a:spcAft>
                  <a:spcPts val="0"/>
                </a:spcAft>
                <a:buNone/>
              </a:pPr>
              <a:endParaRPr sz="1133">
                <a:latin typeface="Nunito"/>
                <a:ea typeface="Nunito"/>
                <a:cs typeface="Nunito"/>
                <a:sym typeface="Nunito"/>
              </a:endParaRPr>
            </a:p>
          </p:txBody>
        </p:sp>
        <p:grpSp>
          <p:nvGrpSpPr>
            <p:cNvPr id="513" name="Google Shape;513;g39e15d54295_10_9"/>
            <p:cNvGrpSpPr/>
            <p:nvPr/>
          </p:nvGrpSpPr>
          <p:grpSpPr>
            <a:xfrm>
              <a:off x="10653877" y="1554197"/>
              <a:ext cx="1538112" cy="1025403"/>
              <a:chOff x="5858354" y="491804"/>
              <a:chExt cx="1900546" cy="1267025"/>
            </a:xfrm>
          </p:grpSpPr>
          <p:sp>
            <p:nvSpPr>
              <p:cNvPr id="514" name="Google Shape;514;g39e15d54295_10_9"/>
              <p:cNvSpPr/>
              <p:nvPr/>
            </p:nvSpPr>
            <p:spPr>
              <a:xfrm>
                <a:off x="5858375" y="491804"/>
                <a:ext cx="1900525" cy="1267025"/>
              </a:xfrm>
              <a:prstGeom prst="flowChartDecision">
                <a:avLst/>
              </a:prstGeom>
              <a:solidFill>
                <a:srgbClr val="4AC5D3">
                  <a:alpha val="49000"/>
                </a:srgbClr>
              </a:solidFill>
              <a:ln w="15425" cap="flat" cmpd="sng">
                <a:solidFill>
                  <a:srgbClr val="44546A"/>
                </a:solidFill>
                <a:prstDash val="solid"/>
                <a:round/>
                <a:headEnd type="none" w="sm" len="sm"/>
                <a:tailEnd type="none" w="sm" len="sm"/>
              </a:ln>
            </p:spPr>
            <p:txBody>
              <a:bodyPr spcFirstLastPara="1" wrap="square" lIns="73975" tIns="73975" rIns="73975" bIns="73975" anchor="ctr" anchorCtr="0">
                <a:noAutofit/>
              </a:bodyPr>
              <a:lstStyle/>
              <a:p>
                <a:pPr marL="0" lvl="0" indent="0" algn="ctr" rtl="0">
                  <a:spcBef>
                    <a:spcPts val="0"/>
                  </a:spcBef>
                  <a:spcAft>
                    <a:spcPts val="0"/>
                  </a:spcAft>
                  <a:buNone/>
                </a:pPr>
                <a:endParaRPr sz="1133">
                  <a:latin typeface="Nunito"/>
                  <a:ea typeface="Nunito"/>
                  <a:cs typeface="Nunito"/>
                  <a:sym typeface="Nunito"/>
                </a:endParaRPr>
              </a:p>
            </p:txBody>
          </p:sp>
          <p:sp>
            <p:nvSpPr>
              <p:cNvPr id="515" name="Google Shape;515;g39e15d54295_10_9"/>
              <p:cNvSpPr txBox="1"/>
              <p:nvPr/>
            </p:nvSpPr>
            <p:spPr>
              <a:xfrm>
                <a:off x="5858354" y="755872"/>
                <a:ext cx="1900500" cy="738900"/>
              </a:xfrm>
              <a:prstGeom prst="rect">
                <a:avLst/>
              </a:prstGeom>
              <a:noFill/>
              <a:ln>
                <a:noFill/>
              </a:ln>
            </p:spPr>
            <p:txBody>
              <a:bodyPr spcFirstLastPara="1" wrap="square" lIns="73975" tIns="73975" rIns="73975" bIns="73975" anchor="t" anchorCtr="0">
                <a:spAutoFit/>
              </a:bodyPr>
              <a:lstStyle/>
              <a:p>
                <a:pPr marL="0" lvl="0" indent="0" algn="ctr" rtl="0">
                  <a:spcBef>
                    <a:spcPts val="0"/>
                  </a:spcBef>
                  <a:spcAft>
                    <a:spcPts val="0"/>
                  </a:spcAft>
                  <a:buNone/>
                </a:pPr>
                <a:r>
                  <a:rPr lang="en-BG" sz="971" b="1">
                    <a:latin typeface="Nunito"/>
                    <a:ea typeface="Nunito"/>
                    <a:cs typeface="Nunito"/>
                    <a:sym typeface="Nunito"/>
                  </a:rPr>
                  <a:t>   NaviDAM</a:t>
                </a:r>
                <a:endParaRPr sz="971" b="1">
                  <a:latin typeface="Nunito"/>
                  <a:ea typeface="Nunito"/>
                  <a:cs typeface="Nunito"/>
                  <a:sym typeface="Nunito"/>
                </a:endParaRPr>
              </a:p>
              <a:p>
                <a:pPr marL="0" lvl="0" indent="0" algn="ctr" rtl="0">
                  <a:spcBef>
                    <a:spcPts val="0"/>
                  </a:spcBef>
                  <a:spcAft>
                    <a:spcPts val="0"/>
                  </a:spcAft>
                  <a:buNone/>
                </a:pPr>
                <a:r>
                  <a:rPr lang="en-BG" sz="971">
                    <a:latin typeface="Nunito"/>
                    <a:ea typeface="Nunito"/>
                    <a:cs typeface="Nunito"/>
                    <a:sym typeface="Nunito"/>
                  </a:rPr>
                  <a:t>suggests suited</a:t>
                </a:r>
                <a:endParaRPr sz="971">
                  <a:latin typeface="Nunito"/>
                  <a:ea typeface="Nunito"/>
                  <a:cs typeface="Nunito"/>
                  <a:sym typeface="Nunito"/>
                </a:endParaRPr>
              </a:p>
              <a:p>
                <a:pPr marL="0" lvl="0" indent="0" algn="ctr" rtl="0">
                  <a:spcBef>
                    <a:spcPts val="0"/>
                  </a:spcBef>
                  <a:spcAft>
                    <a:spcPts val="0"/>
                  </a:spcAft>
                  <a:buNone/>
                </a:pPr>
                <a:r>
                  <a:rPr lang="en-BG" sz="971">
                    <a:latin typeface="Nunito"/>
                    <a:ea typeface="Nunito"/>
                    <a:cs typeface="Nunito"/>
                    <a:sym typeface="Nunito"/>
                  </a:rPr>
                  <a:t>methods</a:t>
                </a:r>
                <a:endParaRPr sz="971">
                  <a:latin typeface="Nunito"/>
                  <a:ea typeface="Nunito"/>
                  <a:cs typeface="Nunito"/>
                  <a:sym typeface="Nunito"/>
                </a:endParaRPr>
              </a:p>
            </p:txBody>
          </p:sp>
        </p:grpSp>
      </p:grpSp>
      <p:sp>
        <p:nvSpPr>
          <p:cNvPr id="516" name="Google Shape;516;g39e15d54295_10_9"/>
          <p:cNvSpPr/>
          <p:nvPr/>
        </p:nvSpPr>
        <p:spPr>
          <a:xfrm>
            <a:off x="2179100" y="1840419"/>
            <a:ext cx="2623150" cy="645675"/>
          </a:xfrm>
          <a:custGeom>
            <a:avLst/>
            <a:gdLst/>
            <a:ahLst/>
            <a:cxnLst/>
            <a:rect l="l" t="t" r="r" b="b"/>
            <a:pathLst>
              <a:path w="104926" h="25827" extrusionOk="0">
                <a:moveTo>
                  <a:pt x="104926" y="9052"/>
                </a:moveTo>
                <a:cubicBezTo>
                  <a:pt x="93414" y="7627"/>
                  <a:pt x="53340" y="-2296"/>
                  <a:pt x="35852" y="500"/>
                </a:cubicBezTo>
                <a:cubicBezTo>
                  <a:pt x="18364" y="3296"/>
                  <a:pt x="5975" y="21606"/>
                  <a:pt x="0" y="25827"/>
                </a:cubicBezTo>
              </a:path>
            </a:pathLst>
          </a:custGeom>
          <a:noFill/>
          <a:ln w="9525" cap="flat" cmpd="sng">
            <a:solidFill>
              <a:schemeClr val="dk2"/>
            </a:solidFill>
            <a:prstDash val="solid"/>
            <a:round/>
            <a:headEnd type="none" w="med" len="med"/>
            <a:tailEnd type="triangle" w="med" len="med"/>
          </a:ln>
        </p:spPr>
      </p:sp>
      <p:sp>
        <p:nvSpPr>
          <p:cNvPr id="517" name="Google Shape;517;g39e15d54295_10_9"/>
          <p:cNvSpPr/>
          <p:nvPr/>
        </p:nvSpPr>
        <p:spPr>
          <a:xfrm>
            <a:off x="4110050" y="2070100"/>
            <a:ext cx="696899" cy="730198"/>
          </a:xfrm>
          <a:custGeom>
            <a:avLst/>
            <a:gdLst/>
            <a:ahLst/>
            <a:cxnLst/>
            <a:rect l="l" t="t" r="r" b="b"/>
            <a:pathLst>
              <a:path w="28956" h="28956" extrusionOk="0">
                <a:moveTo>
                  <a:pt x="28956" y="0"/>
                </a:moveTo>
                <a:cubicBezTo>
                  <a:pt x="25061" y="1058"/>
                  <a:pt x="10414" y="1524"/>
                  <a:pt x="5588" y="6350"/>
                </a:cubicBezTo>
                <a:cubicBezTo>
                  <a:pt x="762" y="11176"/>
                  <a:pt x="931" y="25188"/>
                  <a:pt x="0" y="28956"/>
                </a:cubicBezTo>
              </a:path>
            </a:pathLst>
          </a:custGeom>
          <a:noFill/>
          <a:ln w="9525" cap="flat" cmpd="sng">
            <a:solidFill>
              <a:schemeClr val="dk2"/>
            </a:solidFill>
            <a:prstDash val="solid"/>
            <a:round/>
            <a:headEnd type="none" w="med" len="med"/>
            <a:tailEnd type="triangle" w="med" len="med"/>
          </a:ln>
        </p:spPr>
      </p:sp>
      <p:sp>
        <p:nvSpPr>
          <p:cNvPr id="518" name="Google Shape;518;g39e15d54295_10_9"/>
          <p:cNvSpPr/>
          <p:nvPr/>
        </p:nvSpPr>
        <p:spPr>
          <a:xfrm>
            <a:off x="6334125" y="1765567"/>
            <a:ext cx="2900375" cy="1034775"/>
          </a:xfrm>
          <a:custGeom>
            <a:avLst/>
            <a:gdLst/>
            <a:ahLst/>
            <a:cxnLst/>
            <a:rect l="l" t="t" r="r" b="b"/>
            <a:pathLst>
              <a:path w="116015" h="41391" extrusionOk="0">
                <a:moveTo>
                  <a:pt x="0" y="12245"/>
                </a:moveTo>
                <a:cubicBezTo>
                  <a:pt x="16040" y="10372"/>
                  <a:pt x="76905" y="-3853"/>
                  <a:pt x="96241" y="1005"/>
                </a:cubicBezTo>
                <a:cubicBezTo>
                  <a:pt x="115577" y="5863"/>
                  <a:pt x="112719" y="34660"/>
                  <a:pt x="116015" y="41391"/>
                </a:cubicBezTo>
              </a:path>
            </a:pathLst>
          </a:custGeom>
          <a:noFill/>
          <a:ln w="9525" cap="flat" cmpd="sng">
            <a:solidFill>
              <a:schemeClr val="dk2"/>
            </a:solidFill>
            <a:prstDash val="solid"/>
            <a:round/>
            <a:headEnd type="none" w="med" len="med"/>
            <a:tailEnd type="triangle" w="med" len="med"/>
          </a:ln>
        </p:spPr>
      </p:sp>
      <p:sp>
        <p:nvSpPr>
          <p:cNvPr id="519" name="Google Shape;519;g39e15d54295_10_9"/>
          <p:cNvSpPr/>
          <p:nvPr/>
        </p:nvSpPr>
        <p:spPr>
          <a:xfrm flipH="1">
            <a:off x="6324600" y="2070100"/>
            <a:ext cx="696899" cy="730198"/>
          </a:xfrm>
          <a:custGeom>
            <a:avLst/>
            <a:gdLst/>
            <a:ahLst/>
            <a:cxnLst/>
            <a:rect l="l" t="t" r="r" b="b"/>
            <a:pathLst>
              <a:path w="28956" h="28956" extrusionOk="0">
                <a:moveTo>
                  <a:pt x="28956" y="0"/>
                </a:moveTo>
                <a:cubicBezTo>
                  <a:pt x="25061" y="1058"/>
                  <a:pt x="10414" y="1524"/>
                  <a:pt x="5588" y="6350"/>
                </a:cubicBezTo>
                <a:cubicBezTo>
                  <a:pt x="762" y="11176"/>
                  <a:pt x="931" y="25188"/>
                  <a:pt x="0" y="28956"/>
                </a:cubicBezTo>
              </a:path>
            </a:pathLst>
          </a:custGeom>
          <a:noFill/>
          <a:ln w="9525" cap="flat" cmpd="sng">
            <a:solidFill>
              <a:schemeClr val="dk2"/>
            </a:solidFill>
            <a:prstDash val="solid"/>
            <a:round/>
            <a:headEnd type="none" w="med" len="med"/>
            <a:tailEnd type="triangle" w="med" len="med"/>
          </a:ln>
        </p:spPr>
      </p:sp>
      <p:sp>
        <p:nvSpPr>
          <p:cNvPr id="520" name="Google Shape;520;g39e15d54295_10_9"/>
          <p:cNvSpPr txBox="1"/>
          <p:nvPr/>
        </p:nvSpPr>
        <p:spPr>
          <a:xfrm>
            <a:off x="635275" y="1229150"/>
            <a:ext cx="10839000" cy="365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BG">
                <a:solidFill>
                  <a:schemeClr val="dk1"/>
                </a:solidFill>
                <a:latin typeface="Century Gothic"/>
                <a:ea typeface="Century Gothic"/>
                <a:cs typeface="Century Gothic"/>
                <a:sym typeface="Century Gothic"/>
              </a:rPr>
              <a:t>Workflow from data to estimated causal relationships</a:t>
            </a:r>
            <a:endParaRPr>
              <a:solidFill>
                <a:schemeClr val="dk1"/>
              </a:solidFill>
              <a:latin typeface="Century Gothic"/>
              <a:ea typeface="Century Gothic"/>
              <a:cs typeface="Century Gothic"/>
              <a:sym typeface="Century Gothic"/>
            </a:endParaRPr>
          </a:p>
        </p:txBody>
      </p:sp>
      <p:sp>
        <p:nvSpPr>
          <p:cNvPr id="521" name="Google Shape;521;g39e15d54295_10_9"/>
          <p:cNvSpPr txBox="1"/>
          <p:nvPr/>
        </p:nvSpPr>
        <p:spPr>
          <a:xfrm>
            <a:off x="635275" y="5659575"/>
            <a:ext cx="10839000" cy="365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BG" sz="1600">
                <a:solidFill>
                  <a:schemeClr val="dk1"/>
                </a:solidFill>
                <a:latin typeface="Century Gothic"/>
                <a:ea typeface="Century Gothic"/>
                <a:cs typeface="Century Gothic"/>
                <a:sym typeface="Century Gothic"/>
              </a:rPr>
              <a:t>causal inference = multi-step process!</a:t>
            </a:r>
            <a:endParaRPr sz="1600">
              <a:solidFill>
                <a:schemeClr val="dk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g382288a58c7_0_184"/>
          <p:cNvSpPr txBox="1">
            <a:spLocks noGrp="1"/>
          </p:cNvSpPr>
          <p:nvPr>
            <p:ph type="title"/>
          </p:nvPr>
        </p:nvSpPr>
        <p:spPr>
          <a:xfrm>
            <a:off x="628415" y="702129"/>
            <a:ext cx="3932100" cy="14691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BG"/>
              <a:t>Q&amp;A session</a:t>
            </a:r>
            <a:endParaRPr/>
          </a:p>
        </p:txBody>
      </p:sp>
      <p:sp>
        <p:nvSpPr>
          <p:cNvPr id="528" name="Google Shape;528;g382288a58c7_0_184"/>
          <p:cNvSpPr txBox="1">
            <a:spLocks noGrp="1"/>
          </p:cNvSpPr>
          <p:nvPr>
            <p:ph type="sldNum" idx="12"/>
          </p:nvPr>
        </p:nvSpPr>
        <p:spPr>
          <a:xfrm>
            <a:off x="11631310" y="68880"/>
            <a:ext cx="4641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36</a:t>
            </a:fld>
            <a:endParaRPr/>
          </a:p>
        </p:txBody>
      </p:sp>
      <p:sp>
        <p:nvSpPr>
          <p:cNvPr id="529" name="Google Shape;529;g382288a58c7_0_184"/>
          <p:cNvSpPr txBox="1">
            <a:spLocks noGrp="1"/>
          </p:cNvSpPr>
          <p:nvPr>
            <p:ph type="body" idx="2"/>
          </p:nvPr>
        </p:nvSpPr>
        <p:spPr>
          <a:xfrm>
            <a:off x="628425" y="2171125"/>
            <a:ext cx="4119300" cy="2506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BG" sz="1800" b="1"/>
              <a:t>II. DAM conceptual basis &amp; macroecological approach</a:t>
            </a:r>
            <a:endParaRPr sz="1800" b="1"/>
          </a:p>
          <a:p>
            <a:pPr marL="457200" lvl="0" indent="-330200" algn="l" rtl="0">
              <a:spcBef>
                <a:spcPts val="1000"/>
              </a:spcBef>
              <a:spcAft>
                <a:spcPts val="0"/>
              </a:spcAft>
              <a:buSzPts val="1600"/>
              <a:buChar char="●"/>
            </a:pPr>
            <a:r>
              <a:rPr lang="en-BG"/>
              <a:t>MEE article</a:t>
            </a:r>
            <a:endParaRPr/>
          </a:p>
          <a:p>
            <a:pPr marL="914400" marR="0" lvl="1" indent="-317500" algn="l" rtl="0">
              <a:lnSpc>
                <a:spcPct val="90000"/>
              </a:lnSpc>
              <a:spcBef>
                <a:spcPts val="0"/>
              </a:spcBef>
              <a:spcAft>
                <a:spcPts val="0"/>
              </a:spcAft>
              <a:buClr>
                <a:srgbClr val="B4D785"/>
              </a:buClr>
              <a:buSzPts val="1400"/>
              <a:buChar char="○"/>
            </a:pPr>
            <a:r>
              <a:rPr lang="en-BG">
                <a:solidFill>
                  <a:srgbClr val="B4D785"/>
                </a:solidFill>
              </a:rPr>
              <a:t>DAM workflow</a:t>
            </a:r>
            <a:endParaRPr>
              <a:solidFill>
                <a:srgbClr val="B4D785"/>
              </a:solidFill>
            </a:endParaRPr>
          </a:p>
        </p:txBody>
      </p:sp>
      <p:sp>
        <p:nvSpPr>
          <p:cNvPr id="530" name="Google Shape;530;g382288a58c7_0_184"/>
          <p:cNvSpPr/>
          <p:nvPr/>
        </p:nvSpPr>
        <p:spPr>
          <a:xfrm>
            <a:off x="6981950" y="2175913"/>
            <a:ext cx="1799400" cy="1799400"/>
          </a:xfrm>
          <a:prstGeom prst="flowChartMagneticTape">
            <a:avLst/>
          </a:prstGeom>
          <a:solidFill>
            <a:srgbClr val="4AC5D3">
              <a:alpha val="48630"/>
            </a:srgbClr>
          </a:solidFill>
          <a:ln w="20525" cap="flat" cmpd="sng">
            <a:solidFill>
              <a:srgbClr val="163A3C"/>
            </a:solidFill>
            <a:prstDash val="solid"/>
            <a:round/>
            <a:headEnd type="none" w="sm" len="sm"/>
            <a:tailEnd type="none" w="sm" len="sm"/>
          </a:ln>
        </p:spPr>
        <p:txBody>
          <a:bodyPr spcFirstLastPara="1" wrap="square" lIns="65650" tIns="65650" rIns="65650" bIns="65650" anchor="ctr" anchorCtr="0">
            <a:noAutofit/>
          </a:bodyPr>
          <a:lstStyle/>
          <a:p>
            <a:pPr marL="0" lvl="0" indent="0" algn="ctr" rtl="0">
              <a:spcBef>
                <a:spcPts val="0"/>
              </a:spcBef>
              <a:spcAft>
                <a:spcPts val="0"/>
              </a:spcAft>
              <a:buNone/>
            </a:pPr>
            <a:r>
              <a:rPr lang="en-BG" sz="6892">
                <a:solidFill>
                  <a:srgbClr val="163A3C"/>
                </a:solidFill>
                <a:latin typeface="Nunito"/>
                <a:ea typeface="Nunito"/>
                <a:cs typeface="Nunito"/>
                <a:sym typeface="Nunito"/>
              </a:rPr>
              <a:t>Q?</a:t>
            </a:r>
            <a:endParaRPr sz="6892">
              <a:solidFill>
                <a:srgbClr val="163A3C"/>
              </a:solidFill>
              <a:latin typeface="Nunito"/>
              <a:ea typeface="Nunito"/>
              <a:cs typeface="Nunito"/>
              <a:sym typeface="Nunito"/>
            </a:endParaRPr>
          </a:p>
        </p:txBody>
      </p:sp>
      <p:sp>
        <p:nvSpPr>
          <p:cNvPr id="531" name="Google Shape;531;g382288a58c7_0_184"/>
          <p:cNvSpPr/>
          <p:nvPr/>
        </p:nvSpPr>
        <p:spPr>
          <a:xfrm flipH="1">
            <a:off x="9122195" y="3264277"/>
            <a:ext cx="1417800" cy="1417800"/>
          </a:xfrm>
          <a:prstGeom prst="flowChartMagneticTape">
            <a:avLst/>
          </a:prstGeom>
          <a:solidFill>
            <a:srgbClr val="163A3C"/>
          </a:solidFill>
          <a:ln w="20525" cap="flat" cmpd="sng">
            <a:solidFill>
              <a:srgbClr val="4AC5D3"/>
            </a:solidFill>
            <a:prstDash val="solid"/>
            <a:round/>
            <a:headEnd type="none" w="sm" len="sm"/>
            <a:tailEnd type="none" w="sm" len="sm"/>
          </a:ln>
        </p:spPr>
        <p:txBody>
          <a:bodyPr spcFirstLastPara="1" wrap="square" lIns="65650" tIns="65650" rIns="65650" bIns="65650" anchor="ctr" anchorCtr="0">
            <a:noAutofit/>
          </a:bodyPr>
          <a:lstStyle/>
          <a:p>
            <a:pPr marL="0" lvl="0" indent="0" algn="ctr" rtl="0">
              <a:spcBef>
                <a:spcPts val="0"/>
              </a:spcBef>
              <a:spcAft>
                <a:spcPts val="0"/>
              </a:spcAft>
              <a:buNone/>
            </a:pPr>
            <a:r>
              <a:rPr lang="en-BG" sz="6892">
                <a:solidFill>
                  <a:srgbClr val="4AC5D3"/>
                </a:solidFill>
                <a:latin typeface="Nunito"/>
                <a:ea typeface="Nunito"/>
                <a:cs typeface="Nunito"/>
                <a:sym typeface="Nunito"/>
              </a:rPr>
              <a:t>A</a:t>
            </a:r>
            <a:endParaRPr sz="6892">
              <a:solidFill>
                <a:srgbClr val="4AC5D3"/>
              </a:solidFill>
              <a:latin typeface="Nunito"/>
              <a:ea typeface="Nunito"/>
              <a:cs typeface="Nunito"/>
              <a:sym typeface="Nunito"/>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g382288a58c7_0_116"/>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SzPts val="990"/>
              <a:buNone/>
            </a:pPr>
            <a:r>
              <a:rPr lang="en-BG" sz="3920" i="1"/>
              <a:t>Bridging Macroecology and Temporal Dynamics to Better Attribute Global Change Impacts on Biodiversity</a:t>
            </a:r>
            <a:endParaRPr sz="3920"/>
          </a:p>
          <a:p>
            <a:pPr marL="0" lvl="0" indent="0" algn="l" rtl="0">
              <a:spcBef>
                <a:spcPts val="0"/>
              </a:spcBef>
              <a:spcAft>
                <a:spcPts val="0"/>
              </a:spcAft>
              <a:buSzPts val="990"/>
              <a:buNone/>
            </a:pPr>
            <a:endParaRPr sz="3920"/>
          </a:p>
          <a:p>
            <a:pPr marL="0" lvl="0" indent="0" algn="ctr" rtl="0">
              <a:spcBef>
                <a:spcPts val="0"/>
              </a:spcBef>
              <a:spcAft>
                <a:spcPts val="0"/>
              </a:spcAft>
              <a:buSzPts val="990"/>
              <a:buNone/>
            </a:pPr>
            <a:r>
              <a:rPr lang="en-BG" sz="3200" b="1"/>
              <a:t>Gaüzère P.</a:t>
            </a:r>
            <a:r>
              <a:rPr lang="en-BG" sz="3200"/>
              <a:t>, Violle C., Schrodt F., ... &amp; Thuiller, W. (2025)</a:t>
            </a:r>
            <a:endParaRPr sz="3200"/>
          </a:p>
        </p:txBody>
      </p:sp>
      <p:sp>
        <p:nvSpPr>
          <p:cNvPr id="538" name="Google Shape;538;g382288a58c7_0_116"/>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None/>
            </a:pPr>
            <a:fld id="{00000000-1234-1234-1234-123412341234}" type="slidenum">
              <a:rPr lang="en-BG" sz="1300">
                <a:solidFill>
                  <a:schemeClr val="dk2"/>
                </a:solidFill>
                <a:latin typeface="Arial"/>
                <a:ea typeface="Arial"/>
                <a:cs typeface="Arial"/>
                <a:sym typeface="Arial"/>
              </a:rPr>
              <a:t>37</a:t>
            </a:fld>
            <a:endParaRPr sz="1300">
              <a:solidFill>
                <a:schemeClr val="dk2"/>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g39e15d54295_0_0"/>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BG"/>
              <a:t>38</a:t>
            </a:fld>
            <a:endParaRPr/>
          </a:p>
        </p:txBody>
      </p:sp>
      <p:pic>
        <p:nvPicPr>
          <p:cNvPr id="545" name="Google Shape;545;g39e15d54295_0_0"/>
          <p:cNvPicPr preferRelativeResize="0"/>
          <p:nvPr/>
        </p:nvPicPr>
        <p:blipFill>
          <a:blip r:embed="rId3">
            <a:alphaModFix/>
          </a:blip>
          <a:stretch>
            <a:fillRect/>
          </a:stretch>
        </p:blipFill>
        <p:spPr>
          <a:xfrm>
            <a:off x="152400" y="152400"/>
            <a:ext cx="11887200" cy="3776516"/>
          </a:xfrm>
          <a:prstGeom prst="rect">
            <a:avLst/>
          </a:prstGeom>
          <a:noFill/>
          <a:ln>
            <a:noFill/>
          </a:ln>
        </p:spPr>
      </p:pic>
      <p:sp>
        <p:nvSpPr>
          <p:cNvPr id="546" name="Google Shape;546;g39e15d54295_0_0"/>
          <p:cNvSpPr txBox="1"/>
          <p:nvPr/>
        </p:nvSpPr>
        <p:spPr>
          <a:xfrm>
            <a:off x="152400" y="4488100"/>
            <a:ext cx="3000000" cy="346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BG" sz="1050">
                <a:solidFill>
                  <a:srgbClr val="123D80"/>
                </a:solidFill>
                <a:highlight>
                  <a:srgbClr val="FFFFFF"/>
                </a:highlight>
                <a:uFill>
                  <a:noFill/>
                </a:u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https://doi.org/10.1111/geb.70086</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g39e15d54295_0_24"/>
          <p:cNvSpPr txBox="1">
            <a:spLocks noGrp="1"/>
          </p:cNvSpPr>
          <p:nvPr>
            <p:ph type="title"/>
          </p:nvPr>
        </p:nvSpPr>
        <p:spPr>
          <a:xfrm>
            <a:off x="254510" y="268555"/>
            <a:ext cx="10515600" cy="13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BG" b="1"/>
              <a:t>&lt;bridging macroecology and time to attribute diversity changes&gt;</a:t>
            </a:r>
            <a:endParaRPr b="1"/>
          </a:p>
        </p:txBody>
      </p:sp>
      <p:sp>
        <p:nvSpPr>
          <p:cNvPr id="553" name="Google Shape;553;g39e15d54295_0_24"/>
          <p:cNvSpPr txBox="1">
            <a:spLocks noGrp="1"/>
          </p:cNvSpPr>
          <p:nvPr>
            <p:ph type="body" idx="1"/>
          </p:nvPr>
        </p:nvSpPr>
        <p:spPr>
          <a:xfrm>
            <a:off x="254510" y="1792638"/>
            <a:ext cx="11682900" cy="4351200"/>
          </a:xfrm>
          <a:prstGeom prst="rect">
            <a:avLst/>
          </a:prstGeom>
        </p:spPr>
        <p:txBody>
          <a:bodyPr spcFirstLastPara="1" wrap="square" lIns="91425" tIns="45700" rIns="91425" bIns="45700" anchor="t" anchorCtr="0">
            <a:normAutofit/>
          </a:bodyPr>
          <a:lstStyle/>
          <a:p>
            <a:pPr marL="457200" lvl="0" indent="-387350" algn="l" rtl="0">
              <a:spcBef>
                <a:spcPts val="1000"/>
              </a:spcBef>
              <a:spcAft>
                <a:spcPts val="0"/>
              </a:spcAft>
              <a:buSzPts val="2500"/>
              <a:buChar char="•"/>
            </a:pPr>
            <a:r>
              <a:rPr lang="en-BG" sz="2700" b="1"/>
              <a:t>the problem</a:t>
            </a:r>
            <a:endParaRPr sz="2700" b="1"/>
          </a:p>
          <a:p>
            <a:pPr marL="914400" lvl="1" indent="-387350" algn="l" rtl="0">
              <a:spcBef>
                <a:spcPts val="0"/>
              </a:spcBef>
              <a:spcAft>
                <a:spcPts val="0"/>
              </a:spcAft>
              <a:buSzPts val="2500"/>
              <a:buChar char="•"/>
            </a:pPr>
            <a:r>
              <a:rPr lang="en-BG" sz="2500"/>
              <a:t>diversity trends differ across scales → lack of consensus</a:t>
            </a:r>
            <a:endParaRPr sz="2500"/>
          </a:p>
          <a:p>
            <a:pPr marL="914400" lvl="1" indent="-387350" algn="l" rtl="0">
              <a:spcBef>
                <a:spcPts val="0"/>
              </a:spcBef>
              <a:spcAft>
                <a:spcPts val="0"/>
              </a:spcAft>
              <a:buSzPts val="2500"/>
              <a:buChar char="•"/>
            </a:pPr>
            <a:r>
              <a:rPr lang="en-BG" sz="2500"/>
              <a:t>alpha, beta, gamma are often compared at loosely defined “local” vs “regional” scales. </a:t>
            </a:r>
            <a:endParaRPr sz="2500"/>
          </a:p>
          <a:p>
            <a:pPr marL="0" lvl="0" indent="0" algn="l" rtl="0">
              <a:spcBef>
                <a:spcPts val="1000"/>
              </a:spcBef>
              <a:spcAft>
                <a:spcPts val="0"/>
              </a:spcAft>
              <a:buNone/>
            </a:pPr>
            <a:endParaRPr sz="2700"/>
          </a:p>
          <a:p>
            <a:pPr marL="457200" lvl="0" indent="-387350" algn="l" rtl="0">
              <a:spcBef>
                <a:spcPts val="1000"/>
              </a:spcBef>
              <a:spcAft>
                <a:spcPts val="0"/>
              </a:spcAft>
              <a:buSzPts val="2500"/>
              <a:buChar char="•"/>
            </a:pPr>
            <a:r>
              <a:rPr lang="en-BG" sz="2700" b="1"/>
              <a:t>idea</a:t>
            </a:r>
            <a:endParaRPr sz="2700" b="1"/>
          </a:p>
          <a:p>
            <a:pPr marL="914400" lvl="1" indent="-387350" algn="l" rtl="0">
              <a:spcBef>
                <a:spcPts val="0"/>
              </a:spcBef>
              <a:spcAft>
                <a:spcPts val="0"/>
              </a:spcAft>
              <a:buSzPts val="2500"/>
              <a:buChar char="•"/>
            </a:pPr>
            <a:r>
              <a:rPr lang="en-BG" sz="2500"/>
              <a:t>track temporal change in diversity-scaling relationships (integrate trends from local to regional continuously). </a:t>
            </a:r>
            <a:endParaRPr sz="2500"/>
          </a:p>
          <a:p>
            <a:pPr marL="914400" lvl="1" indent="-387350" algn="l" rtl="0">
              <a:spcBef>
                <a:spcPts val="0"/>
              </a:spcBef>
              <a:spcAft>
                <a:spcPts val="0"/>
              </a:spcAft>
              <a:buSzPts val="2500"/>
              <a:buChar char="•"/>
            </a:pPr>
            <a:r>
              <a:rPr lang="en-BG" sz="2500"/>
              <a:t>leverage development in macroecology to attribute diversity changes via three components</a:t>
            </a:r>
            <a:endParaRPr sz="2500"/>
          </a:p>
          <a:p>
            <a:pPr marL="914400" lvl="1" indent="-387350" algn="l" rtl="0">
              <a:spcBef>
                <a:spcPts val="0"/>
              </a:spcBef>
              <a:spcAft>
                <a:spcPts val="0"/>
              </a:spcAft>
              <a:buSzPts val="2500"/>
              <a:buChar char="•"/>
            </a:pPr>
            <a:r>
              <a:rPr lang="en-BG" sz="2500"/>
              <a:t>add traits and a causal lens to move from description to attribution.</a:t>
            </a:r>
            <a:endParaRPr sz="2500"/>
          </a:p>
        </p:txBody>
      </p:sp>
      <p:sp>
        <p:nvSpPr>
          <p:cNvPr id="554" name="Google Shape;554;g39e15d54295_0_24"/>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g39d618c8341_0_43"/>
          <p:cNvSpPr txBox="1">
            <a:spLocks noGrp="1"/>
          </p:cNvSpPr>
          <p:nvPr>
            <p:ph type="title"/>
          </p:nvPr>
        </p:nvSpPr>
        <p:spPr>
          <a:xfrm>
            <a:off x="254505" y="268550"/>
            <a:ext cx="57240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63A3C"/>
              </a:buClr>
              <a:buSzPts val="3600"/>
              <a:buFont typeface="Poppins"/>
              <a:buNone/>
            </a:pPr>
            <a:r>
              <a:rPr lang="en-BG"/>
              <a:t>Biodiversity loss… </a:t>
            </a:r>
            <a:endParaRPr/>
          </a:p>
        </p:txBody>
      </p:sp>
      <p:sp>
        <p:nvSpPr>
          <p:cNvPr id="243" name="Google Shape;243;g39d618c8341_0_43"/>
          <p:cNvSpPr txBox="1">
            <a:spLocks noGrp="1"/>
          </p:cNvSpPr>
          <p:nvPr>
            <p:ph type="title"/>
          </p:nvPr>
        </p:nvSpPr>
        <p:spPr>
          <a:xfrm>
            <a:off x="4303625" y="268550"/>
            <a:ext cx="7528800" cy="1325700"/>
          </a:xfrm>
          <a:prstGeom prst="rect">
            <a:avLst/>
          </a:prstGeom>
          <a:noFill/>
          <a:ln>
            <a:noFill/>
          </a:ln>
        </p:spPr>
        <p:txBody>
          <a:bodyPr spcFirstLastPara="1" wrap="square" lIns="91425" tIns="45700" rIns="91425" bIns="45700" anchor="ctr" anchorCtr="0">
            <a:normAutofit/>
          </a:bodyPr>
          <a:lstStyle/>
          <a:p>
            <a:pPr marL="457200" lvl="0" indent="-351790" algn="r" rtl="0">
              <a:lnSpc>
                <a:spcPct val="90000"/>
              </a:lnSpc>
              <a:spcBef>
                <a:spcPts val="0"/>
              </a:spcBef>
              <a:spcAft>
                <a:spcPts val="0"/>
              </a:spcAft>
              <a:buSzPts val="1940"/>
              <a:buAutoNum type="arabicPeriod"/>
            </a:pPr>
            <a:r>
              <a:rPr lang="en-BG" sz="1940"/>
              <a:t>Monitored from increasing </a:t>
            </a:r>
            <a:r>
              <a:rPr lang="en-BG" sz="1940" i="1"/>
              <a:t>observational</a:t>
            </a:r>
            <a:r>
              <a:rPr lang="en-BG" sz="1940"/>
              <a:t> data sources</a:t>
            </a:r>
            <a:endParaRPr sz="1940"/>
          </a:p>
          <a:p>
            <a:pPr marL="457200" lvl="0" indent="0" algn="r" rtl="0">
              <a:lnSpc>
                <a:spcPct val="90000"/>
              </a:lnSpc>
              <a:spcBef>
                <a:spcPts val="0"/>
              </a:spcBef>
              <a:spcAft>
                <a:spcPts val="0"/>
              </a:spcAft>
              <a:buSzPts val="1800"/>
              <a:buNone/>
            </a:pPr>
            <a:endParaRPr sz="1940"/>
          </a:p>
          <a:p>
            <a:pPr marL="457200" lvl="0" indent="0" algn="r" rtl="0">
              <a:lnSpc>
                <a:spcPct val="90000"/>
              </a:lnSpc>
              <a:spcBef>
                <a:spcPts val="0"/>
              </a:spcBef>
              <a:spcAft>
                <a:spcPts val="0"/>
              </a:spcAft>
              <a:buSzPts val="1800"/>
              <a:buNone/>
            </a:pPr>
            <a:endParaRPr sz="1940"/>
          </a:p>
        </p:txBody>
      </p:sp>
      <p:pic>
        <p:nvPicPr>
          <p:cNvPr id="244" name="Google Shape;244;g39d618c8341_0_43"/>
          <p:cNvPicPr preferRelativeResize="0"/>
          <p:nvPr/>
        </p:nvPicPr>
        <p:blipFill rotWithShape="1">
          <a:blip r:embed="rId3">
            <a:alphaModFix/>
          </a:blip>
          <a:srcRect/>
          <a:stretch/>
        </p:blipFill>
        <p:spPr>
          <a:xfrm>
            <a:off x="2401150" y="1643338"/>
            <a:ext cx="7389677" cy="4495025"/>
          </a:xfrm>
          <a:prstGeom prst="rect">
            <a:avLst/>
          </a:prstGeom>
          <a:noFill/>
          <a:ln>
            <a:noFill/>
          </a:ln>
        </p:spPr>
      </p:pic>
      <p:sp>
        <p:nvSpPr>
          <p:cNvPr id="245" name="Google Shape;245;g39d618c8341_0_43"/>
          <p:cNvSpPr txBox="1"/>
          <p:nvPr/>
        </p:nvSpPr>
        <p:spPr>
          <a:xfrm>
            <a:off x="2545175" y="6138375"/>
            <a:ext cx="47355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BG" sz="800" b="0" i="0" u="none" strike="noStrike" cap="none">
                <a:solidFill>
                  <a:schemeClr val="dk1"/>
                </a:solidFill>
                <a:latin typeface="Century Gothic"/>
                <a:ea typeface="Century Gothic"/>
                <a:cs typeface="Century Gothic"/>
                <a:sym typeface="Century Gothic"/>
              </a:rPr>
              <a:t>Turner, Woody. "Sensing biodiversity." (2014)</a:t>
            </a:r>
            <a:endParaRPr sz="800" b="0" i="0" u="none" strike="noStrike" cap="none">
              <a:solidFill>
                <a:schemeClr val="dk1"/>
              </a:solidFill>
              <a:latin typeface="Century Gothic"/>
              <a:ea typeface="Century Gothic"/>
              <a:cs typeface="Century Gothic"/>
              <a:sym typeface="Century Gothic"/>
            </a:endParaRPr>
          </a:p>
        </p:txBody>
      </p:sp>
      <p:sp>
        <p:nvSpPr>
          <p:cNvPr id="246" name="Google Shape;246;g39d618c8341_0_43"/>
          <p:cNvSpPr txBox="1">
            <a:spLocks noGrp="1"/>
          </p:cNvSpPr>
          <p:nvPr>
            <p:ph type="title"/>
          </p:nvPr>
        </p:nvSpPr>
        <p:spPr>
          <a:xfrm>
            <a:off x="4303625" y="420950"/>
            <a:ext cx="7528800" cy="1325700"/>
          </a:xfrm>
          <a:prstGeom prst="rect">
            <a:avLst/>
          </a:prstGeom>
          <a:noFill/>
          <a:ln>
            <a:noFill/>
          </a:ln>
        </p:spPr>
        <p:txBody>
          <a:bodyPr spcFirstLastPara="1" wrap="square" lIns="91425" tIns="45700" rIns="91425" bIns="45700" anchor="ctr" anchorCtr="0">
            <a:normAutofit/>
          </a:bodyPr>
          <a:lstStyle/>
          <a:p>
            <a:pPr marL="457200" lvl="0" indent="0" algn="r" rtl="0">
              <a:lnSpc>
                <a:spcPct val="90000"/>
              </a:lnSpc>
              <a:spcBef>
                <a:spcPts val="0"/>
              </a:spcBef>
              <a:spcAft>
                <a:spcPts val="0"/>
              </a:spcAft>
              <a:buSzPts val="1800"/>
              <a:buNone/>
            </a:pPr>
            <a:endParaRPr sz="1940"/>
          </a:p>
          <a:p>
            <a:pPr marL="457200" lvl="0" indent="-351790" algn="r" rtl="0">
              <a:lnSpc>
                <a:spcPct val="90000"/>
              </a:lnSpc>
              <a:spcBef>
                <a:spcPts val="0"/>
              </a:spcBef>
              <a:spcAft>
                <a:spcPts val="0"/>
              </a:spcAft>
              <a:buSzPts val="1940"/>
              <a:buAutoNum type="arabicPeriod" startAt="2"/>
            </a:pPr>
            <a:r>
              <a:rPr lang="en-BG" sz="1940"/>
              <a:t>Resulting from blurry &amp; entangled anthropogenic processes</a:t>
            </a:r>
            <a:endParaRPr sz="1940"/>
          </a:p>
        </p:txBody>
      </p:sp>
      <p:pic>
        <p:nvPicPr>
          <p:cNvPr id="247" name="Google Shape;247;g39d618c8341_0_43" title="Introduction_scheme_5.png"/>
          <p:cNvPicPr preferRelativeResize="0"/>
          <p:nvPr/>
        </p:nvPicPr>
        <p:blipFill rotWithShape="1">
          <a:blip r:embed="rId4">
            <a:alphaModFix/>
          </a:blip>
          <a:srcRect/>
          <a:stretch/>
        </p:blipFill>
        <p:spPr>
          <a:xfrm>
            <a:off x="3821838" y="1643340"/>
            <a:ext cx="4548301" cy="4495011"/>
          </a:xfrm>
          <a:prstGeom prst="rect">
            <a:avLst/>
          </a:prstGeom>
          <a:noFill/>
          <a:ln>
            <a:noFill/>
          </a:ln>
        </p:spPr>
      </p:pic>
      <p:pic>
        <p:nvPicPr>
          <p:cNvPr id="248" name="Google Shape;248;g39d618c8341_0_43" title="Introduction_scheme_6.png"/>
          <p:cNvPicPr preferRelativeResize="0"/>
          <p:nvPr/>
        </p:nvPicPr>
        <p:blipFill rotWithShape="1">
          <a:blip r:embed="rId5">
            <a:alphaModFix/>
          </a:blip>
          <a:srcRect/>
          <a:stretch/>
        </p:blipFill>
        <p:spPr>
          <a:xfrm>
            <a:off x="3821838" y="1643340"/>
            <a:ext cx="4548301" cy="4495011"/>
          </a:xfrm>
          <a:prstGeom prst="rect">
            <a:avLst/>
          </a:prstGeom>
          <a:noFill/>
          <a:ln>
            <a:noFill/>
          </a:ln>
        </p:spPr>
      </p:pic>
      <p:sp>
        <p:nvSpPr>
          <p:cNvPr id="249" name="Google Shape;249;g39d618c8341_0_43"/>
          <p:cNvSpPr txBox="1"/>
          <p:nvPr/>
        </p:nvSpPr>
        <p:spPr>
          <a:xfrm>
            <a:off x="3332388" y="2874913"/>
            <a:ext cx="5527200" cy="20319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BG" sz="2000" b="0" i="0" u="none" strike="noStrike" cap="none">
                <a:solidFill>
                  <a:schemeClr val="dk1"/>
                </a:solidFill>
                <a:latin typeface="Century Gothic"/>
                <a:ea typeface="Century Gothic"/>
                <a:cs typeface="Century Gothic"/>
                <a:sym typeface="Century Gothic"/>
              </a:rPr>
              <a:t>How can </a:t>
            </a:r>
            <a:r>
              <a:rPr lang="en-BG" sz="2000" b="1" i="1" u="none" strike="noStrike" cap="none">
                <a:solidFill>
                  <a:schemeClr val="dk1"/>
                </a:solidFill>
                <a:latin typeface="Century Gothic"/>
                <a:ea typeface="Century Gothic"/>
                <a:cs typeface="Century Gothic"/>
                <a:sym typeface="Century Gothic"/>
              </a:rPr>
              <a:t>observed</a:t>
            </a:r>
            <a:r>
              <a:rPr lang="en-BG" sz="2000" b="0" i="0" u="none" strike="noStrike" cap="none">
                <a:solidFill>
                  <a:schemeClr val="dk1"/>
                </a:solidFill>
                <a:latin typeface="Century Gothic"/>
                <a:ea typeface="Century Gothic"/>
                <a:cs typeface="Century Gothic"/>
                <a:sym typeface="Century Gothic"/>
              </a:rPr>
              <a:t> and </a:t>
            </a:r>
            <a:r>
              <a:rPr lang="en-BG" sz="2000" b="1" i="1" u="none" strike="noStrike" cap="none">
                <a:solidFill>
                  <a:schemeClr val="dk1"/>
                </a:solidFill>
                <a:latin typeface="Century Gothic"/>
                <a:ea typeface="Century Gothic"/>
                <a:cs typeface="Century Gothic"/>
                <a:sym typeface="Century Gothic"/>
              </a:rPr>
              <a:t>large-scale</a:t>
            </a:r>
            <a:r>
              <a:rPr lang="en-BG" sz="2000" b="0" i="0" u="none" strike="noStrike" cap="none">
                <a:solidFill>
                  <a:schemeClr val="dk1"/>
                </a:solidFill>
                <a:latin typeface="Century Gothic"/>
                <a:ea typeface="Century Gothic"/>
                <a:cs typeface="Century Gothic"/>
                <a:sym typeface="Century Gothic"/>
              </a:rPr>
              <a:t> biodiversity changes be</a:t>
            </a:r>
            <a:r>
              <a:rPr lang="en-BG" sz="2000" b="1" i="0" u="none" strike="noStrike" cap="none">
                <a:solidFill>
                  <a:schemeClr val="dk1"/>
                </a:solidFill>
                <a:latin typeface="Century Gothic"/>
                <a:ea typeface="Century Gothic"/>
                <a:cs typeface="Century Gothic"/>
                <a:sym typeface="Century Gothic"/>
              </a:rPr>
              <a:t> </a:t>
            </a:r>
            <a:r>
              <a:rPr lang="en-BG" sz="2000" b="0" i="0" u="none" strike="noStrike" cap="none">
                <a:solidFill>
                  <a:schemeClr val="dk1"/>
                </a:solidFill>
                <a:latin typeface="Century Gothic"/>
                <a:ea typeface="Century Gothic"/>
                <a:cs typeface="Century Gothic"/>
                <a:sym typeface="Century Gothic"/>
              </a:rPr>
              <a:t>properly</a:t>
            </a:r>
            <a:r>
              <a:rPr lang="en-BG" sz="2000" b="1" i="0" u="none" strike="noStrike" cap="none">
                <a:solidFill>
                  <a:schemeClr val="dk1"/>
                </a:solidFill>
                <a:latin typeface="Century Gothic"/>
                <a:ea typeface="Century Gothic"/>
                <a:cs typeface="Century Gothic"/>
                <a:sym typeface="Century Gothic"/>
              </a:rPr>
              <a:t> attributed</a:t>
            </a:r>
            <a:r>
              <a:rPr lang="en-BG" sz="2000" b="0" i="0" u="none" strike="noStrike" cap="none">
                <a:solidFill>
                  <a:schemeClr val="dk1"/>
                </a:solidFill>
                <a:latin typeface="Century Gothic"/>
                <a:ea typeface="Century Gothic"/>
                <a:cs typeface="Century Gothic"/>
                <a:sym typeface="Century Gothic"/>
              </a:rPr>
              <a:t> to processes using the ever-increasing sources of data?</a:t>
            </a:r>
            <a:endParaRPr sz="2000" b="0" i="0" u="none" strike="noStrike" cap="none">
              <a:solidFill>
                <a:schemeClr val="dk1"/>
              </a:solidFill>
              <a:latin typeface="Century Gothic"/>
              <a:ea typeface="Century Gothic"/>
              <a:cs typeface="Century Gothic"/>
              <a:sym typeface="Century Gothic"/>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2000"/>
              <a:buFont typeface="Arial"/>
              <a:buNone/>
            </a:pPr>
            <a:r>
              <a:rPr lang="en-BG" sz="2000" b="0" i="0" u="none" strike="noStrike" cap="none">
                <a:solidFill>
                  <a:schemeClr val="dk1"/>
                </a:solidFill>
                <a:latin typeface="Century Gothic"/>
                <a:ea typeface="Century Gothic"/>
                <a:cs typeface="Century Gothic"/>
                <a:sym typeface="Century Gothic"/>
              </a:rPr>
              <a:t>Correlation is not causation ⚠</a:t>
            </a:r>
            <a:endParaRPr sz="2000" b="0" i="0" u="none" strike="noStrike" cap="none">
              <a:solidFill>
                <a:schemeClr val="dk1"/>
              </a:solidFill>
              <a:latin typeface="Century Gothic"/>
              <a:ea typeface="Century Gothic"/>
              <a:cs typeface="Century Gothic"/>
              <a:sym typeface="Century Gothic"/>
            </a:endParaRPr>
          </a:p>
        </p:txBody>
      </p:sp>
      <p:sp>
        <p:nvSpPr>
          <p:cNvPr id="250" name="Google Shape;250;g39d618c8341_0_43"/>
          <p:cNvSpPr txBox="1"/>
          <p:nvPr/>
        </p:nvSpPr>
        <p:spPr>
          <a:xfrm>
            <a:off x="2545175" y="6138375"/>
            <a:ext cx="7245600" cy="3078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BG" sz="800" b="0" i="0" u="none" strike="noStrike" cap="none">
                <a:solidFill>
                  <a:schemeClr val="dk1"/>
                </a:solidFill>
                <a:latin typeface="Century Gothic"/>
                <a:ea typeface="Century Gothic"/>
                <a:cs typeface="Century Gothic"/>
                <a:sym typeface="Century Gothic"/>
              </a:rPr>
              <a:t>Guzman, Laura Melissa et al. "Impact of pesticide use on wild bee distributions across the United States." (2024)</a:t>
            </a:r>
            <a:endParaRPr sz="800" b="0" i="0" u="none" strike="noStrike" cap="none">
              <a:solidFill>
                <a:schemeClr val="dk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244"/>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1"/>
                                          </p:stCondLst>
                                        </p:cTn>
                                        <p:tgtEl>
                                          <p:spTgt spid="245"/>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2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8"/>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1"/>
                                          </p:stCondLst>
                                        </p:cTn>
                                        <p:tgtEl>
                                          <p:spTgt spid="24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g39e15d54295_0_33"/>
          <p:cNvSpPr txBox="1">
            <a:spLocks noGrp="1"/>
          </p:cNvSpPr>
          <p:nvPr>
            <p:ph type="title"/>
          </p:nvPr>
        </p:nvSpPr>
        <p:spPr>
          <a:xfrm>
            <a:off x="254510" y="268555"/>
            <a:ext cx="10515600" cy="13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BG" b="1"/>
              <a:t>&lt;why dynamic diversity-scaling&gt;</a:t>
            </a:r>
            <a:endParaRPr b="1"/>
          </a:p>
        </p:txBody>
      </p:sp>
      <p:sp>
        <p:nvSpPr>
          <p:cNvPr id="561" name="Google Shape;561;g39e15d54295_0_33"/>
          <p:cNvSpPr txBox="1">
            <a:spLocks noGrp="1"/>
          </p:cNvSpPr>
          <p:nvPr>
            <p:ph type="body" idx="1"/>
          </p:nvPr>
        </p:nvSpPr>
        <p:spPr>
          <a:xfrm>
            <a:off x="254505" y="1792650"/>
            <a:ext cx="5856300" cy="4351200"/>
          </a:xfrm>
          <a:prstGeom prst="rect">
            <a:avLst/>
          </a:prstGeom>
        </p:spPr>
        <p:txBody>
          <a:bodyPr spcFirstLastPara="1" wrap="square" lIns="91425" tIns="45700" rIns="91425" bIns="45700" anchor="t" anchorCtr="0">
            <a:normAutofit/>
          </a:bodyPr>
          <a:lstStyle/>
          <a:p>
            <a:pPr marL="457200" lvl="0" indent="-387350" algn="l" rtl="0">
              <a:spcBef>
                <a:spcPts val="1000"/>
              </a:spcBef>
              <a:spcAft>
                <a:spcPts val="0"/>
              </a:spcAft>
              <a:buSzPts val="2500"/>
              <a:buChar char="•"/>
            </a:pPr>
            <a:r>
              <a:rPr lang="en-BG" sz="2700" b="1"/>
              <a:t>species accumulation curves (SACs) </a:t>
            </a:r>
            <a:r>
              <a:rPr lang="en-BG" sz="2700"/>
              <a:t>summarize richness from one to many sites</a:t>
            </a:r>
            <a:endParaRPr sz="2700"/>
          </a:p>
          <a:p>
            <a:pPr marL="457200" lvl="0" indent="0" algn="l" rtl="0">
              <a:spcBef>
                <a:spcPts val="1000"/>
              </a:spcBef>
              <a:spcAft>
                <a:spcPts val="0"/>
              </a:spcAft>
              <a:buNone/>
            </a:pPr>
            <a:endParaRPr sz="2700" b="1"/>
          </a:p>
          <a:p>
            <a:pPr marL="457200" lvl="0" indent="-387350" algn="l" rtl="0">
              <a:spcBef>
                <a:spcPts val="1000"/>
              </a:spcBef>
              <a:spcAft>
                <a:spcPts val="0"/>
              </a:spcAft>
              <a:buSzPts val="2500"/>
              <a:buChar char="•"/>
            </a:pPr>
            <a:r>
              <a:rPr lang="en-BG" sz="2700" b="1"/>
              <a:t>different α/γ combinations map to predictable SAC shifts</a:t>
            </a:r>
            <a:endParaRPr sz="2700" b="1"/>
          </a:p>
          <a:p>
            <a:pPr marL="914400" lvl="1" indent="-387350" algn="l" rtl="0">
              <a:spcBef>
                <a:spcPts val="0"/>
              </a:spcBef>
              <a:spcAft>
                <a:spcPts val="0"/>
              </a:spcAft>
              <a:buSzPts val="2500"/>
              <a:buChar char="•"/>
            </a:pPr>
            <a:r>
              <a:rPr lang="en-BG" sz="2500"/>
              <a:t>clarify when “no net local change” coexists with regional loss or homogenization</a:t>
            </a:r>
            <a:endParaRPr sz="2500"/>
          </a:p>
        </p:txBody>
      </p:sp>
      <p:sp>
        <p:nvSpPr>
          <p:cNvPr id="562" name="Google Shape;562;g39e15d54295_0_33"/>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40</a:t>
            </a:fld>
            <a:endParaRPr/>
          </a:p>
        </p:txBody>
      </p:sp>
      <p:pic>
        <p:nvPicPr>
          <p:cNvPr id="563" name="Google Shape;563;g39e15d54295_0_33"/>
          <p:cNvPicPr preferRelativeResize="0"/>
          <p:nvPr/>
        </p:nvPicPr>
        <p:blipFill>
          <a:blip r:embed="rId3">
            <a:alphaModFix/>
          </a:blip>
          <a:stretch>
            <a:fillRect/>
          </a:stretch>
        </p:blipFill>
        <p:spPr>
          <a:xfrm>
            <a:off x="6439496" y="1792655"/>
            <a:ext cx="5428601" cy="39494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g39e15d54295_0_42"/>
          <p:cNvSpPr txBox="1">
            <a:spLocks noGrp="1"/>
          </p:cNvSpPr>
          <p:nvPr>
            <p:ph type="title"/>
          </p:nvPr>
        </p:nvSpPr>
        <p:spPr>
          <a:xfrm>
            <a:off x="254510" y="268555"/>
            <a:ext cx="10515600" cy="13257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BG" b="1"/>
              <a:t>&lt;why dynamic diversity-scaling&gt;</a:t>
            </a:r>
            <a:endParaRPr b="1"/>
          </a:p>
        </p:txBody>
      </p:sp>
      <p:sp>
        <p:nvSpPr>
          <p:cNvPr id="570" name="Google Shape;570;g39e15d54295_0_42"/>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41</a:t>
            </a:fld>
            <a:endParaRPr/>
          </a:p>
        </p:txBody>
      </p:sp>
      <p:pic>
        <p:nvPicPr>
          <p:cNvPr id="571" name="Google Shape;571;g39e15d54295_0_42"/>
          <p:cNvPicPr preferRelativeResize="0"/>
          <p:nvPr/>
        </p:nvPicPr>
        <p:blipFill>
          <a:blip r:embed="rId3">
            <a:alphaModFix/>
          </a:blip>
          <a:stretch>
            <a:fillRect/>
          </a:stretch>
        </p:blipFill>
        <p:spPr>
          <a:xfrm>
            <a:off x="254500" y="1204550"/>
            <a:ext cx="11088227" cy="500497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g39e15d54295_0_61"/>
          <p:cNvSpPr txBox="1">
            <a:spLocks noGrp="1"/>
          </p:cNvSpPr>
          <p:nvPr>
            <p:ph type="title"/>
          </p:nvPr>
        </p:nvSpPr>
        <p:spPr>
          <a:xfrm>
            <a:off x="254499" y="268550"/>
            <a:ext cx="11799300" cy="1325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SzPts val="990"/>
              <a:buNone/>
            </a:pPr>
            <a:r>
              <a:rPr lang="en-BG" sz="3640" b="1"/>
              <a:t>&lt;three proximate components underpins SAC&gt; </a:t>
            </a:r>
            <a:endParaRPr sz="3640" b="1"/>
          </a:p>
          <a:p>
            <a:pPr marL="0" lvl="0" indent="0" algn="l" rtl="0">
              <a:spcBef>
                <a:spcPts val="0"/>
              </a:spcBef>
              <a:spcAft>
                <a:spcPts val="0"/>
              </a:spcAft>
              <a:buSzPts val="990"/>
              <a:buNone/>
            </a:pPr>
            <a:endParaRPr sz="3640" b="1"/>
          </a:p>
        </p:txBody>
      </p:sp>
      <p:sp>
        <p:nvSpPr>
          <p:cNvPr id="578" name="Google Shape;578;g39e15d54295_0_61"/>
          <p:cNvSpPr txBox="1">
            <a:spLocks noGrp="1"/>
          </p:cNvSpPr>
          <p:nvPr>
            <p:ph type="body" idx="1"/>
          </p:nvPr>
        </p:nvSpPr>
        <p:spPr>
          <a:xfrm>
            <a:off x="254500" y="1729075"/>
            <a:ext cx="6174900" cy="4414800"/>
          </a:xfrm>
          <a:prstGeom prst="rect">
            <a:avLst/>
          </a:prstGeom>
        </p:spPr>
        <p:txBody>
          <a:bodyPr spcFirstLastPara="1" wrap="square" lIns="91425" tIns="45700" rIns="91425" bIns="45700" anchor="t" anchorCtr="0">
            <a:normAutofit fontScale="92500" lnSpcReduction="20000"/>
          </a:bodyPr>
          <a:lstStyle/>
          <a:p>
            <a:pPr marL="457200" lvl="0" indent="-375443" algn="l" rtl="0">
              <a:spcBef>
                <a:spcPts val="1000"/>
              </a:spcBef>
              <a:spcAft>
                <a:spcPts val="0"/>
              </a:spcAft>
              <a:buSzPct val="92592"/>
              <a:buChar char="•"/>
            </a:pPr>
            <a:r>
              <a:rPr lang="en-BG" sz="2700" b="1"/>
              <a:t>SAC changes stem from three “proximate” components</a:t>
            </a:r>
            <a:endParaRPr sz="2700" b="1"/>
          </a:p>
          <a:p>
            <a:pPr marL="914400" lvl="1" indent="-375443" algn="l" rtl="0">
              <a:spcBef>
                <a:spcPts val="0"/>
              </a:spcBef>
              <a:spcAft>
                <a:spcPts val="0"/>
              </a:spcAft>
              <a:buSzPct val="92592"/>
              <a:buChar char="•"/>
            </a:pPr>
            <a:r>
              <a:rPr lang="en-BG" sz="2700"/>
              <a:t>total abundance (density N)</a:t>
            </a:r>
            <a:endParaRPr sz="2700"/>
          </a:p>
          <a:p>
            <a:pPr marL="914400" lvl="1" indent="-375443" algn="l" rtl="0">
              <a:spcBef>
                <a:spcPts val="0"/>
              </a:spcBef>
              <a:spcAft>
                <a:spcPts val="0"/>
              </a:spcAft>
              <a:buSzPct val="92592"/>
              <a:buChar char="•"/>
            </a:pPr>
            <a:r>
              <a:rPr lang="en-BG" sz="2700"/>
              <a:t>evenness (SAD), </a:t>
            </a:r>
            <a:endParaRPr sz="2700"/>
          </a:p>
          <a:p>
            <a:pPr marL="914400" lvl="1" indent="-375443" algn="l" rtl="0">
              <a:spcBef>
                <a:spcPts val="0"/>
              </a:spcBef>
              <a:spcAft>
                <a:spcPts val="0"/>
              </a:spcAft>
              <a:buSzPct val="92592"/>
              <a:buChar char="•"/>
            </a:pPr>
            <a:r>
              <a:rPr lang="en-BG" sz="2700"/>
              <a:t>spatial aggregation</a:t>
            </a:r>
            <a:endParaRPr sz="2700"/>
          </a:p>
          <a:p>
            <a:pPr marL="457200" lvl="0" indent="0" algn="l" rtl="0">
              <a:spcBef>
                <a:spcPts val="1000"/>
              </a:spcBef>
              <a:spcAft>
                <a:spcPts val="0"/>
              </a:spcAft>
              <a:buNone/>
            </a:pPr>
            <a:endParaRPr sz="2700"/>
          </a:p>
          <a:p>
            <a:pPr marL="457200" lvl="0" indent="-387191" algn="l" rtl="0">
              <a:spcBef>
                <a:spcPts val="1000"/>
              </a:spcBef>
              <a:spcAft>
                <a:spcPts val="0"/>
              </a:spcAft>
              <a:buClr>
                <a:srgbClr val="F3F3F3"/>
              </a:buClr>
              <a:buSzPct val="100000"/>
              <a:buChar char="•"/>
            </a:pPr>
            <a:r>
              <a:rPr lang="en-BG" sz="2700">
                <a:solidFill>
                  <a:srgbClr val="F3F3F3"/>
                </a:solidFill>
              </a:rPr>
              <a:t>MOB approach can distinguish each component effect</a:t>
            </a:r>
            <a:endParaRPr sz="2700">
              <a:solidFill>
                <a:srgbClr val="F3F3F3"/>
              </a:solidFill>
            </a:endParaRPr>
          </a:p>
          <a:p>
            <a:pPr marL="457200" lvl="0" indent="0" algn="l" rtl="0">
              <a:spcBef>
                <a:spcPts val="1000"/>
              </a:spcBef>
              <a:spcAft>
                <a:spcPts val="0"/>
              </a:spcAft>
              <a:buNone/>
            </a:pPr>
            <a:endParaRPr sz="2700">
              <a:solidFill>
                <a:srgbClr val="9E9E9E"/>
              </a:solidFill>
            </a:endParaRPr>
          </a:p>
          <a:p>
            <a:pPr marL="457200" lvl="0" indent="-387191" algn="l" rtl="0">
              <a:spcBef>
                <a:spcPts val="1000"/>
              </a:spcBef>
              <a:spcAft>
                <a:spcPts val="0"/>
              </a:spcAft>
              <a:buClr>
                <a:srgbClr val="EFEFEF"/>
              </a:buClr>
              <a:buSzPct val="100000"/>
              <a:buChar char="•"/>
            </a:pPr>
            <a:r>
              <a:rPr lang="en-BG" sz="2700">
                <a:solidFill>
                  <a:srgbClr val="EFEFEF"/>
                </a:solidFill>
              </a:rPr>
              <a:t>Can be applied to </a:t>
            </a:r>
            <a:r>
              <a:rPr lang="en-BG" sz="2700" b="1">
                <a:solidFill>
                  <a:srgbClr val="EFEFEF"/>
                </a:solidFill>
              </a:rPr>
              <a:t>understand what underlies temporal changes of diversity</a:t>
            </a:r>
            <a:r>
              <a:rPr lang="en-BG" sz="2700">
                <a:solidFill>
                  <a:srgbClr val="EFEFEF"/>
                </a:solidFill>
              </a:rPr>
              <a:t> across scales !</a:t>
            </a:r>
            <a:endParaRPr sz="2700">
              <a:solidFill>
                <a:srgbClr val="EFEFEF"/>
              </a:solidFill>
            </a:endParaRPr>
          </a:p>
          <a:p>
            <a:pPr marL="0" lvl="0" indent="0" algn="l" rtl="0">
              <a:spcBef>
                <a:spcPts val="1000"/>
              </a:spcBef>
              <a:spcAft>
                <a:spcPts val="0"/>
              </a:spcAft>
              <a:buNone/>
            </a:pPr>
            <a:endParaRPr sz="2500"/>
          </a:p>
        </p:txBody>
      </p:sp>
      <p:sp>
        <p:nvSpPr>
          <p:cNvPr id="579" name="Google Shape;579;g39e15d54295_0_61"/>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42</a:t>
            </a:fld>
            <a:endParaRPr/>
          </a:p>
        </p:txBody>
      </p:sp>
      <p:pic>
        <p:nvPicPr>
          <p:cNvPr id="580" name="Google Shape;580;g39e15d54295_0_61"/>
          <p:cNvPicPr preferRelativeResize="0"/>
          <p:nvPr/>
        </p:nvPicPr>
        <p:blipFill>
          <a:blip r:embed="rId3">
            <a:alphaModFix/>
          </a:blip>
          <a:stretch>
            <a:fillRect/>
          </a:stretch>
        </p:blipFill>
        <p:spPr>
          <a:xfrm>
            <a:off x="6218100" y="1426325"/>
            <a:ext cx="5973899" cy="498965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g39e15d54295_0_77"/>
          <p:cNvSpPr txBox="1">
            <a:spLocks noGrp="1"/>
          </p:cNvSpPr>
          <p:nvPr>
            <p:ph type="title"/>
          </p:nvPr>
        </p:nvSpPr>
        <p:spPr>
          <a:xfrm>
            <a:off x="254499" y="268550"/>
            <a:ext cx="11799300" cy="1325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SzPts val="990"/>
              <a:buNone/>
            </a:pPr>
            <a:r>
              <a:rPr lang="en-BG" sz="3640" b="1"/>
              <a:t>&lt;three proximate components underpins SAC&gt; </a:t>
            </a:r>
            <a:endParaRPr sz="3640" b="1"/>
          </a:p>
          <a:p>
            <a:pPr marL="0" lvl="0" indent="0" algn="l" rtl="0">
              <a:spcBef>
                <a:spcPts val="0"/>
              </a:spcBef>
              <a:spcAft>
                <a:spcPts val="0"/>
              </a:spcAft>
              <a:buSzPts val="990"/>
              <a:buNone/>
            </a:pPr>
            <a:endParaRPr sz="3640" b="1"/>
          </a:p>
        </p:txBody>
      </p:sp>
      <p:sp>
        <p:nvSpPr>
          <p:cNvPr id="587" name="Google Shape;587;g39e15d54295_0_77"/>
          <p:cNvSpPr txBox="1">
            <a:spLocks noGrp="1"/>
          </p:cNvSpPr>
          <p:nvPr>
            <p:ph type="body" idx="1"/>
          </p:nvPr>
        </p:nvSpPr>
        <p:spPr>
          <a:xfrm>
            <a:off x="254500" y="1729075"/>
            <a:ext cx="6174900" cy="4414800"/>
          </a:xfrm>
          <a:prstGeom prst="rect">
            <a:avLst/>
          </a:prstGeom>
        </p:spPr>
        <p:txBody>
          <a:bodyPr spcFirstLastPara="1" wrap="square" lIns="91425" tIns="45700" rIns="91425" bIns="45700" anchor="t" anchorCtr="0">
            <a:normAutofit fontScale="92500" lnSpcReduction="20000"/>
          </a:bodyPr>
          <a:lstStyle/>
          <a:p>
            <a:pPr marL="457200" lvl="0" indent="-375443" algn="l" rtl="0">
              <a:spcBef>
                <a:spcPts val="1000"/>
              </a:spcBef>
              <a:spcAft>
                <a:spcPts val="0"/>
              </a:spcAft>
              <a:buSzPct val="92592"/>
              <a:buChar char="•"/>
            </a:pPr>
            <a:r>
              <a:rPr lang="en-BG" sz="2700" b="1"/>
              <a:t>SAC changes stem from three “proximate” components</a:t>
            </a:r>
            <a:endParaRPr sz="2700" b="1"/>
          </a:p>
          <a:p>
            <a:pPr marL="914400" lvl="1" indent="-375443" algn="l" rtl="0">
              <a:spcBef>
                <a:spcPts val="0"/>
              </a:spcBef>
              <a:spcAft>
                <a:spcPts val="0"/>
              </a:spcAft>
              <a:buSzPct val="92592"/>
              <a:buChar char="•"/>
            </a:pPr>
            <a:r>
              <a:rPr lang="en-BG" sz="2700"/>
              <a:t>total abundance (density N)</a:t>
            </a:r>
            <a:endParaRPr sz="2700"/>
          </a:p>
          <a:p>
            <a:pPr marL="914400" lvl="1" indent="-375443" algn="l" rtl="0">
              <a:spcBef>
                <a:spcPts val="0"/>
              </a:spcBef>
              <a:spcAft>
                <a:spcPts val="0"/>
              </a:spcAft>
              <a:buSzPct val="92592"/>
              <a:buChar char="•"/>
            </a:pPr>
            <a:r>
              <a:rPr lang="en-BG" sz="2700"/>
              <a:t>evenness (SAD), </a:t>
            </a:r>
            <a:endParaRPr sz="2700"/>
          </a:p>
          <a:p>
            <a:pPr marL="914400" lvl="1" indent="-375443" algn="l" rtl="0">
              <a:spcBef>
                <a:spcPts val="0"/>
              </a:spcBef>
              <a:spcAft>
                <a:spcPts val="0"/>
              </a:spcAft>
              <a:buSzPct val="92592"/>
              <a:buChar char="•"/>
            </a:pPr>
            <a:r>
              <a:rPr lang="en-BG" sz="2700"/>
              <a:t>spatial aggregation</a:t>
            </a:r>
            <a:endParaRPr sz="2700"/>
          </a:p>
          <a:p>
            <a:pPr marL="457200" lvl="0" indent="0" algn="l" rtl="0">
              <a:spcBef>
                <a:spcPts val="1000"/>
              </a:spcBef>
              <a:spcAft>
                <a:spcPts val="0"/>
              </a:spcAft>
              <a:buNone/>
            </a:pPr>
            <a:endParaRPr sz="2700"/>
          </a:p>
          <a:p>
            <a:pPr marL="457200" lvl="0" indent="-387191" algn="l" rtl="0">
              <a:spcBef>
                <a:spcPts val="1000"/>
              </a:spcBef>
              <a:spcAft>
                <a:spcPts val="0"/>
              </a:spcAft>
              <a:buSzPct val="100000"/>
              <a:buChar char="•"/>
            </a:pPr>
            <a:r>
              <a:rPr lang="en-BG" sz="2700"/>
              <a:t>MOB approach can distinguish each component effect</a:t>
            </a:r>
            <a:endParaRPr sz="2700"/>
          </a:p>
          <a:p>
            <a:pPr marL="457200" lvl="0" indent="0" algn="l" rtl="0">
              <a:spcBef>
                <a:spcPts val="1000"/>
              </a:spcBef>
              <a:spcAft>
                <a:spcPts val="0"/>
              </a:spcAft>
              <a:buNone/>
            </a:pPr>
            <a:endParaRPr sz="2700"/>
          </a:p>
          <a:p>
            <a:pPr marL="457200" lvl="0" indent="-387191" algn="l" rtl="0">
              <a:spcBef>
                <a:spcPts val="1000"/>
              </a:spcBef>
              <a:spcAft>
                <a:spcPts val="0"/>
              </a:spcAft>
              <a:buClr>
                <a:srgbClr val="EFEFEF"/>
              </a:buClr>
              <a:buSzPct val="100000"/>
              <a:buChar char="•"/>
            </a:pPr>
            <a:r>
              <a:rPr lang="en-BG" sz="2700">
                <a:solidFill>
                  <a:srgbClr val="EFEFEF"/>
                </a:solidFill>
              </a:rPr>
              <a:t>Can be applied to </a:t>
            </a:r>
            <a:r>
              <a:rPr lang="en-BG" sz="2700" b="1">
                <a:solidFill>
                  <a:srgbClr val="EFEFEF"/>
                </a:solidFill>
              </a:rPr>
              <a:t>understand what underlies temporal changes of diversity</a:t>
            </a:r>
            <a:r>
              <a:rPr lang="en-BG" sz="2700">
                <a:solidFill>
                  <a:srgbClr val="EFEFEF"/>
                </a:solidFill>
              </a:rPr>
              <a:t> across scales !</a:t>
            </a:r>
            <a:endParaRPr sz="2700">
              <a:solidFill>
                <a:srgbClr val="EFEFEF"/>
              </a:solidFill>
            </a:endParaRPr>
          </a:p>
          <a:p>
            <a:pPr marL="0" lvl="0" indent="0" algn="l" rtl="0">
              <a:spcBef>
                <a:spcPts val="1000"/>
              </a:spcBef>
              <a:spcAft>
                <a:spcPts val="0"/>
              </a:spcAft>
              <a:buNone/>
            </a:pPr>
            <a:endParaRPr sz="2500"/>
          </a:p>
        </p:txBody>
      </p:sp>
      <p:sp>
        <p:nvSpPr>
          <p:cNvPr id="588" name="Google Shape;588;g39e15d54295_0_77"/>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43</a:t>
            </a:fld>
            <a:endParaRPr/>
          </a:p>
        </p:txBody>
      </p:sp>
      <p:pic>
        <p:nvPicPr>
          <p:cNvPr id="589" name="Google Shape;589;g39e15d54295_0_77"/>
          <p:cNvPicPr preferRelativeResize="0"/>
          <p:nvPr/>
        </p:nvPicPr>
        <p:blipFill>
          <a:blip r:embed="rId3">
            <a:alphaModFix/>
          </a:blip>
          <a:stretch>
            <a:fillRect/>
          </a:stretch>
        </p:blipFill>
        <p:spPr>
          <a:xfrm>
            <a:off x="6429400" y="1729076"/>
            <a:ext cx="5674849" cy="400672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g39e15d54295_0_90"/>
          <p:cNvSpPr txBox="1">
            <a:spLocks noGrp="1"/>
          </p:cNvSpPr>
          <p:nvPr>
            <p:ph type="title"/>
          </p:nvPr>
        </p:nvSpPr>
        <p:spPr>
          <a:xfrm>
            <a:off x="254499" y="268550"/>
            <a:ext cx="11799300" cy="1325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SzPts val="990"/>
              <a:buNone/>
            </a:pPr>
            <a:r>
              <a:rPr lang="en-BG" sz="3640" b="1"/>
              <a:t>&lt;three proximate components underpins SAC &gt; </a:t>
            </a:r>
            <a:endParaRPr sz="3640" b="1"/>
          </a:p>
          <a:p>
            <a:pPr marL="0" lvl="0" indent="0" algn="l" rtl="0">
              <a:spcBef>
                <a:spcPts val="0"/>
              </a:spcBef>
              <a:spcAft>
                <a:spcPts val="0"/>
              </a:spcAft>
              <a:buSzPts val="990"/>
              <a:buNone/>
            </a:pPr>
            <a:endParaRPr sz="3640" b="1"/>
          </a:p>
        </p:txBody>
      </p:sp>
      <p:sp>
        <p:nvSpPr>
          <p:cNvPr id="596" name="Google Shape;596;g39e15d54295_0_90"/>
          <p:cNvSpPr txBox="1">
            <a:spLocks noGrp="1"/>
          </p:cNvSpPr>
          <p:nvPr>
            <p:ph type="body" idx="1"/>
          </p:nvPr>
        </p:nvSpPr>
        <p:spPr>
          <a:xfrm>
            <a:off x="254500" y="1729075"/>
            <a:ext cx="6174900" cy="4414800"/>
          </a:xfrm>
          <a:prstGeom prst="rect">
            <a:avLst/>
          </a:prstGeom>
        </p:spPr>
        <p:txBody>
          <a:bodyPr spcFirstLastPara="1" wrap="square" lIns="91425" tIns="45700" rIns="91425" bIns="45700" anchor="t" anchorCtr="0">
            <a:normAutofit fontScale="92500" lnSpcReduction="20000"/>
          </a:bodyPr>
          <a:lstStyle/>
          <a:p>
            <a:pPr marL="457200" lvl="0" indent="-375443" algn="l" rtl="0">
              <a:spcBef>
                <a:spcPts val="1000"/>
              </a:spcBef>
              <a:spcAft>
                <a:spcPts val="0"/>
              </a:spcAft>
              <a:buSzPct val="92592"/>
              <a:buChar char="•"/>
            </a:pPr>
            <a:r>
              <a:rPr lang="en-BG" sz="2700" b="1"/>
              <a:t>SAC changes stem from three “proximate” components</a:t>
            </a:r>
            <a:endParaRPr sz="2700" b="1"/>
          </a:p>
          <a:p>
            <a:pPr marL="914400" lvl="1" indent="-375443" algn="l" rtl="0">
              <a:spcBef>
                <a:spcPts val="0"/>
              </a:spcBef>
              <a:spcAft>
                <a:spcPts val="0"/>
              </a:spcAft>
              <a:buSzPct val="92592"/>
              <a:buChar char="•"/>
            </a:pPr>
            <a:r>
              <a:rPr lang="en-BG" sz="2700"/>
              <a:t>total abundance (density N)</a:t>
            </a:r>
            <a:endParaRPr sz="2700"/>
          </a:p>
          <a:p>
            <a:pPr marL="914400" lvl="1" indent="-375443" algn="l" rtl="0">
              <a:spcBef>
                <a:spcPts val="0"/>
              </a:spcBef>
              <a:spcAft>
                <a:spcPts val="0"/>
              </a:spcAft>
              <a:buSzPct val="92592"/>
              <a:buChar char="•"/>
            </a:pPr>
            <a:r>
              <a:rPr lang="en-BG" sz="2700"/>
              <a:t>evenness (SAD), </a:t>
            </a:r>
            <a:endParaRPr sz="2700"/>
          </a:p>
          <a:p>
            <a:pPr marL="914400" lvl="1" indent="-375443" algn="l" rtl="0">
              <a:spcBef>
                <a:spcPts val="0"/>
              </a:spcBef>
              <a:spcAft>
                <a:spcPts val="0"/>
              </a:spcAft>
              <a:buSzPct val="92592"/>
              <a:buChar char="•"/>
            </a:pPr>
            <a:r>
              <a:rPr lang="en-BG" sz="2700"/>
              <a:t>spatial aggregation</a:t>
            </a:r>
            <a:endParaRPr sz="2700"/>
          </a:p>
          <a:p>
            <a:pPr marL="457200" lvl="0" indent="0" algn="l" rtl="0">
              <a:spcBef>
                <a:spcPts val="1000"/>
              </a:spcBef>
              <a:spcAft>
                <a:spcPts val="0"/>
              </a:spcAft>
              <a:buNone/>
            </a:pPr>
            <a:endParaRPr sz="2700"/>
          </a:p>
          <a:p>
            <a:pPr marL="457200" lvl="0" indent="-387191" algn="l" rtl="0">
              <a:spcBef>
                <a:spcPts val="1000"/>
              </a:spcBef>
              <a:spcAft>
                <a:spcPts val="0"/>
              </a:spcAft>
              <a:buSzPct val="100000"/>
              <a:buChar char="•"/>
            </a:pPr>
            <a:r>
              <a:rPr lang="en-BG" sz="2700"/>
              <a:t>MOB approach can distinguish each component effect</a:t>
            </a:r>
            <a:endParaRPr sz="2700"/>
          </a:p>
          <a:p>
            <a:pPr marL="457200" lvl="0" indent="0" algn="l" rtl="0">
              <a:spcBef>
                <a:spcPts val="1000"/>
              </a:spcBef>
              <a:spcAft>
                <a:spcPts val="0"/>
              </a:spcAft>
              <a:buNone/>
            </a:pPr>
            <a:endParaRPr sz="2700"/>
          </a:p>
          <a:p>
            <a:pPr marL="457200" lvl="0" indent="-387191" algn="l" rtl="0">
              <a:spcBef>
                <a:spcPts val="1000"/>
              </a:spcBef>
              <a:spcAft>
                <a:spcPts val="0"/>
              </a:spcAft>
              <a:buSzPct val="100000"/>
              <a:buChar char="•"/>
            </a:pPr>
            <a:r>
              <a:rPr lang="en-BG" sz="2700"/>
              <a:t>Can be applied to </a:t>
            </a:r>
            <a:r>
              <a:rPr lang="en-BG" sz="2700" b="1"/>
              <a:t>understand what underlies temporal changes of diversity</a:t>
            </a:r>
            <a:r>
              <a:rPr lang="en-BG" sz="2700"/>
              <a:t> across scales !</a:t>
            </a:r>
            <a:endParaRPr sz="2700"/>
          </a:p>
          <a:p>
            <a:pPr marL="0" lvl="0" indent="0" algn="l" rtl="0">
              <a:spcBef>
                <a:spcPts val="1000"/>
              </a:spcBef>
              <a:spcAft>
                <a:spcPts val="0"/>
              </a:spcAft>
              <a:buNone/>
            </a:pPr>
            <a:endParaRPr sz="2500"/>
          </a:p>
        </p:txBody>
      </p:sp>
      <p:sp>
        <p:nvSpPr>
          <p:cNvPr id="597" name="Google Shape;597;g39e15d54295_0_90"/>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44</a:t>
            </a:fld>
            <a:endParaRPr/>
          </a:p>
        </p:txBody>
      </p:sp>
      <p:pic>
        <p:nvPicPr>
          <p:cNvPr id="598" name="Google Shape;598;g39e15d54295_0_90"/>
          <p:cNvPicPr preferRelativeResize="0"/>
          <p:nvPr/>
        </p:nvPicPr>
        <p:blipFill>
          <a:blip r:embed="rId3">
            <a:alphaModFix/>
          </a:blip>
          <a:stretch>
            <a:fillRect/>
          </a:stretch>
        </p:blipFill>
        <p:spPr>
          <a:xfrm>
            <a:off x="7415900" y="1014350"/>
            <a:ext cx="4637901" cy="5569197"/>
          </a:xfrm>
          <a:prstGeom prst="rect">
            <a:avLst/>
          </a:prstGeom>
          <a:noFill/>
          <a:ln>
            <a:noFill/>
          </a:ln>
        </p:spPr>
      </p:pic>
      <p:grpSp>
        <p:nvGrpSpPr>
          <p:cNvPr id="599" name="Google Shape;599;g39e15d54295_0_90"/>
          <p:cNvGrpSpPr/>
          <p:nvPr/>
        </p:nvGrpSpPr>
        <p:grpSpPr>
          <a:xfrm>
            <a:off x="7444965" y="2326266"/>
            <a:ext cx="1248356" cy="739468"/>
            <a:chOff x="5241274" y="1792651"/>
            <a:chExt cx="1027200" cy="608466"/>
          </a:xfrm>
        </p:grpSpPr>
        <p:sp>
          <p:nvSpPr>
            <p:cNvPr id="600" name="Google Shape;600;g39e15d54295_0_90"/>
            <p:cNvSpPr/>
            <p:nvPr/>
          </p:nvSpPr>
          <p:spPr>
            <a:xfrm>
              <a:off x="5350100" y="2194717"/>
              <a:ext cx="190500" cy="206400"/>
            </a:xfrm>
            <a:prstGeom prst="ellipse">
              <a:avLst/>
            </a:prstGeom>
            <a:solidFill>
              <a:srgbClr val="245D7B"/>
            </a:solidFill>
            <a:ln>
              <a:noFill/>
            </a:ln>
          </p:spPr>
          <p:txBody>
            <a:bodyPr spcFirstLastPara="1" wrap="square" lIns="111100" tIns="111100" rIns="111100" bIns="111100" anchor="ctr" anchorCtr="0">
              <a:noAutofit/>
            </a:bodyPr>
            <a:lstStyle/>
            <a:p>
              <a:pPr marL="0" lvl="0" indent="0" algn="ctr" rtl="0">
                <a:spcBef>
                  <a:spcPts val="0"/>
                </a:spcBef>
                <a:spcAft>
                  <a:spcPts val="0"/>
                </a:spcAft>
                <a:buNone/>
              </a:pPr>
              <a:endParaRPr sz="1701"/>
            </a:p>
          </p:txBody>
        </p:sp>
        <p:sp>
          <p:nvSpPr>
            <p:cNvPr id="601" name="Google Shape;601;g39e15d54295_0_90"/>
            <p:cNvSpPr/>
            <p:nvPr/>
          </p:nvSpPr>
          <p:spPr>
            <a:xfrm>
              <a:off x="5593411" y="2194717"/>
              <a:ext cx="190500" cy="206400"/>
            </a:xfrm>
            <a:prstGeom prst="ellipse">
              <a:avLst/>
            </a:prstGeom>
            <a:solidFill>
              <a:srgbClr val="1F9275"/>
            </a:solidFill>
            <a:ln>
              <a:noFill/>
            </a:ln>
          </p:spPr>
          <p:txBody>
            <a:bodyPr spcFirstLastPara="1" wrap="square" lIns="111100" tIns="111100" rIns="111100" bIns="111100" anchor="ctr" anchorCtr="0">
              <a:noAutofit/>
            </a:bodyPr>
            <a:lstStyle/>
            <a:p>
              <a:pPr marL="0" lvl="0" indent="0" algn="ctr" rtl="0">
                <a:spcBef>
                  <a:spcPts val="0"/>
                </a:spcBef>
                <a:spcAft>
                  <a:spcPts val="0"/>
                </a:spcAft>
                <a:buNone/>
              </a:pPr>
              <a:endParaRPr sz="1701"/>
            </a:p>
          </p:txBody>
        </p:sp>
        <p:sp>
          <p:nvSpPr>
            <p:cNvPr id="602" name="Google Shape;602;g39e15d54295_0_90"/>
            <p:cNvSpPr/>
            <p:nvPr/>
          </p:nvSpPr>
          <p:spPr>
            <a:xfrm>
              <a:off x="5836722" y="2194717"/>
              <a:ext cx="190500" cy="206400"/>
            </a:xfrm>
            <a:prstGeom prst="ellipse">
              <a:avLst/>
            </a:prstGeom>
            <a:solidFill>
              <a:srgbClr val="66CB42"/>
            </a:solidFill>
            <a:ln>
              <a:noFill/>
            </a:ln>
          </p:spPr>
          <p:txBody>
            <a:bodyPr spcFirstLastPara="1" wrap="square" lIns="111100" tIns="111100" rIns="111100" bIns="111100" anchor="ctr" anchorCtr="0">
              <a:noAutofit/>
            </a:bodyPr>
            <a:lstStyle/>
            <a:p>
              <a:pPr marL="0" lvl="0" indent="0" algn="ctr" rtl="0">
                <a:spcBef>
                  <a:spcPts val="0"/>
                </a:spcBef>
                <a:spcAft>
                  <a:spcPts val="0"/>
                </a:spcAft>
                <a:buNone/>
              </a:pPr>
              <a:endParaRPr sz="1701"/>
            </a:p>
          </p:txBody>
        </p:sp>
        <p:sp>
          <p:nvSpPr>
            <p:cNvPr id="603" name="Google Shape;603;g39e15d54295_0_90"/>
            <p:cNvSpPr txBox="1"/>
            <p:nvPr/>
          </p:nvSpPr>
          <p:spPr>
            <a:xfrm>
              <a:off x="5241274" y="1792651"/>
              <a:ext cx="1027200" cy="461700"/>
            </a:xfrm>
            <a:prstGeom prst="rect">
              <a:avLst/>
            </a:prstGeom>
            <a:noFill/>
            <a:ln>
              <a:noFill/>
            </a:ln>
          </p:spPr>
          <p:txBody>
            <a:bodyPr spcFirstLastPara="1" wrap="square" lIns="111100" tIns="111100" rIns="111100" bIns="111100" anchor="t" anchorCtr="0">
              <a:spAutoFit/>
            </a:bodyPr>
            <a:lstStyle/>
            <a:p>
              <a:pPr marL="0" lvl="0" indent="0" algn="l" rtl="0">
                <a:spcBef>
                  <a:spcPts val="0"/>
                </a:spcBef>
                <a:spcAft>
                  <a:spcPts val="0"/>
                </a:spcAft>
                <a:buNone/>
              </a:pPr>
              <a:r>
                <a:rPr lang="en-BG" sz="2187" b="1">
                  <a:solidFill>
                    <a:srgbClr val="000000"/>
                  </a:solidFill>
                  <a:latin typeface="Roboto"/>
                  <a:ea typeface="Roboto"/>
                  <a:cs typeface="Roboto"/>
                  <a:sym typeface="Roboto"/>
                </a:rPr>
                <a:t>&gt;time&gt;</a:t>
              </a:r>
              <a:r>
                <a:rPr lang="en-BG" sz="1822" b="1">
                  <a:solidFill>
                    <a:srgbClr val="000000"/>
                  </a:solidFill>
                  <a:latin typeface="Roboto"/>
                  <a:ea typeface="Roboto"/>
                  <a:cs typeface="Roboto"/>
                  <a:sym typeface="Roboto"/>
                </a:rPr>
                <a:t> </a:t>
              </a:r>
              <a:endParaRPr sz="1822" b="1">
                <a:solidFill>
                  <a:srgbClr val="000000"/>
                </a:solidFill>
                <a:latin typeface="Roboto"/>
                <a:ea typeface="Roboto"/>
                <a:cs typeface="Roboto"/>
                <a:sym typeface="Roboto"/>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g39e15d54295_0_105"/>
          <p:cNvSpPr txBox="1">
            <a:spLocks noGrp="1"/>
          </p:cNvSpPr>
          <p:nvPr>
            <p:ph type="title"/>
          </p:nvPr>
        </p:nvSpPr>
        <p:spPr>
          <a:xfrm>
            <a:off x="254499" y="268550"/>
            <a:ext cx="11799300" cy="1325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SzPts val="990"/>
              <a:buNone/>
            </a:pPr>
            <a:r>
              <a:rPr lang="en-BG" sz="3640" b="1"/>
              <a:t>&lt;adding causality and traits&gt; </a:t>
            </a:r>
            <a:endParaRPr sz="3640" b="1"/>
          </a:p>
          <a:p>
            <a:pPr marL="0" lvl="0" indent="0" algn="l" rtl="0">
              <a:spcBef>
                <a:spcPts val="0"/>
              </a:spcBef>
              <a:spcAft>
                <a:spcPts val="0"/>
              </a:spcAft>
              <a:buSzPts val="990"/>
              <a:buNone/>
            </a:pPr>
            <a:endParaRPr sz="3640" b="1"/>
          </a:p>
        </p:txBody>
      </p:sp>
      <p:sp>
        <p:nvSpPr>
          <p:cNvPr id="610" name="Google Shape;610;g39e15d54295_0_105"/>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45</a:t>
            </a:fld>
            <a:endParaRPr/>
          </a:p>
        </p:txBody>
      </p:sp>
      <p:pic>
        <p:nvPicPr>
          <p:cNvPr id="611" name="Google Shape;611;g39e15d54295_0_105"/>
          <p:cNvPicPr preferRelativeResize="0"/>
          <p:nvPr/>
        </p:nvPicPr>
        <p:blipFill>
          <a:blip r:embed="rId3">
            <a:alphaModFix/>
          </a:blip>
          <a:stretch>
            <a:fillRect/>
          </a:stretch>
        </p:blipFill>
        <p:spPr>
          <a:xfrm>
            <a:off x="2506926" y="967725"/>
            <a:ext cx="4056174" cy="5026225"/>
          </a:xfrm>
          <a:prstGeom prst="rect">
            <a:avLst/>
          </a:prstGeom>
          <a:noFill/>
          <a:ln>
            <a:noFill/>
          </a:ln>
        </p:spPr>
      </p:pic>
      <p:sp>
        <p:nvSpPr>
          <p:cNvPr id="612" name="Google Shape;612;g39e15d54295_0_105"/>
          <p:cNvSpPr txBox="1"/>
          <p:nvPr/>
        </p:nvSpPr>
        <p:spPr>
          <a:xfrm>
            <a:off x="114869" y="1432626"/>
            <a:ext cx="1777800" cy="742500"/>
          </a:xfrm>
          <a:prstGeom prst="rect">
            <a:avLst/>
          </a:prstGeom>
          <a:noFill/>
          <a:ln>
            <a:noFill/>
          </a:ln>
        </p:spPr>
        <p:txBody>
          <a:bodyPr spcFirstLastPara="1" wrap="square" lIns="105000" tIns="105000" rIns="105000" bIns="105000" anchor="t" anchorCtr="0">
            <a:spAutoFit/>
          </a:bodyPr>
          <a:lstStyle/>
          <a:p>
            <a:pPr marL="0" lvl="0" indent="0" algn="r" rtl="0">
              <a:lnSpc>
                <a:spcPct val="75000"/>
              </a:lnSpc>
              <a:spcBef>
                <a:spcPts val="0"/>
              </a:spcBef>
              <a:spcAft>
                <a:spcPts val="0"/>
              </a:spcAft>
              <a:buNone/>
            </a:pPr>
            <a:r>
              <a:rPr lang="en-BG" sz="2296">
                <a:solidFill>
                  <a:srgbClr val="595959"/>
                </a:solidFill>
                <a:latin typeface="Roboto Thin"/>
                <a:ea typeface="Roboto Thin"/>
                <a:cs typeface="Roboto Thin"/>
                <a:sym typeface="Roboto Thin"/>
              </a:rPr>
              <a:t>human </a:t>
            </a:r>
            <a:endParaRPr sz="2296">
              <a:solidFill>
                <a:srgbClr val="595959"/>
              </a:solidFill>
              <a:latin typeface="Roboto Thin"/>
              <a:ea typeface="Roboto Thin"/>
              <a:cs typeface="Roboto Thin"/>
              <a:sym typeface="Roboto Thin"/>
            </a:endParaRPr>
          </a:p>
          <a:p>
            <a:pPr marL="0" lvl="0" indent="0" algn="r" rtl="0">
              <a:lnSpc>
                <a:spcPct val="75000"/>
              </a:lnSpc>
              <a:spcBef>
                <a:spcPts val="0"/>
              </a:spcBef>
              <a:spcAft>
                <a:spcPts val="0"/>
              </a:spcAft>
              <a:buNone/>
            </a:pPr>
            <a:r>
              <a:rPr lang="en-BG" sz="2296">
                <a:solidFill>
                  <a:srgbClr val="595959"/>
                </a:solidFill>
                <a:latin typeface="Roboto Thin"/>
                <a:ea typeface="Roboto Thin"/>
                <a:cs typeface="Roboto Thin"/>
                <a:sym typeface="Roboto Thin"/>
              </a:rPr>
              <a:t>drivers</a:t>
            </a:r>
            <a:endParaRPr sz="2296">
              <a:solidFill>
                <a:srgbClr val="595959"/>
              </a:solidFill>
              <a:latin typeface="Roboto Thin"/>
              <a:ea typeface="Roboto Thin"/>
              <a:cs typeface="Roboto Thin"/>
              <a:sym typeface="Roboto Thin"/>
            </a:endParaRPr>
          </a:p>
        </p:txBody>
      </p:sp>
      <p:sp>
        <p:nvSpPr>
          <p:cNvPr id="613" name="Google Shape;613;g39e15d54295_0_105"/>
          <p:cNvSpPr txBox="1"/>
          <p:nvPr/>
        </p:nvSpPr>
        <p:spPr>
          <a:xfrm>
            <a:off x="0" y="2652254"/>
            <a:ext cx="1892400" cy="742500"/>
          </a:xfrm>
          <a:prstGeom prst="rect">
            <a:avLst/>
          </a:prstGeom>
          <a:noFill/>
          <a:ln>
            <a:noFill/>
          </a:ln>
        </p:spPr>
        <p:txBody>
          <a:bodyPr spcFirstLastPara="1" wrap="square" lIns="105000" tIns="105000" rIns="105000" bIns="105000" anchor="t" anchorCtr="0">
            <a:spAutoFit/>
          </a:bodyPr>
          <a:lstStyle/>
          <a:p>
            <a:pPr marL="0" lvl="0" indent="0" algn="r" rtl="0">
              <a:lnSpc>
                <a:spcPct val="75000"/>
              </a:lnSpc>
              <a:spcBef>
                <a:spcPts val="0"/>
              </a:spcBef>
              <a:spcAft>
                <a:spcPts val="0"/>
              </a:spcAft>
              <a:buNone/>
            </a:pPr>
            <a:r>
              <a:rPr lang="en-BG" sz="2296">
                <a:solidFill>
                  <a:srgbClr val="595959"/>
                </a:solidFill>
                <a:latin typeface="Roboto Thin"/>
                <a:ea typeface="Roboto Thin"/>
                <a:cs typeface="Roboto Thin"/>
                <a:sym typeface="Roboto Thin"/>
              </a:rPr>
              <a:t>proximate </a:t>
            </a:r>
            <a:endParaRPr sz="2296">
              <a:solidFill>
                <a:srgbClr val="595959"/>
              </a:solidFill>
              <a:latin typeface="Roboto Thin"/>
              <a:ea typeface="Roboto Thin"/>
              <a:cs typeface="Roboto Thin"/>
              <a:sym typeface="Roboto Thin"/>
            </a:endParaRPr>
          </a:p>
          <a:p>
            <a:pPr marL="0" lvl="0" indent="0" algn="r" rtl="0">
              <a:lnSpc>
                <a:spcPct val="75000"/>
              </a:lnSpc>
              <a:spcBef>
                <a:spcPts val="0"/>
              </a:spcBef>
              <a:spcAft>
                <a:spcPts val="0"/>
              </a:spcAft>
              <a:buNone/>
            </a:pPr>
            <a:r>
              <a:rPr lang="en-BG" sz="2296">
                <a:solidFill>
                  <a:srgbClr val="595959"/>
                </a:solidFill>
                <a:latin typeface="Roboto Thin"/>
                <a:ea typeface="Roboto Thin"/>
                <a:cs typeface="Roboto Thin"/>
                <a:sym typeface="Roboto Thin"/>
              </a:rPr>
              <a:t>components</a:t>
            </a:r>
            <a:endParaRPr sz="2296">
              <a:solidFill>
                <a:srgbClr val="595959"/>
              </a:solidFill>
              <a:latin typeface="Roboto Thin"/>
              <a:ea typeface="Roboto Thin"/>
              <a:cs typeface="Roboto Thin"/>
              <a:sym typeface="Roboto Thin"/>
            </a:endParaRPr>
          </a:p>
        </p:txBody>
      </p:sp>
      <p:sp>
        <p:nvSpPr>
          <p:cNvPr id="614" name="Google Shape;614;g39e15d54295_0_105"/>
          <p:cNvSpPr txBox="1"/>
          <p:nvPr/>
        </p:nvSpPr>
        <p:spPr>
          <a:xfrm>
            <a:off x="65660" y="4227398"/>
            <a:ext cx="1783200" cy="1007400"/>
          </a:xfrm>
          <a:prstGeom prst="rect">
            <a:avLst/>
          </a:prstGeom>
          <a:noFill/>
          <a:ln>
            <a:noFill/>
          </a:ln>
        </p:spPr>
        <p:txBody>
          <a:bodyPr spcFirstLastPara="1" wrap="square" lIns="105000" tIns="105000" rIns="105000" bIns="105000" anchor="t" anchorCtr="0">
            <a:spAutoFit/>
          </a:bodyPr>
          <a:lstStyle/>
          <a:p>
            <a:pPr marL="0" lvl="0" indent="0" algn="r" rtl="0">
              <a:lnSpc>
                <a:spcPct val="75000"/>
              </a:lnSpc>
              <a:spcBef>
                <a:spcPts val="0"/>
              </a:spcBef>
              <a:spcAft>
                <a:spcPts val="0"/>
              </a:spcAft>
              <a:buNone/>
            </a:pPr>
            <a:r>
              <a:rPr lang="en-BG" sz="2296">
                <a:solidFill>
                  <a:srgbClr val="595959"/>
                </a:solidFill>
                <a:latin typeface="Roboto Thin"/>
                <a:ea typeface="Roboto Thin"/>
                <a:cs typeface="Roboto Thin"/>
                <a:sym typeface="Roboto Thin"/>
              </a:rPr>
              <a:t>integrated</a:t>
            </a:r>
            <a:endParaRPr sz="2296">
              <a:solidFill>
                <a:srgbClr val="595959"/>
              </a:solidFill>
              <a:latin typeface="Roboto Thin"/>
              <a:ea typeface="Roboto Thin"/>
              <a:cs typeface="Roboto Thin"/>
              <a:sym typeface="Roboto Thin"/>
            </a:endParaRPr>
          </a:p>
          <a:p>
            <a:pPr marL="0" lvl="0" indent="0" algn="r" rtl="0">
              <a:lnSpc>
                <a:spcPct val="75000"/>
              </a:lnSpc>
              <a:spcBef>
                <a:spcPts val="0"/>
              </a:spcBef>
              <a:spcAft>
                <a:spcPts val="0"/>
              </a:spcAft>
              <a:buNone/>
            </a:pPr>
            <a:r>
              <a:rPr lang="en-BG" sz="2296">
                <a:solidFill>
                  <a:srgbClr val="595959"/>
                </a:solidFill>
                <a:latin typeface="Roboto Thin"/>
                <a:ea typeface="Roboto Thin"/>
                <a:cs typeface="Roboto Thin"/>
                <a:sym typeface="Roboto Thin"/>
              </a:rPr>
              <a:t>diversity </a:t>
            </a:r>
            <a:endParaRPr sz="2296">
              <a:solidFill>
                <a:srgbClr val="595959"/>
              </a:solidFill>
              <a:latin typeface="Roboto Thin"/>
              <a:ea typeface="Roboto Thin"/>
              <a:cs typeface="Roboto Thin"/>
              <a:sym typeface="Roboto Thin"/>
            </a:endParaRPr>
          </a:p>
          <a:p>
            <a:pPr marL="0" lvl="0" indent="0" algn="r" rtl="0">
              <a:lnSpc>
                <a:spcPct val="75000"/>
              </a:lnSpc>
              <a:spcBef>
                <a:spcPts val="0"/>
              </a:spcBef>
              <a:spcAft>
                <a:spcPts val="0"/>
              </a:spcAft>
              <a:buNone/>
            </a:pPr>
            <a:r>
              <a:rPr lang="en-BG" sz="2296">
                <a:solidFill>
                  <a:srgbClr val="595959"/>
                </a:solidFill>
                <a:latin typeface="Roboto Thin"/>
                <a:ea typeface="Roboto Thin"/>
                <a:cs typeface="Roboto Thin"/>
                <a:sym typeface="Roboto Thin"/>
              </a:rPr>
              <a:t>changes</a:t>
            </a:r>
            <a:endParaRPr sz="2296">
              <a:solidFill>
                <a:srgbClr val="595959"/>
              </a:solidFill>
              <a:latin typeface="Roboto Thin"/>
              <a:ea typeface="Roboto Thin"/>
              <a:cs typeface="Roboto Thin"/>
              <a:sym typeface="Roboto Thin"/>
            </a:endParaRPr>
          </a:p>
        </p:txBody>
      </p:sp>
      <p:sp>
        <p:nvSpPr>
          <p:cNvPr id="615" name="Google Shape;615;g39e15d54295_0_105"/>
          <p:cNvSpPr/>
          <p:nvPr/>
        </p:nvSpPr>
        <p:spPr>
          <a:xfrm>
            <a:off x="2193184" y="1383388"/>
            <a:ext cx="344554" cy="803940"/>
          </a:xfrm>
          <a:custGeom>
            <a:avLst/>
            <a:gdLst/>
            <a:ahLst/>
            <a:cxnLst/>
            <a:rect l="l" t="t" r="r" b="b"/>
            <a:pathLst>
              <a:path w="18859" h="73152" extrusionOk="0">
                <a:moveTo>
                  <a:pt x="18859" y="0"/>
                </a:moveTo>
                <a:lnTo>
                  <a:pt x="0" y="0"/>
                </a:lnTo>
                <a:lnTo>
                  <a:pt x="0" y="73152"/>
                </a:lnTo>
                <a:lnTo>
                  <a:pt x="17145" y="73152"/>
                </a:lnTo>
              </a:path>
            </a:pathLst>
          </a:custGeom>
          <a:noFill/>
          <a:ln w="10950" cap="flat" cmpd="sng">
            <a:solidFill>
              <a:srgbClr val="595959"/>
            </a:solidFill>
            <a:prstDash val="solid"/>
            <a:round/>
            <a:headEnd type="none" w="med" len="med"/>
            <a:tailEnd type="none" w="med" len="med"/>
          </a:ln>
        </p:spPr>
      </p:sp>
      <p:sp>
        <p:nvSpPr>
          <p:cNvPr id="616" name="Google Shape;616;g39e15d54295_0_105"/>
          <p:cNvSpPr/>
          <p:nvPr/>
        </p:nvSpPr>
        <p:spPr>
          <a:xfrm>
            <a:off x="2193184" y="2477240"/>
            <a:ext cx="344554" cy="1006389"/>
          </a:xfrm>
          <a:custGeom>
            <a:avLst/>
            <a:gdLst/>
            <a:ahLst/>
            <a:cxnLst/>
            <a:rect l="l" t="t" r="r" b="b"/>
            <a:pathLst>
              <a:path w="18859" h="73152" extrusionOk="0">
                <a:moveTo>
                  <a:pt x="18859" y="0"/>
                </a:moveTo>
                <a:lnTo>
                  <a:pt x="0" y="0"/>
                </a:lnTo>
                <a:lnTo>
                  <a:pt x="0" y="73152"/>
                </a:lnTo>
                <a:lnTo>
                  <a:pt x="17145" y="73152"/>
                </a:lnTo>
              </a:path>
            </a:pathLst>
          </a:custGeom>
          <a:noFill/>
          <a:ln w="10950" cap="flat" cmpd="sng">
            <a:solidFill>
              <a:srgbClr val="595959"/>
            </a:solidFill>
            <a:prstDash val="solid"/>
            <a:round/>
            <a:headEnd type="none" w="med" len="med"/>
            <a:tailEnd type="none" w="med" len="med"/>
          </a:ln>
        </p:spPr>
      </p:sp>
      <p:sp>
        <p:nvSpPr>
          <p:cNvPr id="617" name="Google Shape;617;g39e15d54295_0_105"/>
          <p:cNvSpPr/>
          <p:nvPr/>
        </p:nvSpPr>
        <p:spPr>
          <a:xfrm>
            <a:off x="2193184" y="3565631"/>
            <a:ext cx="344554" cy="2286000"/>
          </a:xfrm>
          <a:custGeom>
            <a:avLst/>
            <a:gdLst/>
            <a:ahLst/>
            <a:cxnLst/>
            <a:rect l="l" t="t" r="r" b="b"/>
            <a:pathLst>
              <a:path w="18859" h="73152" extrusionOk="0">
                <a:moveTo>
                  <a:pt x="18859" y="0"/>
                </a:moveTo>
                <a:lnTo>
                  <a:pt x="0" y="0"/>
                </a:lnTo>
                <a:lnTo>
                  <a:pt x="0" y="73152"/>
                </a:lnTo>
                <a:lnTo>
                  <a:pt x="17145" y="73152"/>
                </a:lnTo>
              </a:path>
            </a:pathLst>
          </a:custGeom>
          <a:noFill/>
          <a:ln w="10950" cap="flat" cmpd="sng">
            <a:solidFill>
              <a:srgbClr val="595959"/>
            </a:solidFill>
            <a:prstDash val="solid"/>
            <a:round/>
            <a:headEnd type="none" w="med" len="med"/>
            <a:tailEnd type="none" w="med" len="med"/>
          </a:ln>
        </p:spPr>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g39e15d54295_0_149"/>
          <p:cNvSpPr txBox="1">
            <a:spLocks noGrp="1"/>
          </p:cNvSpPr>
          <p:nvPr>
            <p:ph type="title"/>
          </p:nvPr>
        </p:nvSpPr>
        <p:spPr>
          <a:xfrm>
            <a:off x="254499" y="268550"/>
            <a:ext cx="11799300" cy="1325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SzPts val="990"/>
              <a:buNone/>
            </a:pPr>
            <a:r>
              <a:rPr lang="en-BG" sz="3640" b="1"/>
              <a:t>&lt;adding causality and traits&gt; </a:t>
            </a:r>
            <a:endParaRPr sz="3640" b="1"/>
          </a:p>
          <a:p>
            <a:pPr marL="0" lvl="0" indent="0" algn="l" rtl="0">
              <a:spcBef>
                <a:spcPts val="0"/>
              </a:spcBef>
              <a:spcAft>
                <a:spcPts val="0"/>
              </a:spcAft>
              <a:buSzPts val="990"/>
              <a:buNone/>
            </a:pPr>
            <a:endParaRPr sz="3640" b="1"/>
          </a:p>
        </p:txBody>
      </p:sp>
      <p:sp>
        <p:nvSpPr>
          <p:cNvPr id="624" name="Google Shape;624;g39e15d54295_0_149"/>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46</a:t>
            </a:fld>
            <a:endParaRPr/>
          </a:p>
        </p:txBody>
      </p:sp>
      <p:sp>
        <p:nvSpPr>
          <p:cNvPr id="625" name="Google Shape;625;g39e15d54295_0_149"/>
          <p:cNvSpPr txBox="1"/>
          <p:nvPr/>
        </p:nvSpPr>
        <p:spPr>
          <a:xfrm>
            <a:off x="6791861" y="1364193"/>
            <a:ext cx="3331200" cy="1014300"/>
          </a:xfrm>
          <a:prstGeom prst="rect">
            <a:avLst/>
          </a:prstGeom>
          <a:noFill/>
          <a:ln>
            <a:noFill/>
          </a:ln>
        </p:spPr>
        <p:txBody>
          <a:bodyPr spcFirstLastPara="1" wrap="square" lIns="105700" tIns="105700" rIns="105700" bIns="105700" anchor="t" anchorCtr="0">
            <a:spAutoFit/>
          </a:bodyPr>
          <a:lstStyle/>
          <a:p>
            <a:pPr marL="0" lvl="0" indent="0" algn="l" rtl="0">
              <a:lnSpc>
                <a:spcPct val="75000"/>
              </a:lnSpc>
              <a:spcBef>
                <a:spcPts val="0"/>
              </a:spcBef>
              <a:spcAft>
                <a:spcPts val="0"/>
              </a:spcAft>
              <a:buNone/>
            </a:pPr>
            <a:r>
              <a:rPr lang="en-BG" sz="2312" b="1">
                <a:solidFill>
                  <a:srgbClr val="3771C8"/>
                </a:solidFill>
                <a:latin typeface="Roboto"/>
                <a:ea typeface="Roboto"/>
                <a:cs typeface="Roboto"/>
                <a:sym typeface="Roboto"/>
              </a:rPr>
              <a:t>pathway for diversity change attribution to human exploitation </a:t>
            </a:r>
            <a:endParaRPr sz="2312" b="1">
              <a:solidFill>
                <a:srgbClr val="3771C8"/>
              </a:solidFill>
              <a:latin typeface="Roboto"/>
              <a:ea typeface="Roboto"/>
              <a:cs typeface="Roboto"/>
              <a:sym typeface="Roboto"/>
            </a:endParaRPr>
          </a:p>
        </p:txBody>
      </p:sp>
      <p:sp>
        <p:nvSpPr>
          <p:cNvPr id="626" name="Google Shape;626;g39e15d54295_0_149"/>
          <p:cNvSpPr txBox="1"/>
          <p:nvPr/>
        </p:nvSpPr>
        <p:spPr>
          <a:xfrm>
            <a:off x="112476" y="1435792"/>
            <a:ext cx="1789800" cy="747300"/>
          </a:xfrm>
          <a:prstGeom prst="rect">
            <a:avLst/>
          </a:prstGeom>
          <a:noFill/>
          <a:ln>
            <a:noFill/>
          </a:ln>
        </p:spPr>
        <p:txBody>
          <a:bodyPr spcFirstLastPara="1" wrap="square" lIns="105700" tIns="105700" rIns="105700" bIns="105700" anchor="t" anchorCtr="0">
            <a:spAutoFit/>
          </a:bodyPr>
          <a:lstStyle/>
          <a:p>
            <a:pPr marL="0" lvl="0" indent="0" algn="r" rtl="0">
              <a:lnSpc>
                <a:spcPct val="75000"/>
              </a:lnSpc>
              <a:spcBef>
                <a:spcPts val="0"/>
              </a:spcBef>
              <a:spcAft>
                <a:spcPts val="0"/>
              </a:spcAft>
              <a:buNone/>
            </a:pPr>
            <a:r>
              <a:rPr lang="en-BG" sz="2312">
                <a:solidFill>
                  <a:srgbClr val="595959"/>
                </a:solidFill>
                <a:latin typeface="Roboto Thin"/>
                <a:ea typeface="Roboto Thin"/>
                <a:cs typeface="Roboto Thin"/>
                <a:sym typeface="Roboto Thin"/>
              </a:rPr>
              <a:t>human </a:t>
            </a:r>
            <a:endParaRPr sz="2312">
              <a:solidFill>
                <a:srgbClr val="595959"/>
              </a:solidFill>
              <a:latin typeface="Roboto Thin"/>
              <a:ea typeface="Roboto Thin"/>
              <a:cs typeface="Roboto Thin"/>
              <a:sym typeface="Roboto Thin"/>
            </a:endParaRPr>
          </a:p>
          <a:p>
            <a:pPr marL="0" lvl="0" indent="0" algn="r" rtl="0">
              <a:lnSpc>
                <a:spcPct val="75000"/>
              </a:lnSpc>
              <a:spcBef>
                <a:spcPts val="0"/>
              </a:spcBef>
              <a:spcAft>
                <a:spcPts val="0"/>
              </a:spcAft>
              <a:buNone/>
            </a:pPr>
            <a:r>
              <a:rPr lang="en-BG" sz="2312">
                <a:solidFill>
                  <a:srgbClr val="595959"/>
                </a:solidFill>
                <a:latin typeface="Roboto Thin"/>
                <a:ea typeface="Roboto Thin"/>
                <a:cs typeface="Roboto Thin"/>
                <a:sym typeface="Roboto Thin"/>
              </a:rPr>
              <a:t>drivers</a:t>
            </a:r>
            <a:endParaRPr sz="2312">
              <a:solidFill>
                <a:srgbClr val="595959"/>
              </a:solidFill>
              <a:latin typeface="Roboto Thin"/>
              <a:ea typeface="Roboto Thin"/>
              <a:cs typeface="Roboto Thin"/>
              <a:sym typeface="Roboto Thin"/>
            </a:endParaRPr>
          </a:p>
        </p:txBody>
      </p:sp>
      <p:sp>
        <p:nvSpPr>
          <p:cNvPr id="627" name="Google Shape;627;g39e15d54295_0_149"/>
          <p:cNvSpPr txBox="1"/>
          <p:nvPr/>
        </p:nvSpPr>
        <p:spPr>
          <a:xfrm>
            <a:off x="-3175" y="2663728"/>
            <a:ext cx="1905300" cy="747300"/>
          </a:xfrm>
          <a:prstGeom prst="rect">
            <a:avLst/>
          </a:prstGeom>
          <a:noFill/>
          <a:ln>
            <a:noFill/>
          </a:ln>
        </p:spPr>
        <p:txBody>
          <a:bodyPr spcFirstLastPara="1" wrap="square" lIns="105700" tIns="105700" rIns="105700" bIns="105700" anchor="t" anchorCtr="0">
            <a:spAutoFit/>
          </a:bodyPr>
          <a:lstStyle/>
          <a:p>
            <a:pPr marL="0" lvl="0" indent="0" algn="r" rtl="0">
              <a:lnSpc>
                <a:spcPct val="75000"/>
              </a:lnSpc>
              <a:spcBef>
                <a:spcPts val="0"/>
              </a:spcBef>
              <a:spcAft>
                <a:spcPts val="0"/>
              </a:spcAft>
              <a:buNone/>
            </a:pPr>
            <a:r>
              <a:rPr lang="en-BG" sz="2312">
                <a:solidFill>
                  <a:srgbClr val="595959"/>
                </a:solidFill>
                <a:latin typeface="Roboto Thin"/>
                <a:ea typeface="Roboto Thin"/>
                <a:cs typeface="Roboto Thin"/>
                <a:sym typeface="Roboto Thin"/>
              </a:rPr>
              <a:t>proximate </a:t>
            </a:r>
            <a:endParaRPr sz="2312">
              <a:solidFill>
                <a:srgbClr val="595959"/>
              </a:solidFill>
              <a:latin typeface="Roboto Thin"/>
              <a:ea typeface="Roboto Thin"/>
              <a:cs typeface="Roboto Thin"/>
              <a:sym typeface="Roboto Thin"/>
            </a:endParaRPr>
          </a:p>
          <a:p>
            <a:pPr marL="0" lvl="0" indent="0" algn="r" rtl="0">
              <a:lnSpc>
                <a:spcPct val="75000"/>
              </a:lnSpc>
              <a:spcBef>
                <a:spcPts val="0"/>
              </a:spcBef>
              <a:spcAft>
                <a:spcPts val="0"/>
              </a:spcAft>
              <a:buNone/>
            </a:pPr>
            <a:r>
              <a:rPr lang="en-BG" sz="2312">
                <a:solidFill>
                  <a:srgbClr val="595959"/>
                </a:solidFill>
                <a:latin typeface="Roboto Thin"/>
                <a:ea typeface="Roboto Thin"/>
                <a:cs typeface="Roboto Thin"/>
                <a:sym typeface="Roboto Thin"/>
              </a:rPr>
              <a:t>components</a:t>
            </a:r>
            <a:endParaRPr sz="2312">
              <a:solidFill>
                <a:srgbClr val="595959"/>
              </a:solidFill>
              <a:latin typeface="Roboto Thin"/>
              <a:ea typeface="Roboto Thin"/>
              <a:cs typeface="Roboto Thin"/>
              <a:sym typeface="Roboto Thin"/>
            </a:endParaRPr>
          </a:p>
        </p:txBody>
      </p:sp>
      <p:sp>
        <p:nvSpPr>
          <p:cNvPr id="628" name="Google Shape;628;g39e15d54295_0_149"/>
          <p:cNvSpPr txBox="1"/>
          <p:nvPr/>
        </p:nvSpPr>
        <p:spPr>
          <a:xfrm>
            <a:off x="62932" y="4249600"/>
            <a:ext cx="1795500" cy="1014300"/>
          </a:xfrm>
          <a:prstGeom prst="rect">
            <a:avLst/>
          </a:prstGeom>
          <a:noFill/>
          <a:ln>
            <a:noFill/>
          </a:ln>
        </p:spPr>
        <p:txBody>
          <a:bodyPr spcFirstLastPara="1" wrap="square" lIns="105700" tIns="105700" rIns="105700" bIns="105700" anchor="t" anchorCtr="0">
            <a:spAutoFit/>
          </a:bodyPr>
          <a:lstStyle/>
          <a:p>
            <a:pPr marL="0" lvl="0" indent="0" algn="r" rtl="0">
              <a:lnSpc>
                <a:spcPct val="75000"/>
              </a:lnSpc>
              <a:spcBef>
                <a:spcPts val="0"/>
              </a:spcBef>
              <a:spcAft>
                <a:spcPts val="0"/>
              </a:spcAft>
              <a:buNone/>
            </a:pPr>
            <a:r>
              <a:rPr lang="en-BG" sz="2312">
                <a:solidFill>
                  <a:srgbClr val="595959"/>
                </a:solidFill>
                <a:latin typeface="Roboto Thin"/>
                <a:ea typeface="Roboto Thin"/>
                <a:cs typeface="Roboto Thin"/>
                <a:sym typeface="Roboto Thin"/>
              </a:rPr>
              <a:t>integrated</a:t>
            </a:r>
            <a:endParaRPr sz="2312">
              <a:solidFill>
                <a:srgbClr val="595959"/>
              </a:solidFill>
              <a:latin typeface="Roboto Thin"/>
              <a:ea typeface="Roboto Thin"/>
              <a:cs typeface="Roboto Thin"/>
              <a:sym typeface="Roboto Thin"/>
            </a:endParaRPr>
          </a:p>
          <a:p>
            <a:pPr marL="0" lvl="0" indent="0" algn="r" rtl="0">
              <a:lnSpc>
                <a:spcPct val="75000"/>
              </a:lnSpc>
              <a:spcBef>
                <a:spcPts val="0"/>
              </a:spcBef>
              <a:spcAft>
                <a:spcPts val="0"/>
              </a:spcAft>
              <a:buNone/>
            </a:pPr>
            <a:r>
              <a:rPr lang="en-BG" sz="2312">
                <a:solidFill>
                  <a:srgbClr val="595959"/>
                </a:solidFill>
                <a:latin typeface="Roboto Thin"/>
                <a:ea typeface="Roboto Thin"/>
                <a:cs typeface="Roboto Thin"/>
                <a:sym typeface="Roboto Thin"/>
              </a:rPr>
              <a:t>diversity </a:t>
            </a:r>
            <a:endParaRPr sz="2312">
              <a:solidFill>
                <a:srgbClr val="595959"/>
              </a:solidFill>
              <a:latin typeface="Roboto Thin"/>
              <a:ea typeface="Roboto Thin"/>
              <a:cs typeface="Roboto Thin"/>
              <a:sym typeface="Roboto Thin"/>
            </a:endParaRPr>
          </a:p>
          <a:p>
            <a:pPr marL="0" lvl="0" indent="0" algn="r" rtl="0">
              <a:lnSpc>
                <a:spcPct val="75000"/>
              </a:lnSpc>
              <a:spcBef>
                <a:spcPts val="0"/>
              </a:spcBef>
              <a:spcAft>
                <a:spcPts val="0"/>
              </a:spcAft>
              <a:buNone/>
            </a:pPr>
            <a:r>
              <a:rPr lang="en-BG" sz="2312">
                <a:solidFill>
                  <a:srgbClr val="595959"/>
                </a:solidFill>
                <a:latin typeface="Roboto Thin"/>
                <a:ea typeface="Roboto Thin"/>
                <a:cs typeface="Roboto Thin"/>
                <a:sym typeface="Roboto Thin"/>
              </a:rPr>
              <a:t>changes</a:t>
            </a:r>
            <a:endParaRPr sz="2312">
              <a:solidFill>
                <a:srgbClr val="595959"/>
              </a:solidFill>
              <a:latin typeface="Roboto Thin"/>
              <a:ea typeface="Roboto Thin"/>
              <a:cs typeface="Roboto Thin"/>
              <a:sym typeface="Roboto Thin"/>
            </a:endParaRPr>
          </a:p>
        </p:txBody>
      </p:sp>
      <p:sp>
        <p:nvSpPr>
          <p:cNvPr id="629" name="Google Shape;629;g39e15d54295_0_149"/>
          <p:cNvSpPr/>
          <p:nvPr/>
        </p:nvSpPr>
        <p:spPr>
          <a:xfrm>
            <a:off x="2204942" y="1386219"/>
            <a:ext cx="346911" cy="809427"/>
          </a:xfrm>
          <a:custGeom>
            <a:avLst/>
            <a:gdLst/>
            <a:ahLst/>
            <a:cxnLst/>
            <a:rect l="l" t="t" r="r" b="b"/>
            <a:pathLst>
              <a:path w="18859" h="73152" extrusionOk="0">
                <a:moveTo>
                  <a:pt x="18859" y="0"/>
                </a:moveTo>
                <a:lnTo>
                  <a:pt x="0" y="0"/>
                </a:lnTo>
                <a:lnTo>
                  <a:pt x="0" y="73152"/>
                </a:lnTo>
                <a:lnTo>
                  <a:pt x="17145" y="73152"/>
                </a:lnTo>
              </a:path>
            </a:pathLst>
          </a:custGeom>
          <a:noFill/>
          <a:ln w="11025" cap="flat" cmpd="sng">
            <a:solidFill>
              <a:srgbClr val="595959"/>
            </a:solidFill>
            <a:prstDash val="solid"/>
            <a:round/>
            <a:headEnd type="none" w="med" len="med"/>
            <a:tailEnd type="none" w="med" len="med"/>
          </a:ln>
        </p:spPr>
      </p:sp>
      <p:sp>
        <p:nvSpPr>
          <p:cNvPr id="630" name="Google Shape;630;g39e15d54295_0_149"/>
          <p:cNvSpPr/>
          <p:nvPr/>
        </p:nvSpPr>
        <p:spPr>
          <a:xfrm>
            <a:off x="2204942" y="2487521"/>
            <a:ext cx="346911" cy="1013338"/>
          </a:xfrm>
          <a:custGeom>
            <a:avLst/>
            <a:gdLst/>
            <a:ahLst/>
            <a:cxnLst/>
            <a:rect l="l" t="t" r="r" b="b"/>
            <a:pathLst>
              <a:path w="18859" h="73152" extrusionOk="0">
                <a:moveTo>
                  <a:pt x="18859" y="0"/>
                </a:moveTo>
                <a:lnTo>
                  <a:pt x="0" y="0"/>
                </a:lnTo>
                <a:lnTo>
                  <a:pt x="0" y="73152"/>
                </a:lnTo>
                <a:lnTo>
                  <a:pt x="17145" y="73152"/>
                </a:lnTo>
              </a:path>
            </a:pathLst>
          </a:custGeom>
          <a:noFill/>
          <a:ln w="11025" cap="flat" cmpd="sng">
            <a:solidFill>
              <a:srgbClr val="595959"/>
            </a:solidFill>
            <a:prstDash val="solid"/>
            <a:round/>
            <a:headEnd type="none" w="med" len="med"/>
            <a:tailEnd type="none" w="med" len="med"/>
          </a:ln>
        </p:spPr>
      </p:sp>
      <p:sp>
        <p:nvSpPr>
          <p:cNvPr id="631" name="Google Shape;631;g39e15d54295_0_149"/>
          <p:cNvSpPr/>
          <p:nvPr/>
        </p:nvSpPr>
        <p:spPr>
          <a:xfrm>
            <a:off x="2204942" y="3583326"/>
            <a:ext cx="346911" cy="2301545"/>
          </a:xfrm>
          <a:custGeom>
            <a:avLst/>
            <a:gdLst/>
            <a:ahLst/>
            <a:cxnLst/>
            <a:rect l="l" t="t" r="r" b="b"/>
            <a:pathLst>
              <a:path w="18859" h="73152" extrusionOk="0">
                <a:moveTo>
                  <a:pt x="18859" y="0"/>
                </a:moveTo>
                <a:lnTo>
                  <a:pt x="0" y="0"/>
                </a:lnTo>
                <a:lnTo>
                  <a:pt x="0" y="73152"/>
                </a:lnTo>
                <a:lnTo>
                  <a:pt x="17145" y="73152"/>
                </a:lnTo>
              </a:path>
            </a:pathLst>
          </a:custGeom>
          <a:noFill/>
          <a:ln w="11025" cap="flat" cmpd="sng">
            <a:solidFill>
              <a:srgbClr val="595959"/>
            </a:solidFill>
            <a:prstDash val="solid"/>
            <a:round/>
            <a:headEnd type="none" w="med" len="med"/>
            <a:tailEnd type="none" w="med" len="med"/>
          </a:ln>
        </p:spPr>
      </p:sp>
      <p:pic>
        <p:nvPicPr>
          <p:cNvPr id="632" name="Google Shape;632;g39e15d54295_0_149"/>
          <p:cNvPicPr preferRelativeResize="0"/>
          <p:nvPr/>
        </p:nvPicPr>
        <p:blipFill>
          <a:blip r:embed="rId3">
            <a:alphaModFix/>
          </a:blip>
          <a:stretch>
            <a:fillRect/>
          </a:stretch>
        </p:blipFill>
        <p:spPr>
          <a:xfrm>
            <a:off x="2520820" y="967725"/>
            <a:ext cx="4083790" cy="502621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g39e15d54295_0_170"/>
          <p:cNvSpPr txBox="1">
            <a:spLocks noGrp="1"/>
          </p:cNvSpPr>
          <p:nvPr>
            <p:ph type="title"/>
          </p:nvPr>
        </p:nvSpPr>
        <p:spPr>
          <a:xfrm>
            <a:off x="254499" y="268550"/>
            <a:ext cx="11799300" cy="1325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SzPts val="990"/>
              <a:buNone/>
            </a:pPr>
            <a:r>
              <a:rPr lang="en-BG" sz="3640" b="1"/>
              <a:t>&lt;adding causality and traits&gt; </a:t>
            </a:r>
            <a:endParaRPr sz="3640" b="1"/>
          </a:p>
          <a:p>
            <a:pPr marL="0" lvl="0" indent="0" algn="l" rtl="0">
              <a:spcBef>
                <a:spcPts val="0"/>
              </a:spcBef>
              <a:spcAft>
                <a:spcPts val="0"/>
              </a:spcAft>
              <a:buSzPts val="990"/>
              <a:buNone/>
            </a:pPr>
            <a:endParaRPr sz="3640" b="1"/>
          </a:p>
        </p:txBody>
      </p:sp>
      <p:sp>
        <p:nvSpPr>
          <p:cNvPr id="639" name="Google Shape;639;g39e15d54295_0_170"/>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47</a:t>
            </a:fld>
            <a:endParaRPr/>
          </a:p>
        </p:txBody>
      </p:sp>
      <p:sp>
        <p:nvSpPr>
          <p:cNvPr id="640" name="Google Shape;640;g39e15d54295_0_170"/>
          <p:cNvSpPr txBox="1"/>
          <p:nvPr/>
        </p:nvSpPr>
        <p:spPr>
          <a:xfrm>
            <a:off x="62932" y="4249600"/>
            <a:ext cx="1795500" cy="1014300"/>
          </a:xfrm>
          <a:prstGeom prst="rect">
            <a:avLst/>
          </a:prstGeom>
          <a:noFill/>
          <a:ln>
            <a:noFill/>
          </a:ln>
        </p:spPr>
        <p:txBody>
          <a:bodyPr spcFirstLastPara="1" wrap="square" lIns="105700" tIns="105700" rIns="105700" bIns="105700" anchor="t" anchorCtr="0">
            <a:spAutoFit/>
          </a:bodyPr>
          <a:lstStyle/>
          <a:p>
            <a:pPr marL="0" lvl="0" indent="0" algn="r" rtl="0">
              <a:lnSpc>
                <a:spcPct val="75000"/>
              </a:lnSpc>
              <a:spcBef>
                <a:spcPts val="0"/>
              </a:spcBef>
              <a:spcAft>
                <a:spcPts val="0"/>
              </a:spcAft>
              <a:buNone/>
            </a:pPr>
            <a:r>
              <a:rPr lang="en-BG" sz="2312">
                <a:solidFill>
                  <a:srgbClr val="595959"/>
                </a:solidFill>
                <a:latin typeface="Roboto Thin"/>
                <a:ea typeface="Roboto Thin"/>
                <a:cs typeface="Roboto Thin"/>
                <a:sym typeface="Roboto Thin"/>
              </a:rPr>
              <a:t>integrated</a:t>
            </a:r>
            <a:endParaRPr sz="2312">
              <a:solidFill>
                <a:srgbClr val="595959"/>
              </a:solidFill>
              <a:latin typeface="Roboto Thin"/>
              <a:ea typeface="Roboto Thin"/>
              <a:cs typeface="Roboto Thin"/>
              <a:sym typeface="Roboto Thin"/>
            </a:endParaRPr>
          </a:p>
          <a:p>
            <a:pPr marL="0" lvl="0" indent="0" algn="r" rtl="0">
              <a:lnSpc>
                <a:spcPct val="75000"/>
              </a:lnSpc>
              <a:spcBef>
                <a:spcPts val="0"/>
              </a:spcBef>
              <a:spcAft>
                <a:spcPts val="0"/>
              </a:spcAft>
              <a:buNone/>
            </a:pPr>
            <a:r>
              <a:rPr lang="en-BG" sz="2312">
                <a:solidFill>
                  <a:srgbClr val="595959"/>
                </a:solidFill>
                <a:latin typeface="Roboto Thin"/>
                <a:ea typeface="Roboto Thin"/>
                <a:cs typeface="Roboto Thin"/>
                <a:sym typeface="Roboto Thin"/>
              </a:rPr>
              <a:t>diversity </a:t>
            </a:r>
            <a:endParaRPr sz="2312">
              <a:solidFill>
                <a:srgbClr val="595959"/>
              </a:solidFill>
              <a:latin typeface="Roboto Thin"/>
              <a:ea typeface="Roboto Thin"/>
              <a:cs typeface="Roboto Thin"/>
              <a:sym typeface="Roboto Thin"/>
            </a:endParaRPr>
          </a:p>
          <a:p>
            <a:pPr marL="0" lvl="0" indent="0" algn="r" rtl="0">
              <a:lnSpc>
                <a:spcPct val="75000"/>
              </a:lnSpc>
              <a:spcBef>
                <a:spcPts val="0"/>
              </a:spcBef>
              <a:spcAft>
                <a:spcPts val="0"/>
              </a:spcAft>
              <a:buNone/>
            </a:pPr>
            <a:r>
              <a:rPr lang="en-BG" sz="2312">
                <a:solidFill>
                  <a:srgbClr val="595959"/>
                </a:solidFill>
                <a:latin typeface="Roboto Thin"/>
                <a:ea typeface="Roboto Thin"/>
                <a:cs typeface="Roboto Thin"/>
                <a:sym typeface="Roboto Thin"/>
              </a:rPr>
              <a:t>changes</a:t>
            </a:r>
            <a:endParaRPr sz="2312">
              <a:solidFill>
                <a:srgbClr val="595959"/>
              </a:solidFill>
              <a:latin typeface="Roboto Thin"/>
              <a:ea typeface="Roboto Thin"/>
              <a:cs typeface="Roboto Thin"/>
              <a:sym typeface="Roboto Thin"/>
            </a:endParaRPr>
          </a:p>
        </p:txBody>
      </p:sp>
      <p:sp>
        <p:nvSpPr>
          <p:cNvPr id="641" name="Google Shape;641;g39e15d54295_0_170"/>
          <p:cNvSpPr txBox="1"/>
          <p:nvPr/>
        </p:nvSpPr>
        <p:spPr>
          <a:xfrm>
            <a:off x="6754901" y="1362037"/>
            <a:ext cx="3313200" cy="2336400"/>
          </a:xfrm>
          <a:prstGeom prst="rect">
            <a:avLst/>
          </a:prstGeom>
          <a:noFill/>
          <a:ln>
            <a:noFill/>
          </a:ln>
        </p:spPr>
        <p:txBody>
          <a:bodyPr spcFirstLastPara="1" wrap="square" lIns="105125" tIns="105125" rIns="105125" bIns="105125" anchor="t" anchorCtr="0">
            <a:spAutoFit/>
          </a:bodyPr>
          <a:lstStyle/>
          <a:p>
            <a:pPr marL="0" lvl="0" indent="0" algn="l" rtl="0">
              <a:lnSpc>
                <a:spcPct val="75000"/>
              </a:lnSpc>
              <a:spcBef>
                <a:spcPts val="0"/>
              </a:spcBef>
              <a:spcAft>
                <a:spcPts val="0"/>
              </a:spcAft>
              <a:buNone/>
            </a:pPr>
            <a:r>
              <a:rPr lang="en-BG" sz="2299" b="1">
                <a:solidFill>
                  <a:srgbClr val="3771C8"/>
                </a:solidFill>
                <a:latin typeface="Roboto"/>
                <a:ea typeface="Roboto"/>
                <a:cs typeface="Roboto"/>
                <a:sym typeface="Roboto"/>
              </a:rPr>
              <a:t>pathway for diversity change attribution to human exploitation</a:t>
            </a:r>
            <a:endParaRPr sz="2299" b="1">
              <a:solidFill>
                <a:srgbClr val="3771C8"/>
              </a:solidFill>
              <a:latin typeface="Roboto"/>
              <a:ea typeface="Roboto"/>
              <a:cs typeface="Roboto"/>
              <a:sym typeface="Roboto"/>
            </a:endParaRPr>
          </a:p>
          <a:p>
            <a:pPr marL="0" lvl="0" indent="0" algn="l" rtl="0">
              <a:lnSpc>
                <a:spcPct val="75000"/>
              </a:lnSpc>
              <a:spcBef>
                <a:spcPts val="0"/>
              </a:spcBef>
              <a:spcAft>
                <a:spcPts val="0"/>
              </a:spcAft>
              <a:buNone/>
            </a:pPr>
            <a:endParaRPr sz="2299" b="1">
              <a:solidFill>
                <a:srgbClr val="3771C8"/>
              </a:solidFill>
              <a:latin typeface="Roboto"/>
              <a:ea typeface="Roboto"/>
              <a:cs typeface="Roboto"/>
              <a:sym typeface="Roboto"/>
            </a:endParaRPr>
          </a:p>
          <a:p>
            <a:pPr marL="0" lvl="0" indent="0" algn="l" rtl="0">
              <a:lnSpc>
                <a:spcPct val="75000"/>
              </a:lnSpc>
              <a:spcBef>
                <a:spcPts val="0"/>
              </a:spcBef>
              <a:spcAft>
                <a:spcPts val="0"/>
              </a:spcAft>
              <a:buNone/>
            </a:pPr>
            <a:r>
              <a:rPr lang="en-BG" sz="2299" b="1">
                <a:solidFill>
                  <a:srgbClr val="B4266D"/>
                </a:solidFill>
                <a:latin typeface="Roboto"/>
                <a:ea typeface="Roboto"/>
                <a:cs typeface="Roboto"/>
                <a:sym typeface="Roboto"/>
              </a:rPr>
              <a:t>including trait-based comparison of </a:t>
            </a:r>
            <a:endParaRPr sz="2299" b="1">
              <a:solidFill>
                <a:srgbClr val="B4266D"/>
              </a:solidFill>
              <a:latin typeface="Roboto"/>
              <a:ea typeface="Roboto"/>
              <a:cs typeface="Roboto"/>
              <a:sym typeface="Roboto"/>
            </a:endParaRPr>
          </a:p>
          <a:p>
            <a:pPr marL="0" lvl="0" indent="0" algn="l" rtl="0">
              <a:lnSpc>
                <a:spcPct val="75000"/>
              </a:lnSpc>
              <a:spcBef>
                <a:spcPts val="0"/>
              </a:spcBef>
              <a:spcAft>
                <a:spcPts val="0"/>
              </a:spcAft>
              <a:buNone/>
            </a:pPr>
            <a:r>
              <a:rPr lang="en-BG" sz="2299" b="1">
                <a:solidFill>
                  <a:srgbClr val="B4266D"/>
                </a:solidFill>
                <a:latin typeface="Roboto"/>
                <a:ea typeface="Roboto"/>
                <a:cs typeface="Roboto"/>
                <a:sym typeface="Roboto"/>
              </a:rPr>
              <a:t>dynamic Species Accumulation !</a:t>
            </a:r>
            <a:endParaRPr sz="2299" b="1">
              <a:solidFill>
                <a:srgbClr val="B4266D"/>
              </a:solidFill>
              <a:latin typeface="Roboto"/>
              <a:ea typeface="Roboto"/>
              <a:cs typeface="Roboto"/>
              <a:sym typeface="Roboto"/>
            </a:endParaRPr>
          </a:p>
        </p:txBody>
      </p:sp>
      <p:sp>
        <p:nvSpPr>
          <p:cNvPr id="642" name="Google Shape;642;g39e15d54295_0_170"/>
          <p:cNvSpPr txBox="1"/>
          <p:nvPr/>
        </p:nvSpPr>
        <p:spPr>
          <a:xfrm>
            <a:off x="111847" y="1433246"/>
            <a:ext cx="1780200" cy="743400"/>
          </a:xfrm>
          <a:prstGeom prst="rect">
            <a:avLst/>
          </a:prstGeom>
          <a:noFill/>
          <a:ln>
            <a:noFill/>
          </a:ln>
        </p:spPr>
        <p:txBody>
          <a:bodyPr spcFirstLastPara="1" wrap="square" lIns="105125" tIns="105125" rIns="105125" bIns="105125" anchor="t" anchorCtr="0">
            <a:spAutoFit/>
          </a:bodyPr>
          <a:lstStyle/>
          <a:p>
            <a:pPr marL="0" lvl="0" indent="0" algn="r" rtl="0">
              <a:lnSpc>
                <a:spcPct val="75000"/>
              </a:lnSpc>
              <a:spcBef>
                <a:spcPts val="0"/>
              </a:spcBef>
              <a:spcAft>
                <a:spcPts val="0"/>
              </a:spcAft>
              <a:buNone/>
            </a:pPr>
            <a:r>
              <a:rPr lang="en-BG" sz="2299">
                <a:solidFill>
                  <a:srgbClr val="595959"/>
                </a:solidFill>
                <a:latin typeface="Roboto Thin"/>
                <a:ea typeface="Roboto Thin"/>
                <a:cs typeface="Roboto Thin"/>
                <a:sym typeface="Roboto Thin"/>
              </a:rPr>
              <a:t>human </a:t>
            </a:r>
            <a:endParaRPr sz="2299">
              <a:solidFill>
                <a:srgbClr val="595959"/>
              </a:solidFill>
              <a:latin typeface="Roboto Thin"/>
              <a:ea typeface="Roboto Thin"/>
              <a:cs typeface="Roboto Thin"/>
              <a:sym typeface="Roboto Thin"/>
            </a:endParaRPr>
          </a:p>
          <a:p>
            <a:pPr marL="0" lvl="0" indent="0" algn="r" rtl="0">
              <a:lnSpc>
                <a:spcPct val="75000"/>
              </a:lnSpc>
              <a:spcBef>
                <a:spcPts val="0"/>
              </a:spcBef>
              <a:spcAft>
                <a:spcPts val="0"/>
              </a:spcAft>
              <a:buNone/>
            </a:pPr>
            <a:r>
              <a:rPr lang="en-BG" sz="2299">
                <a:solidFill>
                  <a:srgbClr val="595959"/>
                </a:solidFill>
                <a:latin typeface="Roboto Thin"/>
                <a:ea typeface="Roboto Thin"/>
                <a:cs typeface="Roboto Thin"/>
                <a:sym typeface="Roboto Thin"/>
              </a:rPr>
              <a:t>drivers</a:t>
            </a:r>
            <a:endParaRPr sz="2299">
              <a:solidFill>
                <a:srgbClr val="595959"/>
              </a:solidFill>
              <a:latin typeface="Roboto Thin"/>
              <a:ea typeface="Roboto Thin"/>
              <a:cs typeface="Roboto Thin"/>
              <a:sym typeface="Roboto Thin"/>
            </a:endParaRPr>
          </a:p>
        </p:txBody>
      </p:sp>
      <p:sp>
        <p:nvSpPr>
          <p:cNvPr id="643" name="Google Shape;643;g39e15d54295_0_170"/>
          <p:cNvSpPr txBox="1"/>
          <p:nvPr/>
        </p:nvSpPr>
        <p:spPr>
          <a:xfrm>
            <a:off x="-3175" y="2654503"/>
            <a:ext cx="1895100" cy="743400"/>
          </a:xfrm>
          <a:prstGeom prst="rect">
            <a:avLst/>
          </a:prstGeom>
          <a:noFill/>
          <a:ln>
            <a:noFill/>
          </a:ln>
        </p:spPr>
        <p:txBody>
          <a:bodyPr spcFirstLastPara="1" wrap="square" lIns="105125" tIns="105125" rIns="105125" bIns="105125" anchor="t" anchorCtr="0">
            <a:spAutoFit/>
          </a:bodyPr>
          <a:lstStyle/>
          <a:p>
            <a:pPr marL="0" lvl="0" indent="0" algn="r" rtl="0">
              <a:lnSpc>
                <a:spcPct val="75000"/>
              </a:lnSpc>
              <a:spcBef>
                <a:spcPts val="0"/>
              </a:spcBef>
              <a:spcAft>
                <a:spcPts val="0"/>
              </a:spcAft>
              <a:buNone/>
            </a:pPr>
            <a:r>
              <a:rPr lang="en-BG" sz="2299">
                <a:solidFill>
                  <a:srgbClr val="595959"/>
                </a:solidFill>
                <a:latin typeface="Roboto Thin"/>
                <a:ea typeface="Roboto Thin"/>
                <a:cs typeface="Roboto Thin"/>
                <a:sym typeface="Roboto Thin"/>
              </a:rPr>
              <a:t>proximate </a:t>
            </a:r>
            <a:endParaRPr sz="2299">
              <a:solidFill>
                <a:srgbClr val="595959"/>
              </a:solidFill>
              <a:latin typeface="Roboto Thin"/>
              <a:ea typeface="Roboto Thin"/>
              <a:cs typeface="Roboto Thin"/>
              <a:sym typeface="Roboto Thin"/>
            </a:endParaRPr>
          </a:p>
          <a:p>
            <a:pPr marL="0" lvl="0" indent="0" algn="r" rtl="0">
              <a:lnSpc>
                <a:spcPct val="75000"/>
              </a:lnSpc>
              <a:spcBef>
                <a:spcPts val="0"/>
              </a:spcBef>
              <a:spcAft>
                <a:spcPts val="0"/>
              </a:spcAft>
              <a:buNone/>
            </a:pPr>
            <a:r>
              <a:rPr lang="en-BG" sz="2299">
                <a:solidFill>
                  <a:srgbClr val="595959"/>
                </a:solidFill>
                <a:latin typeface="Roboto Thin"/>
                <a:ea typeface="Roboto Thin"/>
                <a:cs typeface="Roboto Thin"/>
                <a:sym typeface="Roboto Thin"/>
              </a:rPr>
              <a:t>components</a:t>
            </a:r>
            <a:endParaRPr sz="2299">
              <a:solidFill>
                <a:srgbClr val="595959"/>
              </a:solidFill>
              <a:latin typeface="Roboto Thin"/>
              <a:ea typeface="Roboto Thin"/>
              <a:cs typeface="Roboto Thin"/>
              <a:sym typeface="Roboto Thin"/>
            </a:endParaRPr>
          </a:p>
        </p:txBody>
      </p:sp>
      <p:sp>
        <p:nvSpPr>
          <p:cNvPr id="644" name="Google Shape;644;g39e15d54295_0_170"/>
          <p:cNvSpPr/>
          <p:nvPr/>
        </p:nvSpPr>
        <p:spPr>
          <a:xfrm>
            <a:off x="2192931" y="1383943"/>
            <a:ext cx="345025" cy="805038"/>
          </a:xfrm>
          <a:custGeom>
            <a:avLst/>
            <a:gdLst/>
            <a:ahLst/>
            <a:cxnLst/>
            <a:rect l="l" t="t" r="r" b="b"/>
            <a:pathLst>
              <a:path w="18859" h="73152" extrusionOk="0">
                <a:moveTo>
                  <a:pt x="18859" y="0"/>
                </a:moveTo>
                <a:lnTo>
                  <a:pt x="0" y="0"/>
                </a:lnTo>
                <a:lnTo>
                  <a:pt x="0" y="73152"/>
                </a:lnTo>
                <a:lnTo>
                  <a:pt x="17145" y="73152"/>
                </a:lnTo>
              </a:path>
            </a:pathLst>
          </a:custGeom>
          <a:noFill/>
          <a:ln w="10950" cap="flat" cmpd="sng">
            <a:solidFill>
              <a:srgbClr val="595959"/>
            </a:solidFill>
            <a:prstDash val="solid"/>
            <a:round/>
            <a:headEnd type="none" w="med" len="med"/>
            <a:tailEnd type="none" w="med" len="med"/>
          </a:ln>
        </p:spPr>
      </p:sp>
      <p:sp>
        <p:nvSpPr>
          <p:cNvPr id="645" name="Google Shape;645;g39e15d54295_0_170"/>
          <p:cNvSpPr/>
          <p:nvPr/>
        </p:nvSpPr>
        <p:spPr>
          <a:xfrm>
            <a:off x="2192931" y="2479255"/>
            <a:ext cx="345025" cy="1007669"/>
          </a:xfrm>
          <a:custGeom>
            <a:avLst/>
            <a:gdLst/>
            <a:ahLst/>
            <a:cxnLst/>
            <a:rect l="l" t="t" r="r" b="b"/>
            <a:pathLst>
              <a:path w="18859" h="73152" extrusionOk="0">
                <a:moveTo>
                  <a:pt x="18859" y="0"/>
                </a:moveTo>
                <a:lnTo>
                  <a:pt x="0" y="0"/>
                </a:lnTo>
                <a:lnTo>
                  <a:pt x="0" y="73152"/>
                </a:lnTo>
                <a:lnTo>
                  <a:pt x="17145" y="73152"/>
                </a:lnTo>
              </a:path>
            </a:pathLst>
          </a:custGeom>
          <a:noFill/>
          <a:ln w="10950" cap="flat" cmpd="sng">
            <a:solidFill>
              <a:srgbClr val="595959"/>
            </a:solidFill>
            <a:prstDash val="solid"/>
            <a:round/>
            <a:headEnd type="none" w="med" len="med"/>
            <a:tailEnd type="none" w="med" len="med"/>
          </a:ln>
        </p:spPr>
      </p:sp>
      <p:sp>
        <p:nvSpPr>
          <p:cNvPr id="646" name="Google Shape;646;g39e15d54295_0_170"/>
          <p:cNvSpPr/>
          <p:nvPr/>
        </p:nvSpPr>
        <p:spPr>
          <a:xfrm>
            <a:off x="2192931" y="3569099"/>
            <a:ext cx="345025" cy="2289109"/>
          </a:xfrm>
          <a:custGeom>
            <a:avLst/>
            <a:gdLst/>
            <a:ahLst/>
            <a:cxnLst/>
            <a:rect l="l" t="t" r="r" b="b"/>
            <a:pathLst>
              <a:path w="18859" h="73152" extrusionOk="0">
                <a:moveTo>
                  <a:pt x="18859" y="0"/>
                </a:moveTo>
                <a:lnTo>
                  <a:pt x="0" y="0"/>
                </a:lnTo>
                <a:lnTo>
                  <a:pt x="0" y="73152"/>
                </a:lnTo>
                <a:lnTo>
                  <a:pt x="17145" y="73152"/>
                </a:lnTo>
              </a:path>
            </a:pathLst>
          </a:custGeom>
          <a:noFill/>
          <a:ln w="10950" cap="flat" cmpd="sng">
            <a:solidFill>
              <a:srgbClr val="595959"/>
            </a:solidFill>
            <a:prstDash val="solid"/>
            <a:round/>
            <a:headEnd type="none" w="med" len="med"/>
            <a:tailEnd type="none" w="med" len="med"/>
          </a:ln>
        </p:spPr>
      </p:sp>
      <p:pic>
        <p:nvPicPr>
          <p:cNvPr id="647" name="Google Shape;647;g39e15d54295_0_170"/>
          <p:cNvPicPr preferRelativeResize="0"/>
          <p:nvPr/>
        </p:nvPicPr>
        <p:blipFill>
          <a:blip r:embed="rId3">
            <a:alphaModFix/>
          </a:blip>
          <a:stretch>
            <a:fillRect/>
          </a:stretch>
        </p:blipFill>
        <p:spPr>
          <a:xfrm>
            <a:off x="2507089" y="967725"/>
            <a:ext cx="4061578" cy="5026211"/>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g39e15d54295_0_200"/>
          <p:cNvSpPr txBox="1">
            <a:spLocks noGrp="1"/>
          </p:cNvSpPr>
          <p:nvPr>
            <p:ph type="title"/>
          </p:nvPr>
        </p:nvSpPr>
        <p:spPr>
          <a:xfrm>
            <a:off x="254499" y="268550"/>
            <a:ext cx="11799300" cy="1325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SzPts val="990"/>
              <a:buNone/>
            </a:pPr>
            <a:r>
              <a:rPr lang="en-BG" sz="3640" b="1"/>
              <a:t>&lt;adding causality and traits&gt; </a:t>
            </a:r>
            <a:endParaRPr sz="3640" b="1"/>
          </a:p>
          <a:p>
            <a:pPr marL="0" lvl="0" indent="0" algn="l" rtl="0">
              <a:spcBef>
                <a:spcPts val="0"/>
              </a:spcBef>
              <a:spcAft>
                <a:spcPts val="0"/>
              </a:spcAft>
              <a:buSzPts val="990"/>
              <a:buNone/>
            </a:pPr>
            <a:endParaRPr sz="3640" b="1"/>
          </a:p>
        </p:txBody>
      </p:sp>
      <p:sp>
        <p:nvSpPr>
          <p:cNvPr id="654" name="Google Shape;654;g39e15d54295_0_200"/>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48</a:t>
            </a:fld>
            <a:endParaRPr/>
          </a:p>
        </p:txBody>
      </p:sp>
      <p:pic>
        <p:nvPicPr>
          <p:cNvPr id="655" name="Google Shape;655;g39e15d54295_0_200"/>
          <p:cNvPicPr preferRelativeResize="0"/>
          <p:nvPr/>
        </p:nvPicPr>
        <p:blipFill>
          <a:blip r:embed="rId3">
            <a:alphaModFix/>
          </a:blip>
          <a:stretch>
            <a:fillRect/>
          </a:stretch>
        </p:blipFill>
        <p:spPr>
          <a:xfrm>
            <a:off x="2419455" y="967725"/>
            <a:ext cx="4114033" cy="5026199"/>
          </a:xfrm>
          <a:prstGeom prst="rect">
            <a:avLst/>
          </a:prstGeom>
          <a:noFill/>
          <a:ln>
            <a:noFill/>
          </a:ln>
        </p:spPr>
      </p:pic>
      <p:sp>
        <p:nvSpPr>
          <p:cNvPr id="656" name="Google Shape;656;g39e15d54295_0_200"/>
          <p:cNvSpPr txBox="1"/>
          <p:nvPr/>
        </p:nvSpPr>
        <p:spPr>
          <a:xfrm>
            <a:off x="6754867" y="1377241"/>
            <a:ext cx="3313200" cy="2070900"/>
          </a:xfrm>
          <a:prstGeom prst="rect">
            <a:avLst/>
          </a:prstGeom>
          <a:noFill/>
          <a:ln>
            <a:noFill/>
          </a:ln>
        </p:spPr>
        <p:txBody>
          <a:bodyPr spcFirstLastPara="1" wrap="square" lIns="105125" tIns="105125" rIns="105125" bIns="105125" anchor="t" anchorCtr="0">
            <a:spAutoFit/>
          </a:bodyPr>
          <a:lstStyle/>
          <a:p>
            <a:pPr marL="0" lvl="0" indent="0" algn="l" rtl="0">
              <a:lnSpc>
                <a:spcPct val="75000"/>
              </a:lnSpc>
              <a:spcBef>
                <a:spcPts val="0"/>
              </a:spcBef>
              <a:spcAft>
                <a:spcPts val="0"/>
              </a:spcAft>
              <a:buNone/>
            </a:pPr>
            <a:r>
              <a:rPr lang="en-BG" sz="2299" b="1">
                <a:solidFill>
                  <a:srgbClr val="3771C8"/>
                </a:solidFill>
                <a:latin typeface="Roboto"/>
                <a:ea typeface="Roboto"/>
                <a:cs typeface="Roboto"/>
                <a:sym typeface="Roboto"/>
              </a:rPr>
              <a:t>pathway for diversity change attribution to human exploitation</a:t>
            </a:r>
            <a:endParaRPr sz="2299" b="1">
              <a:solidFill>
                <a:srgbClr val="3771C8"/>
              </a:solidFill>
              <a:latin typeface="Roboto"/>
              <a:ea typeface="Roboto"/>
              <a:cs typeface="Roboto"/>
              <a:sym typeface="Roboto"/>
            </a:endParaRPr>
          </a:p>
          <a:p>
            <a:pPr marL="0" lvl="0" indent="0" algn="l" rtl="0">
              <a:lnSpc>
                <a:spcPct val="75000"/>
              </a:lnSpc>
              <a:spcBef>
                <a:spcPts val="0"/>
              </a:spcBef>
              <a:spcAft>
                <a:spcPts val="0"/>
              </a:spcAft>
              <a:buNone/>
            </a:pPr>
            <a:endParaRPr sz="2299" b="1">
              <a:solidFill>
                <a:srgbClr val="3771C8"/>
              </a:solidFill>
              <a:latin typeface="Roboto"/>
              <a:ea typeface="Roboto"/>
              <a:cs typeface="Roboto"/>
              <a:sym typeface="Roboto"/>
            </a:endParaRPr>
          </a:p>
          <a:p>
            <a:pPr marL="0" lvl="0" indent="0" algn="l" rtl="0">
              <a:lnSpc>
                <a:spcPct val="75000"/>
              </a:lnSpc>
              <a:spcBef>
                <a:spcPts val="0"/>
              </a:spcBef>
              <a:spcAft>
                <a:spcPts val="0"/>
              </a:spcAft>
              <a:buNone/>
            </a:pPr>
            <a:r>
              <a:rPr lang="en-BG" sz="2299" b="1">
                <a:solidFill>
                  <a:srgbClr val="B4266D"/>
                </a:solidFill>
                <a:latin typeface="Roboto"/>
                <a:ea typeface="Roboto"/>
                <a:cs typeface="Roboto"/>
                <a:sym typeface="Roboto"/>
              </a:rPr>
              <a:t>Including dynamic</a:t>
            </a:r>
            <a:endParaRPr sz="2299" b="1">
              <a:solidFill>
                <a:srgbClr val="B4266D"/>
              </a:solidFill>
              <a:latin typeface="Roboto"/>
              <a:ea typeface="Roboto"/>
              <a:cs typeface="Roboto"/>
              <a:sym typeface="Roboto"/>
            </a:endParaRPr>
          </a:p>
          <a:p>
            <a:pPr marL="0" lvl="0" indent="0" algn="l" rtl="0">
              <a:lnSpc>
                <a:spcPct val="75000"/>
              </a:lnSpc>
              <a:spcBef>
                <a:spcPts val="0"/>
              </a:spcBef>
              <a:spcAft>
                <a:spcPts val="0"/>
              </a:spcAft>
              <a:buNone/>
            </a:pPr>
            <a:r>
              <a:rPr lang="en-BG" sz="2299" b="1">
                <a:solidFill>
                  <a:srgbClr val="B4266D"/>
                </a:solidFill>
                <a:latin typeface="Roboto"/>
                <a:ea typeface="Roboto"/>
                <a:cs typeface="Roboto"/>
                <a:sym typeface="Roboto"/>
              </a:rPr>
              <a:t>Trait diversity </a:t>
            </a:r>
            <a:endParaRPr sz="2299" b="1">
              <a:solidFill>
                <a:srgbClr val="B4266D"/>
              </a:solidFill>
              <a:latin typeface="Roboto"/>
              <a:ea typeface="Roboto"/>
              <a:cs typeface="Roboto"/>
              <a:sym typeface="Roboto"/>
            </a:endParaRPr>
          </a:p>
          <a:p>
            <a:pPr marL="0" lvl="0" indent="0" algn="l" rtl="0">
              <a:lnSpc>
                <a:spcPct val="75000"/>
              </a:lnSpc>
              <a:spcBef>
                <a:spcPts val="0"/>
              </a:spcBef>
              <a:spcAft>
                <a:spcPts val="0"/>
              </a:spcAft>
              <a:buNone/>
            </a:pPr>
            <a:r>
              <a:rPr lang="en-BG" sz="2299" b="1">
                <a:solidFill>
                  <a:srgbClr val="B4266D"/>
                </a:solidFill>
                <a:latin typeface="Roboto"/>
                <a:ea typeface="Roboto"/>
                <a:cs typeface="Roboto"/>
                <a:sym typeface="Roboto"/>
              </a:rPr>
              <a:t>Accumulation !</a:t>
            </a:r>
            <a:endParaRPr sz="2299" b="1">
              <a:solidFill>
                <a:srgbClr val="B4266D"/>
              </a:solidFill>
              <a:latin typeface="Roboto"/>
              <a:ea typeface="Roboto"/>
              <a:cs typeface="Roboto"/>
              <a:sym typeface="Roboto"/>
            </a:endParaRPr>
          </a:p>
        </p:txBody>
      </p:sp>
      <p:sp>
        <p:nvSpPr>
          <p:cNvPr id="657" name="Google Shape;657;g39e15d54295_0_200"/>
          <p:cNvSpPr txBox="1"/>
          <p:nvPr/>
        </p:nvSpPr>
        <p:spPr>
          <a:xfrm>
            <a:off x="111846" y="1448450"/>
            <a:ext cx="1780200" cy="743400"/>
          </a:xfrm>
          <a:prstGeom prst="rect">
            <a:avLst/>
          </a:prstGeom>
          <a:noFill/>
          <a:ln>
            <a:noFill/>
          </a:ln>
        </p:spPr>
        <p:txBody>
          <a:bodyPr spcFirstLastPara="1" wrap="square" lIns="105125" tIns="105125" rIns="105125" bIns="105125" anchor="t" anchorCtr="0">
            <a:spAutoFit/>
          </a:bodyPr>
          <a:lstStyle/>
          <a:p>
            <a:pPr marL="0" lvl="0" indent="0" algn="r" rtl="0">
              <a:lnSpc>
                <a:spcPct val="75000"/>
              </a:lnSpc>
              <a:spcBef>
                <a:spcPts val="0"/>
              </a:spcBef>
              <a:spcAft>
                <a:spcPts val="0"/>
              </a:spcAft>
              <a:buNone/>
            </a:pPr>
            <a:r>
              <a:rPr lang="en-BG" sz="2299">
                <a:solidFill>
                  <a:srgbClr val="595959"/>
                </a:solidFill>
                <a:latin typeface="Roboto Thin"/>
                <a:ea typeface="Roboto Thin"/>
                <a:cs typeface="Roboto Thin"/>
                <a:sym typeface="Roboto Thin"/>
              </a:rPr>
              <a:t>human </a:t>
            </a:r>
            <a:endParaRPr sz="2299">
              <a:solidFill>
                <a:srgbClr val="595959"/>
              </a:solidFill>
              <a:latin typeface="Roboto Thin"/>
              <a:ea typeface="Roboto Thin"/>
              <a:cs typeface="Roboto Thin"/>
              <a:sym typeface="Roboto Thin"/>
            </a:endParaRPr>
          </a:p>
          <a:p>
            <a:pPr marL="0" lvl="0" indent="0" algn="r" rtl="0">
              <a:lnSpc>
                <a:spcPct val="75000"/>
              </a:lnSpc>
              <a:spcBef>
                <a:spcPts val="0"/>
              </a:spcBef>
              <a:spcAft>
                <a:spcPts val="0"/>
              </a:spcAft>
              <a:buNone/>
            </a:pPr>
            <a:r>
              <a:rPr lang="en-BG" sz="2299">
                <a:solidFill>
                  <a:srgbClr val="595959"/>
                </a:solidFill>
                <a:latin typeface="Roboto Thin"/>
                <a:ea typeface="Roboto Thin"/>
                <a:cs typeface="Roboto Thin"/>
                <a:sym typeface="Roboto Thin"/>
              </a:rPr>
              <a:t>drivers</a:t>
            </a:r>
            <a:endParaRPr sz="2299">
              <a:solidFill>
                <a:srgbClr val="595959"/>
              </a:solidFill>
              <a:latin typeface="Roboto Thin"/>
              <a:ea typeface="Roboto Thin"/>
              <a:cs typeface="Roboto Thin"/>
              <a:sym typeface="Roboto Thin"/>
            </a:endParaRPr>
          </a:p>
        </p:txBody>
      </p:sp>
      <p:sp>
        <p:nvSpPr>
          <p:cNvPr id="658" name="Google Shape;658;g39e15d54295_0_200"/>
          <p:cNvSpPr txBox="1"/>
          <p:nvPr/>
        </p:nvSpPr>
        <p:spPr>
          <a:xfrm>
            <a:off x="-3175" y="2669698"/>
            <a:ext cx="1895100" cy="743400"/>
          </a:xfrm>
          <a:prstGeom prst="rect">
            <a:avLst/>
          </a:prstGeom>
          <a:noFill/>
          <a:ln>
            <a:noFill/>
          </a:ln>
        </p:spPr>
        <p:txBody>
          <a:bodyPr spcFirstLastPara="1" wrap="square" lIns="105125" tIns="105125" rIns="105125" bIns="105125" anchor="t" anchorCtr="0">
            <a:spAutoFit/>
          </a:bodyPr>
          <a:lstStyle/>
          <a:p>
            <a:pPr marL="0" lvl="0" indent="0" algn="r" rtl="0">
              <a:lnSpc>
                <a:spcPct val="75000"/>
              </a:lnSpc>
              <a:spcBef>
                <a:spcPts val="0"/>
              </a:spcBef>
              <a:spcAft>
                <a:spcPts val="0"/>
              </a:spcAft>
              <a:buNone/>
            </a:pPr>
            <a:r>
              <a:rPr lang="en-BG" sz="2299">
                <a:solidFill>
                  <a:srgbClr val="595959"/>
                </a:solidFill>
                <a:latin typeface="Roboto Thin"/>
                <a:ea typeface="Roboto Thin"/>
                <a:cs typeface="Roboto Thin"/>
                <a:sym typeface="Roboto Thin"/>
              </a:rPr>
              <a:t>proximate </a:t>
            </a:r>
            <a:endParaRPr sz="2299">
              <a:solidFill>
                <a:srgbClr val="595959"/>
              </a:solidFill>
              <a:latin typeface="Roboto Thin"/>
              <a:ea typeface="Roboto Thin"/>
              <a:cs typeface="Roboto Thin"/>
              <a:sym typeface="Roboto Thin"/>
            </a:endParaRPr>
          </a:p>
          <a:p>
            <a:pPr marL="0" lvl="0" indent="0" algn="r" rtl="0">
              <a:lnSpc>
                <a:spcPct val="75000"/>
              </a:lnSpc>
              <a:spcBef>
                <a:spcPts val="0"/>
              </a:spcBef>
              <a:spcAft>
                <a:spcPts val="0"/>
              </a:spcAft>
              <a:buNone/>
            </a:pPr>
            <a:r>
              <a:rPr lang="en-BG" sz="2299">
                <a:solidFill>
                  <a:srgbClr val="595959"/>
                </a:solidFill>
                <a:latin typeface="Roboto Thin"/>
                <a:ea typeface="Roboto Thin"/>
                <a:cs typeface="Roboto Thin"/>
                <a:sym typeface="Roboto Thin"/>
              </a:rPr>
              <a:t>components</a:t>
            </a:r>
            <a:endParaRPr sz="2299">
              <a:solidFill>
                <a:srgbClr val="595959"/>
              </a:solidFill>
              <a:latin typeface="Roboto Thin"/>
              <a:ea typeface="Roboto Thin"/>
              <a:cs typeface="Roboto Thin"/>
              <a:sym typeface="Roboto Thin"/>
            </a:endParaRPr>
          </a:p>
        </p:txBody>
      </p:sp>
      <p:sp>
        <p:nvSpPr>
          <p:cNvPr id="659" name="Google Shape;659;g39e15d54295_0_200"/>
          <p:cNvSpPr txBox="1"/>
          <p:nvPr/>
        </p:nvSpPr>
        <p:spPr>
          <a:xfrm>
            <a:off x="62572" y="4246932"/>
            <a:ext cx="1785600" cy="1008900"/>
          </a:xfrm>
          <a:prstGeom prst="rect">
            <a:avLst/>
          </a:prstGeom>
          <a:noFill/>
          <a:ln>
            <a:noFill/>
          </a:ln>
        </p:spPr>
        <p:txBody>
          <a:bodyPr spcFirstLastPara="1" wrap="square" lIns="105125" tIns="105125" rIns="105125" bIns="105125" anchor="t" anchorCtr="0">
            <a:spAutoFit/>
          </a:bodyPr>
          <a:lstStyle/>
          <a:p>
            <a:pPr marL="0" lvl="0" indent="0" algn="r" rtl="0">
              <a:lnSpc>
                <a:spcPct val="75000"/>
              </a:lnSpc>
              <a:spcBef>
                <a:spcPts val="0"/>
              </a:spcBef>
              <a:spcAft>
                <a:spcPts val="0"/>
              </a:spcAft>
              <a:buNone/>
            </a:pPr>
            <a:r>
              <a:rPr lang="en-BG" sz="2299">
                <a:solidFill>
                  <a:srgbClr val="595959"/>
                </a:solidFill>
                <a:latin typeface="Roboto Thin"/>
                <a:ea typeface="Roboto Thin"/>
                <a:cs typeface="Roboto Thin"/>
                <a:sym typeface="Roboto Thin"/>
              </a:rPr>
              <a:t>integrated</a:t>
            </a:r>
            <a:endParaRPr sz="2299">
              <a:solidFill>
                <a:srgbClr val="595959"/>
              </a:solidFill>
              <a:latin typeface="Roboto Thin"/>
              <a:ea typeface="Roboto Thin"/>
              <a:cs typeface="Roboto Thin"/>
              <a:sym typeface="Roboto Thin"/>
            </a:endParaRPr>
          </a:p>
          <a:p>
            <a:pPr marL="0" lvl="0" indent="0" algn="r" rtl="0">
              <a:lnSpc>
                <a:spcPct val="75000"/>
              </a:lnSpc>
              <a:spcBef>
                <a:spcPts val="0"/>
              </a:spcBef>
              <a:spcAft>
                <a:spcPts val="0"/>
              </a:spcAft>
              <a:buNone/>
            </a:pPr>
            <a:r>
              <a:rPr lang="en-BG" sz="2299">
                <a:solidFill>
                  <a:srgbClr val="595959"/>
                </a:solidFill>
                <a:latin typeface="Roboto Thin"/>
                <a:ea typeface="Roboto Thin"/>
                <a:cs typeface="Roboto Thin"/>
                <a:sym typeface="Roboto Thin"/>
              </a:rPr>
              <a:t>diversity </a:t>
            </a:r>
            <a:endParaRPr sz="2299">
              <a:solidFill>
                <a:srgbClr val="595959"/>
              </a:solidFill>
              <a:latin typeface="Roboto Thin"/>
              <a:ea typeface="Roboto Thin"/>
              <a:cs typeface="Roboto Thin"/>
              <a:sym typeface="Roboto Thin"/>
            </a:endParaRPr>
          </a:p>
          <a:p>
            <a:pPr marL="0" lvl="0" indent="0" algn="r" rtl="0">
              <a:lnSpc>
                <a:spcPct val="75000"/>
              </a:lnSpc>
              <a:spcBef>
                <a:spcPts val="0"/>
              </a:spcBef>
              <a:spcAft>
                <a:spcPts val="0"/>
              </a:spcAft>
              <a:buNone/>
            </a:pPr>
            <a:r>
              <a:rPr lang="en-BG" sz="2299">
                <a:solidFill>
                  <a:srgbClr val="595959"/>
                </a:solidFill>
                <a:latin typeface="Roboto Thin"/>
                <a:ea typeface="Roboto Thin"/>
                <a:cs typeface="Roboto Thin"/>
                <a:sym typeface="Roboto Thin"/>
              </a:rPr>
              <a:t>changes</a:t>
            </a:r>
            <a:endParaRPr sz="2299">
              <a:solidFill>
                <a:srgbClr val="595959"/>
              </a:solidFill>
              <a:latin typeface="Roboto Thin"/>
              <a:ea typeface="Roboto Thin"/>
              <a:cs typeface="Roboto Thin"/>
              <a:sym typeface="Roboto Thin"/>
            </a:endParaRPr>
          </a:p>
        </p:txBody>
      </p:sp>
      <p:sp>
        <p:nvSpPr>
          <p:cNvPr id="660" name="Google Shape;660;g39e15d54295_0_200"/>
          <p:cNvSpPr/>
          <p:nvPr/>
        </p:nvSpPr>
        <p:spPr>
          <a:xfrm>
            <a:off x="2192920" y="1399148"/>
            <a:ext cx="345025" cy="805038"/>
          </a:xfrm>
          <a:custGeom>
            <a:avLst/>
            <a:gdLst/>
            <a:ahLst/>
            <a:cxnLst/>
            <a:rect l="l" t="t" r="r" b="b"/>
            <a:pathLst>
              <a:path w="18859" h="73152" extrusionOk="0">
                <a:moveTo>
                  <a:pt x="18859" y="0"/>
                </a:moveTo>
                <a:lnTo>
                  <a:pt x="0" y="0"/>
                </a:lnTo>
                <a:lnTo>
                  <a:pt x="0" y="73152"/>
                </a:lnTo>
                <a:lnTo>
                  <a:pt x="17145" y="73152"/>
                </a:lnTo>
              </a:path>
            </a:pathLst>
          </a:custGeom>
          <a:noFill/>
          <a:ln w="10950" cap="flat" cmpd="sng">
            <a:solidFill>
              <a:srgbClr val="595959"/>
            </a:solidFill>
            <a:prstDash val="solid"/>
            <a:round/>
            <a:headEnd type="none" w="med" len="med"/>
            <a:tailEnd type="none" w="med" len="med"/>
          </a:ln>
        </p:spPr>
      </p:sp>
      <p:sp>
        <p:nvSpPr>
          <p:cNvPr id="661" name="Google Shape;661;g39e15d54295_0_200"/>
          <p:cNvSpPr/>
          <p:nvPr/>
        </p:nvSpPr>
        <p:spPr>
          <a:xfrm>
            <a:off x="2192920" y="2494451"/>
            <a:ext cx="345025" cy="1007669"/>
          </a:xfrm>
          <a:custGeom>
            <a:avLst/>
            <a:gdLst/>
            <a:ahLst/>
            <a:cxnLst/>
            <a:rect l="l" t="t" r="r" b="b"/>
            <a:pathLst>
              <a:path w="18859" h="73152" extrusionOk="0">
                <a:moveTo>
                  <a:pt x="18859" y="0"/>
                </a:moveTo>
                <a:lnTo>
                  <a:pt x="0" y="0"/>
                </a:lnTo>
                <a:lnTo>
                  <a:pt x="0" y="73152"/>
                </a:lnTo>
                <a:lnTo>
                  <a:pt x="17145" y="73152"/>
                </a:lnTo>
              </a:path>
            </a:pathLst>
          </a:custGeom>
          <a:noFill/>
          <a:ln w="10950" cap="flat" cmpd="sng">
            <a:solidFill>
              <a:srgbClr val="595959"/>
            </a:solidFill>
            <a:prstDash val="solid"/>
            <a:round/>
            <a:headEnd type="none" w="med" len="med"/>
            <a:tailEnd type="none" w="med" len="med"/>
          </a:ln>
        </p:spPr>
      </p:sp>
      <p:sp>
        <p:nvSpPr>
          <p:cNvPr id="662" name="Google Shape;662;g39e15d54295_0_200"/>
          <p:cNvSpPr/>
          <p:nvPr/>
        </p:nvSpPr>
        <p:spPr>
          <a:xfrm>
            <a:off x="2192920" y="3584287"/>
            <a:ext cx="345025" cy="2289109"/>
          </a:xfrm>
          <a:custGeom>
            <a:avLst/>
            <a:gdLst/>
            <a:ahLst/>
            <a:cxnLst/>
            <a:rect l="l" t="t" r="r" b="b"/>
            <a:pathLst>
              <a:path w="18859" h="73152" extrusionOk="0">
                <a:moveTo>
                  <a:pt x="18859" y="0"/>
                </a:moveTo>
                <a:lnTo>
                  <a:pt x="0" y="0"/>
                </a:lnTo>
                <a:lnTo>
                  <a:pt x="0" y="73152"/>
                </a:lnTo>
                <a:lnTo>
                  <a:pt x="17145" y="73152"/>
                </a:lnTo>
              </a:path>
            </a:pathLst>
          </a:custGeom>
          <a:noFill/>
          <a:ln w="10950" cap="flat" cmpd="sng">
            <a:solidFill>
              <a:srgbClr val="595959"/>
            </a:solidFill>
            <a:prstDash val="solid"/>
            <a:round/>
            <a:headEnd type="none" w="med" len="med"/>
            <a:tailEnd type="none" w="med" len="med"/>
          </a:ln>
        </p:spPr>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g39e15d54295_0_121"/>
          <p:cNvSpPr txBox="1">
            <a:spLocks noGrp="1"/>
          </p:cNvSpPr>
          <p:nvPr>
            <p:ph type="title"/>
          </p:nvPr>
        </p:nvSpPr>
        <p:spPr>
          <a:xfrm>
            <a:off x="254499" y="268550"/>
            <a:ext cx="11799300" cy="1325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SzPts val="990"/>
              <a:buNone/>
            </a:pPr>
            <a:r>
              <a:rPr lang="en-BG" sz="3640" b="1"/>
              <a:t>&lt;case study: diversity change of birds&gt; </a:t>
            </a:r>
            <a:endParaRPr sz="3640" b="1"/>
          </a:p>
          <a:p>
            <a:pPr marL="0" lvl="0" indent="0" algn="l" rtl="0">
              <a:spcBef>
                <a:spcPts val="0"/>
              </a:spcBef>
              <a:spcAft>
                <a:spcPts val="0"/>
              </a:spcAft>
              <a:buSzPts val="990"/>
              <a:buNone/>
            </a:pPr>
            <a:endParaRPr sz="3640" b="1"/>
          </a:p>
        </p:txBody>
      </p:sp>
      <p:sp>
        <p:nvSpPr>
          <p:cNvPr id="669" name="Google Shape;669;g39e15d54295_0_121"/>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49</a:t>
            </a:fld>
            <a:endParaRPr/>
          </a:p>
        </p:txBody>
      </p:sp>
      <p:pic>
        <p:nvPicPr>
          <p:cNvPr id="670" name="Google Shape;670;g39e15d54295_0_121"/>
          <p:cNvPicPr preferRelativeResize="0"/>
          <p:nvPr/>
        </p:nvPicPr>
        <p:blipFill>
          <a:blip r:embed="rId3">
            <a:alphaModFix/>
          </a:blip>
          <a:stretch>
            <a:fillRect/>
          </a:stretch>
        </p:blipFill>
        <p:spPr>
          <a:xfrm>
            <a:off x="3339239" y="949525"/>
            <a:ext cx="6487070" cy="49589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graphicFrame>
        <p:nvGraphicFramePr>
          <p:cNvPr id="256" name="Google Shape;256;g382288a58c7_0_42"/>
          <p:cNvGraphicFramePr/>
          <p:nvPr/>
        </p:nvGraphicFramePr>
        <p:xfrm>
          <a:off x="952500" y="1676488"/>
          <a:ext cx="10287000" cy="3306960"/>
        </p:xfrm>
        <a:graphic>
          <a:graphicData uri="http://schemas.openxmlformats.org/drawingml/2006/table">
            <a:tbl>
              <a:tblPr>
                <a:noFill/>
                <a:tableStyleId>{89A2AAF7-21A5-40A3-A898-BDC901909FEC}</a:tableStyleId>
              </a:tblPr>
              <a:tblGrid>
                <a:gridCol w="2947975">
                  <a:extLst>
                    <a:ext uri="{9D8B030D-6E8A-4147-A177-3AD203B41FA5}">
                      <a16:colId xmlns:a16="http://schemas.microsoft.com/office/drawing/2014/main" val="20000"/>
                    </a:ext>
                  </a:extLst>
                </a:gridCol>
                <a:gridCol w="7339025">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BG" b="1">
                          <a:latin typeface="Century Gothic"/>
                          <a:ea typeface="Century Gothic"/>
                          <a:cs typeface="Century Gothic"/>
                          <a:sym typeface="Century Gothic"/>
                        </a:rPr>
                        <a:t>Detection</a:t>
                      </a:r>
                      <a:endParaRPr b="1">
                        <a:latin typeface="Century Gothic"/>
                        <a:ea typeface="Century Gothic"/>
                        <a:cs typeface="Century Gothic"/>
                        <a:sym typeface="Century Gothic"/>
                      </a:endParaRPr>
                    </a:p>
                  </a:txBody>
                  <a:tcPr marL="91425" marR="91425" marT="91425" marB="91425" anchor="ctr"/>
                </a:tc>
                <a:tc>
                  <a:txBody>
                    <a:bodyPr/>
                    <a:lstStyle/>
                    <a:p>
                      <a:pPr marL="0" lvl="0" indent="0" algn="just" rtl="0">
                        <a:spcBef>
                          <a:spcPts val="0"/>
                        </a:spcBef>
                        <a:spcAft>
                          <a:spcPts val="0"/>
                        </a:spcAft>
                        <a:buNone/>
                      </a:pPr>
                      <a:r>
                        <a:rPr lang="en-BG" sz="1300">
                          <a:latin typeface="Century Gothic"/>
                          <a:ea typeface="Century Gothic"/>
                          <a:cs typeface="Century Gothic"/>
                          <a:sym typeface="Century Gothic"/>
                        </a:rPr>
                        <a:t>The process of demonstrating that </a:t>
                      </a:r>
                      <a:r>
                        <a:rPr lang="en-BG" sz="1300" b="1">
                          <a:latin typeface="Century Gothic"/>
                          <a:ea typeface="Century Gothic"/>
                          <a:cs typeface="Century Gothic"/>
                          <a:sym typeface="Century Gothic"/>
                        </a:rPr>
                        <a:t>a measure of biodiversity has changed relative to a baseline or reference distribution</a:t>
                      </a:r>
                      <a:r>
                        <a:rPr lang="en-BG" sz="1300">
                          <a:latin typeface="Century Gothic"/>
                          <a:ea typeface="Century Gothic"/>
                          <a:cs typeface="Century Gothic"/>
                          <a:sym typeface="Century Gothic"/>
                        </a:rPr>
                        <a:t> characterizing </a:t>
                      </a:r>
                      <a:r>
                        <a:rPr lang="en-BG" sz="1300" b="1">
                          <a:latin typeface="Century Gothic"/>
                          <a:ea typeface="Century Gothic"/>
                          <a:cs typeface="Century Gothic"/>
                          <a:sym typeface="Century Gothic"/>
                        </a:rPr>
                        <a:t>undisturbed variation</a:t>
                      </a:r>
                      <a:r>
                        <a:rPr lang="en-BG" sz="1300">
                          <a:latin typeface="Century Gothic"/>
                          <a:ea typeface="Century Gothic"/>
                          <a:cs typeface="Century Gothic"/>
                          <a:sym typeface="Century Gothic"/>
                        </a:rPr>
                        <a:t> (</a:t>
                      </a:r>
                      <a:r>
                        <a:rPr lang="en-BG" sz="1300" i="1">
                          <a:latin typeface="Century Gothic"/>
                          <a:ea typeface="Century Gothic"/>
                          <a:cs typeface="Century Gothic"/>
                          <a:sym typeface="Century Gothic"/>
                        </a:rPr>
                        <a:t>counterfactual state</a:t>
                      </a:r>
                      <a:r>
                        <a:rPr lang="en-BG" sz="1300">
                          <a:latin typeface="Century Gothic"/>
                          <a:ea typeface="Century Gothic"/>
                          <a:cs typeface="Century Gothic"/>
                          <a:sym typeface="Century Gothic"/>
                        </a:rPr>
                        <a:t>), or an appropriate model-derived null expectation of biodiversity change in the absence of a human driver(s) (from Gonzalez et al., 2023)</a:t>
                      </a:r>
                      <a:endParaRPr sz="1300">
                        <a:latin typeface="Century Gothic"/>
                        <a:ea typeface="Century Gothic"/>
                        <a:cs typeface="Century Gothic"/>
                        <a:sym typeface="Century Gothic"/>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BG" b="1">
                          <a:latin typeface="Century Gothic"/>
                          <a:ea typeface="Century Gothic"/>
                          <a:cs typeface="Century Gothic"/>
                          <a:sym typeface="Century Gothic"/>
                        </a:rPr>
                        <a:t>Attribution</a:t>
                      </a:r>
                      <a:endParaRPr b="1">
                        <a:latin typeface="Century Gothic"/>
                        <a:ea typeface="Century Gothic"/>
                        <a:cs typeface="Century Gothic"/>
                        <a:sym typeface="Century Gothic"/>
                      </a:endParaRPr>
                    </a:p>
                  </a:txBody>
                  <a:tcPr marL="91425" marR="91425" marT="91425" marB="91425" anchor="ctr"/>
                </a:tc>
                <a:tc>
                  <a:txBody>
                    <a:bodyPr/>
                    <a:lstStyle/>
                    <a:p>
                      <a:pPr marL="0" lvl="0" indent="0" algn="just" rtl="0">
                        <a:spcBef>
                          <a:spcPts val="0"/>
                        </a:spcBef>
                        <a:spcAft>
                          <a:spcPts val="0"/>
                        </a:spcAft>
                        <a:buNone/>
                      </a:pPr>
                      <a:r>
                        <a:rPr lang="en-BG" sz="1300">
                          <a:latin typeface="Century Gothic"/>
                          <a:ea typeface="Century Gothic"/>
                          <a:cs typeface="Century Gothic"/>
                          <a:sym typeface="Century Gothic"/>
                        </a:rPr>
                        <a:t>The process of </a:t>
                      </a:r>
                      <a:r>
                        <a:rPr lang="en-BG" sz="1300" b="1">
                          <a:latin typeface="Century Gothic"/>
                          <a:ea typeface="Century Gothic"/>
                          <a:cs typeface="Century Gothic"/>
                          <a:sym typeface="Century Gothic"/>
                        </a:rPr>
                        <a:t>evaluating the relative contributions of multiple potential causal factors (drivers) to a detected biodiversity change</a:t>
                      </a:r>
                      <a:r>
                        <a:rPr lang="en-BG" sz="1300">
                          <a:latin typeface="Century Gothic"/>
                          <a:ea typeface="Century Gothic"/>
                          <a:cs typeface="Century Gothic"/>
                          <a:sym typeface="Century Gothic"/>
                        </a:rPr>
                        <a:t>, with an assignment of </a:t>
                      </a:r>
                      <a:r>
                        <a:rPr lang="en-BG" sz="1300" b="1">
                          <a:latin typeface="Century Gothic"/>
                          <a:ea typeface="Century Gothic"/>
                          <a:cs typeface="Century Gothic"/>
                          <a:sym typeface="Century Gothic"/>
                        </a:rPr>
                        <a:t>statistical confidence</a:t>
                      </a:r>
                      <a:r>
                        <a:rPr lang="en-BG" sz="1300">
                          <a:latin typeface="Century Gothic"/>
                          <a:ea typeface="Century Gothic"/>
                          <a:cs typeface="Century Gothic"/>
                          <a:sym typeface="Century Gothic"/>
                        </a:rPr>
                        <a:t> to the causal models used to estimate these effects (from Gonzalez et al., 2023)</a:t>
                      </a:r>
                      <a:endParaRPr sz="1300">
                        <a:latin typeface="Century Gothic"/>
                        <a:ea typeface="Century Gothic"/>
                        <a:cs typeface="Century Gothic"/>
                        <a:sym typeface="Century Gothic"/>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n-BG" b="1">
                          <a:latin typeface="Century Gothic"/>
                          <a:ea typeface="Century Gothic"/>
                          <a:cs typeface="Century Gothic"/>
                          <a:sym typeface="Century Gothic"/>
                        </a:rPr>
                        <a:t>Causal relationship</a:t>
                      </a:r>
                      <a:endParaRPr b="1">
                        <a:latin typeface="Century Gothic"/>
                        <a:ea typeface="Century Gothic"/>
                        <a:cs typeface="Century Gothic"/>
                        <a:sym typeface="Century Gothic"/>
                      </a:endParaRPr>
                    </a:p>
                  </a:txBody>
                  <a:tcPr marL="91425" marR="91425" marT="91425" marB="91425" anchor="ctr"/>
                </a:tc>
                <a:tc>
                  <a:txBody>
                    <a:bodyPr/>
                    <a:lstStyle/>
                    <a:p>
                      <a:pPr marL="0" lvl="0" indent="0" algn="just" rtl="0">
                        <a:spcBef>
                          <a:spcPts val="0"/>
                        </a:spcBef>
                        <a:spcAft>
                          <a:spcPts val="0"/>
                        </a:spcAft>
                        <a:buNone/>
                      </a:pPr>
                      <a:r>
                        <a:rPr lang="en-BG" sz="1300" b="1">
                          <a:latin typeface="Century Gothic"/>
                          <a:ea typeface="Century Gothic"/>
                          <a:cs typeface="Century Gothic"/>
                          <a:sym typeface="Century Gothic"/>
                        </a:rPr>
                        <a:t>X → Y</a:t>
                      </a:r>
                      <a:r>
                        <a:rPr lang="en-BG" sz="1300">
                          <a:latin typeface="Century Gothic"/>
                          <a:ea typeface="Century Gothic"/>
                          <a:cs typeface="Century Gothic"/>
                          <a:sym typeface="Century Gothic"/>
                        </a:rPr>
                        <a:t> can be considered a causal relationship if </a:t>
                      </a:r>
                      <a:r>
                        <a:rPr lang="en-BG" sz="1300" b="1">
                          <a:latin typeface="Century Gothic"/>
                          <a:ea typeface="Century Gothic"/>
                          <a:cs typeface="Century Gothic"/>
                          <a:sym typeface="Century Gothic"/>
                        </a:rPr>
                        <a:t>variations in X propagate to subsequent variations in Y</a:t>
                      </a:r>
                      <a:endParaRPr sz="1300" b="1">
                        <a:latin typeface="Century Gothic"/>
                        <a:ea typeface="Century Gothic"/>
                        <a:cs typeface="Century Gothic"/>
                        <a:sym typeface="Century Gothic"/>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n-BG" b="1">
                          <a:latin typeface="Century Gothic"/>
                          <a:ea typeface="Century Gothic"/>
                          <a:cs typeface="Century Gothic"/>
                          <a:sym typeface="Century Gothic"/>
                        </a:rPr>
                        <a:t>Causal effect</a:t>
                      </a:r>
                      <a:endParaRPr b="1">
                        <a:latin typeface="Century Gothic"/>
                        <a:ea typeface="Century Gothic"/>
                        <a:cs typeface="Century Gothic"/>
                        <a:sym typeface="Century Gothic"/>
                      </a:endParaRPr>
                    </a:p>
                  </a:txBody>
                  <a:tcPr marL="91425" marR="91425" marT="91425" marB="91425" anchor="ctr"/>
                </a:tc>
                <a:tc>
                  <a:txBody>
                    <a:bodyPr/>
                    <a:lstStyle/>
                    <a:p>
                      <a:pPr marL="0" lvl="0" indent="0" algn="just" rtl="0">
                        <a:spcBef>
                          <a:spcPts val="0"/>
                        </a:spcBef>
                        <a:spcAft>
                          <a:spcPts val="0"/>
                        </a:spcAft>
                        <a:buNone/>
                      </a:pPr>
                      <a:r>
                        <a:rPr lang="en-BG" sz="1300">
                          <a:latin typeface="Century Gothic"/>
                          <a:ea typeface="Century Gothic"/>
                          <a:cs typeface="Century Gothic"/>
                          <a:sym typeface="Century Gothic"/>
                        </a:rPr>
                        <a:t>For a given causal relationship, </a:t>
                      </a:r>
                      <a:r>
                        <a:rPr lang="en-BG" sz="1300" b="1">
                          <a:latin typeface="Century Gothic"/>
                          <a:ea typeface="Century Gothic"/>
                          <a:cs typeface="Century Gothic"/>
                          <a:sym typeface="Century Gothic"/>
                        </a:rPr>
                        <a:t>a magnitude measure</a:t>
                      </a:r>
                      <a:r>
                        <a:rPr lang="en-BG" sz="1300">
                          <a:latin typeface="Century Gothic"/>
                          <a:ea typeface="Century Gothic"/>
                          <a:cs typeface="Century Gothic"/>
                          <a:sym typeface="Century Gothic"/>
                        </a:rPr>
                        <a:t> quantifying how variation in the treatment impacts change in the outcome. Causal effects can be quantified with </a:t>
                      </a:r>
                      <a:r>
                        <a:rPr lang="en-BG" sz="1300" b="1">
                          <a:latin typeface="Century Gothic"/>
                          <a:ea typeface="Century Gothic"/>
                          <a:cs typeface="Century Gothic"/>
                          <a:sym typeface="Century Gothic"/>
                        </a:rPr>
                        <a:t>different metrics</a:t>
                      </a:r>
                      <a:r>
                        <a:rPr lang="en-BG" sz="1300">
                          <a:latin typeface="Century Gothic"/>
                          <a:ea typeface="Century Gothic"/>
                          <a:cs typeface="Century Gothic"/>
                          <a:sym typeface="Century Gothic"/>
                        </a:rPr>
                        <a:t>, depending on the study scale, objective and method applied. The most common metric is the </a:t>
                      </a:r>
                      <a:r>
                        <a:rPr lang="en-BG" sz="1300" b="1">
                          <a:latin typeface="Century Gothic"/>
                          <a:ea typeface="Century Gothic"/>
                          <a:cs typeface="Century Gothic"/>
                          <a:sym typeface="Century Gothic"/>
                        </a:rPr>
                        <a:t>average treatment effect </a:t>
                      </a:r>
                      <a:r>
                        <a:rPr lang="en-BG" sz="1300">
                          <a:latin typeface="Century Gothic"/>
                          <a:ea typeface="Century Gothic"/>
                          <a:cs typeface="Century Gothic"/>
                          <a:sym typeface="Century Gothic"/>
                        </a:rPr>
                        <a:t>(</a:t>
                      </a:r>
                      <a:r>
                        <a:rPr lang="en-BG" sz="1300" b="1">
                          <a:latin typeface="Century Gothic"/>
                          <a:ea typeface="Century Gothic"/>
                          <a:cs typeface="Century Gothic"/>
                          <a:sym typeface="Century Gothic"/>
                        </a:rPr>
                        <a:t>ATE</a:t>
                      </a:r>
                      <a:r>
                        <a:rPr lang="en-BG" sz="1300">
                          <a:latin typeface="Century Gothic"/>
                          <a:ea typeface="Century Gothic"/>
                          <a:cs typeface="Century Gothic"/>
                          <a:sym typeface="Century Gothic"/>
                        </a:rPr>
                        <a:t>)</a:t>
                      </a:r>
                      <a:endParaRPr sz="1300">
                        <a:latin typeface="Century Gothic"/>
                        <a:ea typeface="Century Gothic"/>
                        <a:cs typeface="Century Gothic"/>
                        <a:sym typeface="Century Gothic"/>
                      </a:endParaRPr>
                    </a:p>
                  </a:txBody>
                  <a:tcPr marL="91425" marR="91425" marT="91425" marB="91425"/>
                </a:tc>
                <a:extLst>
                  <a:ext uri="{0D108BD9-81ED-4DB2-BD59-A6C34878D82A}">
                    <a16:rowId xmlns:a16="http://schemas.microsoft.com/office/drawing/2014/main" val="10003"/>
                  </a:ext>
                </a:extLst>
              </a:tr>
            </a:tbl>
          </a:graphicData>
        </a:graphic>
      </p:graphicFrame>
      <p:sp>
        <p:nvSpPr>
          <p:cNvPr id="257" name="Google Shape;257;g382288a58c7_0_42"/>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Some definitions</a:t>
            </a:r>
            <a:endParaRPr/>
          </a:p>
        </p:txBody>
      </p:sp>
      <p:sp>
        <p:nvSpPr>
          <p:cNvPr id="258" name="Google Shape;258;g382288a58c7_0_42"/>
          <p:cNvSpPr txBox="1"/>
          <p:nvPr/>
        </p:nvSpPr>
        <p:spPr>
          <a:xfrm>
            <a:off x="914250" y="6289200"/>
            <a:ext cx="8382300" cy="4926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BG" sz="1000">
                <a:solidFill>
                  <a:schemeClr val="dk1"/>
                </a:solidFill>
                <a:latin typeface="Century Gothic"/>
                <a:ea typeface="Century Gothic"/>
                <a:cs typeface="Century Gothic"/>
                <a:sym typeface="Century Gothic"/>
              </a:rPr>
              <a:t>Schrodt</a:t>
            </a:r>
            <a:r>
              <a:rPr lang="en-BG" sz="1000" b="0" i="0" u="none" strike="noStrike" cap="none">
                <a:solidFill>
                  <a:schemeClr val="dk1"/>
                </a:solidFill>
                <a:latin typeface="Century Gothic"/>
                <a:ea typeface="Century Gothic"/>
                <a:cs typeface="Century Gothic"/>
                <a:sym typeface="Century Gothic"/>
              </a:rPr>
              <a:t> et al. "Advancing causal inference in ecology: Pathways for biodiversity change detection and attribution</a:t>
            </a:r>
            <a:r>
              <a:rPr lang="en-BG" sz="1000">
                <a:solidFill>
                  <a:schemeClr val="dk1"/>
                </a:solidFill>
                <a:latin typeface="Century Gothic"/>
                <a:ea typeface="Century Gothic"/>
                <a:cs typeface="Century Gothic"/>
                <a:sym typeface="Century Gothic"/>
              </a:rPr>
              <a:t>.</a:t>
            </a:r>
            <a:r>
              <a:rPr lang="en-BG" sz="1000" b="0" i="0" u="none" strike="noStrike" cap="none">
                <a:solidFill>
                  <a:schemeClr val="dk1"/>
                </a:solidFill>
                <a:latin typeface="Century Gothic"/>
                <a:ea typeface="Century Gothic"/>
                <a:cs typeface="Century Gothic"/>
                <a:sym typeface="Century Gothic"/>
              </a:rPr>
              <a:t>" (20</a:t>
            </a:r>
            <a:r>
              <a:rPr lang="en-BG" sz="1000">
                <a:solidFill>
                  <a:schemeClr val="dk1"/>
                </a:solidFill>
                <a:latin typeface="Century Gothic"/>
                <a:ea typeface="Century Gothic"/>
                <a:cs typeface="Century Gothic"/>
                <a:sym typeface="Century Gothic"/>
              </a:rPr>
              <a:t>25</a:t>
            </a:r>
            <a:r>
              <a:rPr lang="en-BG" sz="1000" b="0" i="0" u="none" strike="noStrike" cap="none">
                <a:solidFill>
                  <a:schemeClr val="dk1"/>
                </a:solidFill>
                <a:latin typeface="Century Gothic"/>
                <a:ea typeface="Century Gothic"/>
                <a:cs typeface="Century Gothic"/>
                <a:sym typeface="Century Gothic"/>
              </a:rPr>
              <a:t>)</a:t>
            </a:r>
            <a:endParaRPr sz="10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2000"/>
              <a:buFont typeface="Arial"/>
              <a:buNone/>
            </a:pPr>
            <a:r>
              <a:rPr lang="en-BG" sz="1000">
                <a:solidFill>
                  <a:schemeClr val="dk1"/>
                </a:solidFill>
                <a:latin typeface="Century Gothic"/>
                <a:ea typeface="Century Gothic"/>
                <a:cs typeface="Century Gothic"/>
                <a:sym typeface="Century Gothic"/>
              </a:rPr>
              <a:t>Gonzalez et al. “A framework for the detection and attribution of biodiversity change.” (2023)</a:t>
            </a:r>
            <a:endParaRPr sz="1000">
              <a:solidFill>
                <a:schemeClr val="dk1"/>
              </a:solidFill>
              <a:latin typeface="Century Gothic"/>
              <a:ea typeface="Century Gothic"/>
              <a:cs typeface="Century Gothic"/>
              <a:sym typeface="Century Gothic"/>
            </a:endParaRPr>
          </a:p>
        </p:txBody>
      </p:sp>
      <p:sp>
        <p:nvSpPr>
          <p:cNvPr id="259" name="Google Shape;259;g382288a58c7_0_42"/>
          <p:cNvSpPr/>
          <p:nvPr/>
        </p:nvSpPr>
        <p:spPr>
          <a:xfrm>
            <a:off x="684150" y="4021070"/>
            <a:ext cx="10823700" cy="1194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260" name="Google Shape;260;g382288a58c7_0_42"/>
          <p:cNvSpPr/>
          <p:nvPr/>
        </p:nvSpPr>
        <p:spPr>
          <a:xfrm>
            <a:off x="684150" y="3435789"/>
            <a:ext cx="10823700" cy="1194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261" name="Google Shape;261;g382288a58c7_0_42"/>
          <p:cNvSpPr/>
          <p:nvPr/>
        </p:nvSpPr>
        <p:spPr>
          <a:xfrm>
            <a:off x="684150" y="2660819"/>
            <a:ext cx="10823700" cy="1194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6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6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25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g39e15d54295_0_232"/>
          <p:cNvSpPr txBox="1">
            <a:spLocks noGrp="1"/>
          </p:cNvSpPr>
          <p:nvPr>
            <p:ph type="title"/>
          </p:nvPr>
        </p:nvSpPr>
        <p:spPr>
          <a:xfrm>
            <a:off x="254499" y="268550"/>
            <a:ext cx="11799300" cy="1325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SzPts val="990"/>
              <a:buNone/>
            </a:pPr>
            <a:r>
              <a:rPr lang="en-BG" sz="3640" b="1"/>
              <a:t>&lt;case study: diversity change of birds&gt; </a:t>
            </a:r>
            <a:endParaRPr sz="3640" b="1"/>
          </a:p>
          <a:p>
            <a:pPr marL="0" lvl="0" indent="0" algn="l" rtl="0">
              <a:spcBef>
                <a:spcPts val="0"/>
              </a:spcBef>
              <a:spcAft>
                <a:spcPts val="0"/>
              </a:spcAft>
              <a:buSzPts val="990"/>
              <a:buNone/>
            </a:pPr>
            <a:endParaRPr sz="3640" b="1"/>
          </a:p>
        </p:txBody>
      </p:sp>
      <p:sp>
        <p:nvSpPr>
          <p:cNvPr id="677" name="Google Shape;677;g39e15d54295_0_232"/>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50</a:t>
            </a:fld>
            <a:endParaRPr/>
          </a:p>
        </p:txBody>
      </p:sp>
      <p:pic>
        <p:nvPicPr>
          <p:cNvPr id="678" name="Google Shape;678;g39e15d54295_0_232"/>
          <p:cNvPicPr preferRelativeResize="0"/>
          <p:nvPr/>
        </p:nvPicPr>
        <p:blipFill>
          <a:blip r:embed="rId3">
            <a:alphaModFix/>
          </a:blip>
          <a:stretch>
            <a:fillRect/>
          </a:stretch>
        </p:blipFill>
        <p:spPr>
          <a:xfrm>
            <a:off x="1323950" y="900450"/>
            <a:ext cx="5952928" cy="4955375"/>
          </a:xfrm>
          <a:prstGeom prst="rect">
            <a:avLst/>
          </a:prstGeom>
          <a:noFill/>
          <a:ln>
            <a:noFill/>
          </a:ln>
        </p:spPr>
      </p:pic>
      <p:pic>
        <p:nvPicPr>
          <p:cNvPr id="679" name="Google Shape;679;g39e15d54295_0_232"/>
          <p:cNvPicPr preferRelativeResize="0"/>
          <p:nvPr/>
        </p:nvPicPr>
        <p:blipFill>
          <a:blip r:embed="rId4">
            <a:alphaModFix/>
          </a:blip>
          <a:stretch>
            <a:fillRect/>
          </a:stretch>
        </p:blipFill>
        <p:spPr>
          <a:xfrm>
            <a:off x="1361925" y="4737475"/>
            <a:ext cx="141700" cy="1118350"/>
          </a:xfrm>
          <a:prstGeom prst="rect">
            <a:avLst/>
          </a:prstGeom>
          <a:noFill/>
          <a:ln>
            <a:noFill/>
          </a:ln>
        </p:spPr>
      </p:pic>
      <p:pic>
        <p:nvPicPr>
          <p:cNvPr id="680" name="Google Shape;680;g39e15d54295_0_232"/>
          <p:cNvPicPr preferRelativeResize="0"/>
          <p:nvPr/>
        </p:nvPicPr>
        <p:blipFill rotWithShape="1">
          <a:blip r:embed="rId5">
            <a:alphaModFix/>
          </a:blip>
          <a:srcRect b="60428"/>
          <a:stretch/>
        </p:blipFill>
        <p:spPr>
          <a:xfrm>
            <a:off x="1361925" y="5855825"/>
            <a:ext cx="5952927" cy="365100"/>
          </a:xfrm>
          <a:prstGeom prst="rect">
            <a:avLst/>
          </a:prstGeom>
          <a:noFill/>
          <a:ln>
            <a:noFill/>
          </a:ln>
        </p:spPr>
      </p:pic>
      <p:pic>
        <p:nvPicPr>
          <p:cNvPr id="681" name="Google Shape;681;g39e15d54295_0_232"/>
          <p:cNvPicPr preferRelativeResize="0"/>
          <p:nvPr/>
        </p:nvPicPr>
        <p:blipFill rotWithShape="1">
          <a:blip r:embed="rId5">
            <a:alphaModFix/>
          </a:blip>
          <a:srcRect t="36265" r="78182"/>
          <a:stretch/>
        </p:blipFill>
        <p:spPr>
          <a:xfrm>
            <a:off x="7532900" y="4431775"/>
            <a:ext cx="1690093" cy="765227"/>
          </a:xfrm>
          <a:prstGeom prst="rect">
            <a:avLst/>
          </a:prstGeom>
          <a:noFill/>
          <a:ln>
            <a:noFill/>
          </a:ln>
        </p:spPr>
      </p:pic>
      <p:pic>
        <p:nvPicPr>
          <p:cNvPr id="682" name="Google Shape;682;g39e15d54295_0_232"/>
          <p:cNvPicPr preferRelativeResize="0"/>
          <p:nvPr/>
        </p:nvPicPr>
        <p:blipFill rotWithShape="1">
          <a:blip r:embed="rId5">
            <a:alphaModFix/>
          </a:blip>
          <a:srcRect l="27822" t="36265" r="52553" b="28594"/>
          <a:stretch/>
        </p:blipFill>
        <p:spPr>
          <a:xfrm>
            <a:off x="7576138" y="5335563"/>
            <a:ext cx="1520222" cy="421912"/>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g382288a58c7_0_144"/>
          <p:cNvSpPr txBox="1">
            <a:spLocks noGrp="1"/>
          </p:cNvSpPr>
          <p:nvPr>
            <p:ph type="title"/>
          </p:nvPr>
        </p:nvSpPr>
        <p:spPr>
          <a:xfrm>
            <a:off x="254500" y="268550"/>
            <a:ext cx="127164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A perspective paper on Macroecology &amp; attribution</a:t>
            </a:r>
            <a:endParaRPr/>
          </a:p>
        </p:txBody>
      </p:sp>
      <p:pic>
        <p:nvPicPr>
          <p:cNvPr id="689" name="Google Shape;689;g382288a58c7_0_144" title="Screenshot 2025-09-23 at 17-07-57 Bridging Macroecology and Temporal Dynamics to Better Attribute Global Change Impacts on Biodiversity - Gaüzère - 2025 - Global Ecology and Biogeography - Wiley Online Library.png"/>
          <p:cNvPicPr preferRelativeResize="0"/>
          <p:nvPr/>
        </p:nvPicPr>
        <p:blipFill>
          <a:blip r:embed="rId3">
            <a:alphaModFix/>
          </a:blip>
          <a:stretch>
            <a:fillRect/>
          </a:stretch>
        </p:blipFill>
        <p:spPr>
          <a:xfrm>
            <a:off x="345204" y="1899450"/>
            <a:ext cx="10941099" cy="280492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g382288a58c7_0_193"/>
          <p:cNvSpPr txBox="1">
            <a:spLocks noGrp="1"/>
          </p:cNvSpPr>
          <p:nvPr>
            <p:ph type="title"/>
          </p:nvPr>
        </p:nvSpPr>
        <p:spPr>
          <a:xfrm>
            <a:off x="628415" y="702129"/>
            <a:ext cx="3932100" cy="14691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BG"/>
              <a:t>Q&amp;A session</a:t>
            </a:r>
            <a:endParaRPr/>
          </a:p>
        </p:txBody>
      </p:sp>
      <p:sp>
        <p:nvSpPr>
          <p:cNvPr id="696" name="Google Shape;696;g382288a58c7_0_193"/>
          <p:cNvSpPr txBox="1">
            <a:spLocks noGrp="1"/>
          </p:cNvSpPr>
          <p:nvPr>
            <p:ph type="sldNum" idx="12"/>
          </p:nvPr>
        </p:nvSpPr>
        <p:spPr>
          <a:xfrm>
            <a:off x="11631310" y="68880"/>
            <a:ext cx="4641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52</a:t>
            </a:fld>
            <a:endParaRPr/>
          </a:p>
        </p:txBody>
      </p:sp>
      <p:sp>
        <p:nvSpPr>
          <p:cNvPr id="697" name="Google Shape;697;g382288a58c7_0_193"/>
          <p:cNvSpPr txBox="1">
            <a:spLocks noGrp="1"/>
          </p:cNvSpPr>
          <p:nvPr>
            <p:ph type="body" idx="2"/>
          </p:nvPr>
        </p:nvSpPr>
        <p:spPr>
          <a:xfrm>
            <a:off x="628425" y="2171125"/>
            <a:ext cx="4119300" cy="2506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BG" sz="1800" b="1"/>
              <a:t>II. DAM conceptual basis &amp; macroecological approach</a:t>
            </a:r>
            <a:endParaRPr sz="1800" b="1"/>
          </a:p>
          <a:p>
            <a:pPr marL="457200" lvl="0" indent="-330200" algn="l" rtl="0">
              <a:spcBef>
                <a:spcPts val="1000"/>
              </a:spcBef>
              <a:spcAft>
                <a:spcPts val="0"/>
              </a:spcAft>
              <a:buSzPts val="1600"/>
              <a:buChar char="●"/>
            </a:pPr>
            <a:r>
              <a:rPr lang="en-BG"/>
              <a:t>Pierre’s GEB article</a:t>
            </a:r>
            <a:endParaRPr/>
          </a:p>
        </p:txBody>
      </p:sp>
      <p:sp>
        <p:nvSpPr>
          <p:cNvPr id="698" name="Google Shape;698;g382288a58c7_0_193"/>
          <p:cNvSpPr/>
          <p:nvPr/>
        </p:nvSpPr>
        <p:spPr>
          <a:xfrm>
            <a:off x="6981950" y="2175913"/>
            <a:ext cx="1799400" cy="1799400"/>
          </a:xfrm>
          <a:prstGeom prst="flowChartMagneticTape">
            <a:avLst/>
          </a:prstGeom>
          <a:solidFill>
            <a:srgbClr val="4AC5D3">
              <a:alpha val="48630"/>
            </a:srgbClr>
          </a:solidFill>
          <a:ln w="20525" cap="flat" cmpd="sng">
            <a:solidFill>
              <a:srgbClr val="163A3C"/>
            </a:solidFill>
            <a:prstDash val="solid"/>
            <a:round/>
            <a:headEnd type="none" w="sm" len="sm"/>
            <a:tailEnd type="none" w="sm" len="sm"/>
          </a:ln>
        </p:spPr>
        <p:txBody>
          <a:bodyPr spcFirstLastPara="1" wrap="square" lIns="65650" tIns="65650" rIns="65650" bIns="65650" anchor="ctr" anchorCtr="0">
            <a:noAutofit/>
          </a:bodyPr>
          <a:lstStyle/>
          <a:p>
            <a:pPr marL="0" lvl="0" indent="0" algn="ctr" rtl="0">
              <a:spcBef>
                <a:spcPts val="0"/>
              </a:spcBef>
              <a:spcAft>
                <a:spcPts val="0"/>
              </a:spcAft>
              <a:buNone/>
            </a:pPr>
            <a:r>
              <a:rPr lang="en-BG" sz="6892">
                <a:solidFill>
                  <a:srgbClr val="163A3C"/>
                </a:solidFill>
                <a:latin typeface="Nunito"/>
                <a:ea typeface="Nunito"/>
                <a:cs typeface="Nunito"/>
                <a:sym typeface="Nunito"/>
              </a:rPr>
              <a:t>Q?</a:t>
            </a:r>
            <a:endParaRPr sz="6892">
              <a:solidFill>
                <a:srgbClr val="163A3C"/>
              </a:solidFill>
              <a:latin typeface="Nunito"/>
              <a:ea typeface="Nunito"/>
              <a:cs typeface="Nunito"/>
              <a:sym typeface="Nunito"/>
            </a:endParaRPr>
          </a:p>
        </p:txBody>
      </p:sp>
      <p:sp>
        <p:nvSpPr>
          <p:cNvPr id="699" name="Google Shape;699;g382288a58c7_0_193"/>
          <p:cNvSpPr/>
          <p:nvPr/>
        </p:nvSpPr>
        <p:spPr>
          <a:xfrm flipH="1">
            <a:off x="9122195" y="3264277"/>
            <a:ext cx="1417800" cy="1417800"/>
          </a:xfrm>
          <a:prstGeom prst="flowChartMagneticTape">
            <a:avLst/>
          </a:prstGeom>
          <a:solidFill>
            <a:srgbClr val="163A3C"/>
          </a:solidFill>
          <a:ln w="20525" cap="flat" cmpd="sng">
            <a:solidFill>
              <a:srgbClr val="4AC5D3"/>
            </a:solidFill>
            <a:prstDash val="solid"/>
            <a:round/>
            <a:headEnd type="none" w="sm" len="sm"/>
            <a:tailEnd type="none" w="sm" len="sm"/>
          </a:ln>
        </p:spPr>
        <p:txBody>
          <a:bodyPr spcFirstLastPara="1" wrap="square" lIns="65650" tIns="65650" rIns="65650" bIns="65650" anchor="ctr" anchorCtr="0">
            <a:noAutofit/>
          </a:bodyPr>
          <a:lstStyle/>
          <a:p>
            <a:pPr marL="0" lvl="0" indent="0" algn="ctr" rtl="0">
              <a:spcBef>
                <a:spcPts val="0"/>
              </a:spcBef>
              <a:spcAft>
                <a:spcPts val="0"/>
              </a:spcAft>
              <a:buNone/>
            </a:pPr>
            <a:r>
              <a:rPr lang="en-BG" sz="6892">
                <a:solidFill>
                  <a:srgbClr val="4AC5D3"/>
                </a:solidFill>
                <a:latin typeface="Nunito"/>
                <a:ea typeface="Nunito"/>
                <a:cs typeface="Nunito"/>
                <a:sym typeface="Nunito"/>
              </a:rPr>
              <a:t>A</a:t>
            </a:r>
            <a:endParaRPr sz="6892">
              <a:solidFill>
                <a:srgbClr val="4AC5D3"/>
              </a:solidFill>
              <a:latin typeface="Nunito"/>
              <a:ea typeface="Nunito"/>
              <a:cs typeface="Nunito"/>
              <a:sym typeface="Nunito"/>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g382288a58c7_0_159"/>
          <p:cNvSpPr txBox="1">
            <a:spLocks noGrp="1"/>
          </p:cNvSpPr>
          <p:nvPr>
            <p:ph type="title"/>
          </p:nvPr>
        </p:nvSpPr>
        <p:spPr>
          <a:xfrm>
            <a:off x="831850" y="2275827"/>
            <a:ext cx="10515600" cy="2007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BG" sz="3600" i="1"/>
              <a:t> ~~   10</a:t>
            </a:r>
            <a:r>
              <a:rPr lang="en-BG" sz="2600" i="1"/>
              <a:t>-</a:t>
            </a:r>
            <a:r>
              <a:rPr lang="en-BG" sz="3600" i="1"/>
              <a:t>min Coffee break   ~~</a:t>
            </a:r>
            <a:endParaRPr sz="3600" i="1"/>
          </a:p>
        </p:txBody>
      </p:sp>
      <p:sp>
        <p:nvSpPr>
          <p:cNvPr id="706" name="Google Shape;706;g382288a58c7_0_159"/>
          <p:cNvSpPr txBox="1">
            <a:spLocks noGrp="1"/>
          </p:cNvSpPr>
          <p:nvPr>
            <p:ph type="sldNum" idx="12"/>
          </p:nvPr>
        </p:nvSpPr>
        <p:spPr>
          <a:xfrm>
            <a:off x="11631310" y="68880"/>
            <a:ext cx="4641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solidFill>
                  <a:schemeClr val="lt1"/>
                </a:solidFill>
              </a:rPr>
              <a:t>53</a:t>
            </a:fld>
            <a:endParaRPr>
              <a:solidFill>
                <a:schemeClr val="lt1"/>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g382288a58c7_0_11"/>
          <p:cNvSpPr txBox="1">
            <a:spLocks noGrp="1"/>
          </p:cNvSpPr>
          <p:nvPr>
            <p:ph type="title"/>
          </p:nvPr>
        </p:nvSpPr>
        <p:spPr>
          <a:xfrm>
            <a:off x="831850" y="2275827"/>
            <a:ext cx="10515600" cy="2007300"/>
          </a:xfrm>
          <a:prstGeom prst="rect">
            <a:avLst/>
          </a:prstGeom>
          <a:noFill/>
          <a:ln>
            <a:noFill/>
          </a:ln>
        </p:spPr>
        <p:txBody>
          <a:bodyPr spcFirstLastPara="1" wrap="square" lIns="91425" tIns="45700" rIns="91425" bIns="45700" anchor="ctr" anchorCtr="0">
            <a:normAutofit/>
          </a:bodyPr>
          <a:lstStyle/>
          <a:p>
            <a:pPr marL="457200" lvl="0" indent="-457200" algn="ctr" rtl="0">
              <a:lnSpc>
                <a:spcPct val="90000"/>
              </a:lnSpc>
              <a:spcBef>
                <a:spcPts val="0"/>
              </a:spcBef>
              <a:spcAft>
                <a:spcPts val="0"/>
              </a:spcAft>
              <a:buSzPts val="6000"/>
              <a:buAutoNum type="romanUcPeriod" startAt="3"/>
            </a:pPr>
            <a:r>
              <a:rPr lang="en-BG"/>
              <a:t>NaviDAM decision tool</a:t>
            </a:r>
            <a:endParaRPr/>
          </a:p>
        </p:txBody>
      </p:sp>
      <p:sp>
        <p:nvSpPr>
          <p:cNvPr id="712" name="Google Shape;712;g382288a58c7_0_11"/>
          <p:cNvSpPr txBox="1">
            <a:spLocks noGrp="1"/>
          </p:cNvSpPr>
          <p:nvPr>
            <p:ph type="body" idx="1"/>
          </p:nvPr>
        </p:nvSpPr>
        <p:spPr>
          <a:xfrm>
            <a:off x="831850" y="4589463"/>
            <a:ext cx="10515600" cy="8808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400"/>
              <a:buNone/>
            </a:pPr>
            <a:r>
              <a:rPr lang="en-BG"/>
              <a:t>Joaquim Estopinan</a:t>
            </a:r>
            <a:endParaRPr/>
          </a:p>
        </p:txBody>
      </p:sp>
      <p:sp>
        <p:nvSpPr>
          <p:cNvPr id="713" name="Google Shape;713;g382288a58c7_0_11"/>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100"/>
              <a:buNone/>
            </a:pPr>
            <a:fld id="{00000000-1234-1234-1234-123412341234}" type="slidenum">
              <a:rPr lang="en-BG"/>
              <a:t>54</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g389cb81f4e7_0_3"/>
          <p:cNvSpPr txBox="1">
            <a:spLocks noGrp="1"/>
          </p:cNvSpPr>
          <p:nvPr>
            <p:ph type="body" idx="1"/>
          </p:nvPr>
        </p:nvSpPr>
        <p:spPr>
          <a:xfrm>
            <a:off x="391150" y="972275"/>
            <a:ext cx="5712900" cy="5650200"/>
          </a:xfrm>
          <a:prstGeom prst="rect">
            <a:avLst/>
          </a:prstGeom>
          <a:noFill/>
          <a:ln>
            <a:noFill/>
          </a:ln>
        </p:spPr>
        <p:txBody>
          <a:bodyPr spcFirstLastPara="1" wrap="square" lIns="91425" tIns="45700" rIns="91425" bIns="45700" anchor="t" anchorCtr="0">
            <a:normAutofit lnSpcReduction="10000"/>
          </a:bodyPr>
          <a:lstStyle/>
          <a:p>
            <a:pPr marL="457200" marR="0" lvl="0" indent="-342900" algn="l" rtl="0">
              <a:lnSpc>
                <a:spcPct val="150000"/>
              </a:lnSpc>
              <a:spcBef>
                <a:spcPts val="0"/>
              </a:spcBef>
              <a:spcAft>
                <a:spcPts val="0"/>
              </a:spcAft>
              <a:buSzPts val="1800"/>
              <a:buChar char="•"/>
            </a:pPr>
            <a:r>
              <a:rPr lang="en-BG"/>
              <a:t>A</a:t>
            </a:r>
            <a:r>
              <a:rPr lang="en-BG" b="1"/>
              <a:t> website</a:t>
            </a:r>
            <a:r>
              <a:rPr lang="en-BG"/>
              <a:t> organised around a </a:t>
            </a:r>
            <a:endParaRPr/>
          </a:p>
          <a:p>
            <a:pPr marL="457200" marR="0" lvl="0" indent="0" algn="ctr" rtl="0">
              <a:lnSpc>
                <a:spcPct val="150000"/>
              </a:lnSpc>
              <a:spcBef>
                <a:spcPts val="0"/>
              </a:spcBef>
              <a:spcAft>
                <a:spcPts val="0"/>
              </a:spcAft>
              <a:buSzPts val="1800"/>
              <a:buNone/>
            </a:pPr>
            <a:r>
              <a:rPr lang="en-BG" sz="2200" b="1"/>
              <a:t>dynamical method filtering tool</a:t>
            </a:r>
            <a:endParaRPr sz="2200" b="1"/>
          </a:p>
          <a:p>
            <a:pPr marL="457200" marR="0" lvl="0" indent="0" algn="l" rtl="0">
              <a:lnSpc>
                <a:spcPct val="150000"/>
              </a:lnSpc>
              <a:spcBef>
                <a:spcPts val="0"/>
              </a:spcBef>
              <a:spcAft>
                <a:spcPts val="0"/>
              </a:spcAft>
              <a:buSzPts val="1800"/>
              <a:buNone/>
            </a:pPr>
            <a:endParaRPr b="1"/>
          </a:p>
          <a:p>
            <a:pPr marL="457200" marR="0" lvl="0" indent="-342900" algn="l" rtl="0">
              <a:lnSpc>
                <a:spcPct val="150000"/>
              </a:lnSpc>
              <a:spcBef>
                <a:spcPts val="0"/>
              </a:spcBef>
              <a:spcAft>
                <a:spcPts val="0"/>
              </a:spcAft>
              <a:buSzPts val="1800"/>
              <a:buChar char="•"/>
            </a:pPr>
            <a:r>
              <a:rPr lang="en-BG"/>
              <a:t>Users describe their study by assessing </a:t>
            </a:r>
            <a:r>
              <a:rPr lang="en-BG" b="1"/>
              <a:t>criteria</a:t>
            </a:r>
            <a:r>
              <a:rPr lang="en-BG"/>
              <a:t> with </a:t>
            </a:r>
            <a:r>
              <a:rPr lang="en-BG" b="1"/>
              <a:t>dropdown lists</a:t>
            </a:r>
            <a:r>
              <a:rPr lang="en-BG"/>
              <a:t> on:</a:t>
            </a:r>
            <a:endParaRPr/>
          </a:p>
          <a:p>
            <a:pPr marL="914400" marR="0" lvl="1" indent="-342900" algn="l" rtl="0">
              <a:lnSpc>
                <a:spcPct val="150000"/>
              </a:lnSpc>
              <a:spcBef>
                <a:spcPts val="0"/>
              </a:spcBef>
              <a:spcAft>
                <a:spcPts val="0"/>
              </a:spcAft>
              <a:buClr>
                <a:srgbClr val="D9D9D9"/>
              </a:buClr>
              <a:buSzPts val="1800"/>
              <a:buChar char="•"/>
            </a:pPr>
            <a:r>
              <a:rPr lang="en-BG" b="1">
                <a:solidFill>
                  <a:srgbClr val="D9D9D9"/>
                </a:solidFill>
              </a:rPr>
              <a:t>Objective</a:t>
            </a:r>
            <a:endParaRPr b="1">
              <a:solidFill>
                <a:srgbClr val="D9D9D9"/>
              </a:solidFill>
            </a:endParaRPr>
          </a:p>
          <a:p>
            <a:pPr marL="914400" marR="0" lvl="1" indent="-342900" algn="l" rtl="0">
              <a:lnSpc>
                <a:spcPct val="150000"/>
              </a:lnSpc>
              <a:spcBef>
                <a:spcPts val="0"/>
              </a:spcBef>
              <a:spcAft>
                <a:spcPts val="0"/>
              </a:spcAft>
              <a:buClr>
                <a:srgbClr val="D9D9D9"/>
              </a:buClr>
              <a:buSzPts val="1800"/>
              <a:buChar char="•"/>
            </a:pPr>
            <a:r>
              <a:rPr lang="en-BG">
                <a:solidFill>
                  <a:srgbClr val="D9D9D9"/>
                </a:solidFill>
              </a:rPr>
              <a:t>Available </a:t>
            </a:r>
            <a:r>
              <a:rPr lang="en-BG" b="1">
                <a:solidFill>
                  <a:srgbClr val="D9D9D9"/>
                </a:solidFill>
              </a:rPr>
              <a:t>data properties</a:t>
            </a:r>
            <a:endParaRPr b="1">
              <a:solidFill>
                <a:srgbClr val="D9D9D9"/>
              </a:solidFill>
            </a:endParaRPr>
          </a:p>
          <a:p>
            <a:pPr marL="914400" marR="0" lvl="1" indent="-342900" algn="l" rtl="0">
              <a:lnSpc>
                <a:spcPct val="150000"/>
              </a:lnSpc>
              <a:spcBef>
                <a:spcPts val="0"/>
              </a:spcBef>
              <a:spcAft>
                <a:spcPts val="0"/>
              </a:spcAft>
              <a:buClr>
                <a:srgbClr val="D9D9D9"/>
              </a:buClr>
              <a:buSzPts val="1800"/>
              <a:buChar char="•"/>
            </a:pPr>
            <a:r>
              <a:rPr lang="en-BG">
                <a:solidFill>
                  <a:srgbClr val="D9D9D9"/>
                </a:solidFill>
              </a:rPr>
              <a:t>Affordable </a:t>
            </a:r>
            <a:r>
              <a:rPr lang="en-BG" b="1">
                <a:solidFill>
                  <a:srgbClr val="D9D9D9"/>
                </a:solidFill>
              </a:rPr>
              <a:t>assumptions</a:t>
            </a:r>
            <a:endParaRPr b="1">
              <a:solidFill>
                <a:srgbClr val="D9D9D9"/>
              </a:solidFill>
            </a:endParaRPr>
          </a:p>
          <a:p>
            <a:pPr marL="914400" marR="0" lvl="1" indent="-342900" algn="l" rtl="0">
              <a:lnSpc>
                <a:spcPct val="150000"/>
              </a:lnSpc>
              <a:spcBef>
                <a:spcPts val="0"/>
              </a:spcBef>
              <a:spcAft>
                <a:spcPts val="0"/>
              </a:spcAft>
              <a:buClr>
                <a:srgbClr val="D9D9D9"/>
              </a:buClr>
              <a:buSzPts val="1800"/>
              <a:buChar char="•"/>
            </a:pPr>
            <a:r>
              <a:rPr lang="en-BG">
                <a:solidFill>
                  <a:srgbClr val="D9D9D9"/>
                </a:solidFill>
              </a:rPr>
              <a:t>Desired model properties</a:t>
            </a:r>
            <a:endParaRPr>
              <a:solidFill>
                <a:srgbClr val="D9D9D9"/>
              </a:solidFill>
            </a:endParaRPr>
          </a:p>
          <a:p>
            <a:pPr marL="914400" marR="0" lvl="1" indent="-342900" algn="l" rtl="0">
              <a:lnSpc>
                <a:spcPct val="150000"/>
              </a:lnSpc>
              <a:spcBef>
                <a:spcPts val="0"/>
              </a:spcBef>
              <a:spcAft>
                <a:spcPts val="0"/>
              </a:spcAft>
              <a:buClr>
                <a:srgbClr val="D9D9D9"/>
              </a:buClr>
              <a:buSzPts val="1800"/>
              <a:buChar char="•"/>
            </a:pPr>
            <a:r>
              <a:rPr lang="en-BG">
                <a:solidFill>
                  <a:srgbClr val="D9D9D9"/>
                </a:solidFill>
              </a:rPr>
              <a:t>Programming language, etc.</a:t>
            </a:r>
            <a:endParaRPr>
              <a:solidFill>
                <a:srgbClr val="D9D9D9"/>
              </a:solidFill>
            </a:endParaRPr>
          </a:p>
          <a:p>
            <a:pPr marL="914400" marR="0" lvl="0" indent="0" algn="l" rtl="0">
              <a:lnSpc>
                <a:spcPct val="150000"/>
              </a:lnSpc>
              <a:spcBef>
                <a:spcPts val="0"/>
              </a:spcBef>
              <a:spcAft>
                <a:spcPts val="0"/>
              </a:spcAft>
              <a:buSzPts val="1800"/>
              <a:buNone/>
            </a:pPr>
            <a:endParaRPr/>
          </a:p>
          <a:p>
            <a:pPr marL="0" marR="0" lvl="0" indent="0" algn="ctr" rtl="0">
              <a:lnSpc>
                <a:spcPct val="150000"/>
              </a:lnSpc>
              <a:spcBef>
                <a:spcPts val="0"/>
              </a:spcBef>
              <a:spcAft>
                <a:spcPts val="0"/>
              </a:spcAft>
              <a:buSzPts val="1800"/>
              <a:buNone/>
            </a:pPr>
            <a:r>
              <a:rPr lang="en-BG" b="1">
                <a:solidFill>
                  <a:srgbClr val="D9D9D9"/>
                </a:solidFill>
              </a:rPr>
              <a:t>↳</a:t>
            </a:r>
            <a:r>
              <a:rPr lang="en-BG">
                <a:solidFill>
                  <a:srgbClr val="D9D9D9"/>
                </a:solidFill>
              </a:rPr>
              <a:t> The selection gets refined to </a:t>
            </a:r>
            <a:r>
              <a:rPr lang="en-BG" b="1">
                <a:solidFill>
                  <a:srgbClr val="D9D9D9"/>
                </a:solidFill>
              </a:rPr>
              <a:t>identify</a:t>
            </a:r>
            <a:r>
              <a:rPr lang="en-BG">
                <a:solidFill>
                  <a:srgbClr val="D9D9D9"/>
                </a:solidFill>
              </a:rPr>
              <a:t> the </a:t>
            </a:r>
            <a:r>
              <a:rPr lang="en-BG" b="1">
                <a:solidFill>
                  <a:srgbClr val="D9D9D9"/>
                </a:solidFill>
              </a:rPr>
              <a:t>set of suited methods</a:t>
            </a:r>
            <a:endParaRPr b="1">
              <a:solidFill>
                <a:srgbClr val="D9D9D9"/>
              </a:solidFill>
            </a:endParaRPr>
          </a:p>
        </p:txBody>
      </p:sp>
      <p:sp>
        <p:nvSpPr>
          <p:cNvPr id="720" name="Google Shape;720;g389cb81f4e7_0_3"/>
          <p:cNvSpPr txBox="1">
            <a:spLocks noGrp="1"/>
          </p:cNvSpPr>
          <p:nvPr>
            <p:ph type="title"/>
          </p:nvPr>
        </p:nvSpPr>
        <p:spPr>
          <a:xfrm>
            <a:off x="254511" y="1"/>
            <a:ext cx="10515600" cy="10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BG" sz="3000" b="1"/>
              <a:t>NaviDAM |</a:t>
            </a:r>
            <a:r>
              <a:rPr lang="en-BG" sz="3000"/>
              <a:t> Overview</a:t>
            </a:r>
            <a:endParaRPr sz="3000"/>
          </a:p>
        </p:txBody>
      </p:sp>
      <p:sp>
        <p:nvSpPr>
          <p:cNvPr id="721" name="Google Shape;721;g389cb81f4e7_0_3"/>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55</a:t>
            </a:fld>
            <a:endParaRPr/>
          </a:p>
        </p:txBody>
      </p:sp>
      <p:sp>
        <p:nvSpPr>
          <p:cNvPr id="722" name="Google Shape;722;g389cb81f4e7_0_3"/>
          <p:cNvSpPr txBox="1"/>
          <p:nvPr/>
        </p:nvSpPr>
        <p:spPr>
          <a:xfrm>
            <a:off x="9109175" y="233375"/>
            <a:ext cx="2328000" cy="7389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457200" marR="0" lvl="0" indent="-342900" algn="l" rtl="0">
              <a:lnSpc>
                <a:spcPct val="90000"/>
              </a:lnSpc>
              <a:spcBef>
                <a:spcPts val="1000"/>
              </a:spcBef>
              <a:spcAft>
                <a:spcPts val="0"/>
              </a:spcAft>
              <a:buClr>
                <a:srgbClr val="4AC5D3"/>
              </a:buClr>
              <a:buSzPts val="1800"/>
              <a:buFont typeface="Arial"/>
              <a:buChar char="⚒"/>
            </a:pPr>
            <a:r>
              <a:rPr lang="en-BG" sz="2000" b="0" i="0" u="none" strike="noStrike" cap="none">
                <a:solidFill>
                  <a:schemeClr val="dk1"/>
                </a:solidFill>
                <a:latin typeface="Century Gothic"/>
                <a:ea typeface="Century Gothic"/>
                <a:cs typeface="Century Gothic"/>
                <a:sym typeface="Century Gothic"/>
              </a:rPr>
              <a:t>Collaborative + updates</a:t>
            </a:r>
            <a:endParaRPr sz="1400" b="0" i="0" u="none" strike="noStrike" cap="none">
              <a:solidFill>
                <a:srgbClr val="000000"/>
              </a:solidFill>
              <a:latin typeface="Arial"/>
              <a:ea typeface="Arial"/>
              <a:cs typeface="Arial"/>
              <a:sym typeface="Arial"/>
            </a:endParaRPr>
          </a:p>
        </p:txBody>
      </p:sp>
      <p:pic>
        <p:nvPicPr>
          <p:cNvPr id="723" name="Google Shape;723;g389cb81f4e7_0_3" title="DAM_Scheme.png"/>
          <p:cNvPicPr preferRelativeResize="0"/>
          <p:nvPr/>
        </p:nvPicPr>
        <p:blipFill rotWithShape="1">
          <a:blip r:embed="rId3">
            <a:alphaModFix/>
          </a:blip>
          <a:srcRect/>
          <a:stretch/>
        </p:blipFill>
        <p:spPr>
          <a:xfrm>
            <a:off x="6078602" y="1048475"/>
            <a:ext cx="6008198" cy="573332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g389cb81f4e7_0_12"/>
          <p:cNvSpPr txBox="1">
            <a:spLocks noGrp="1"/>
          </p:cNvSpPr>
          <p:nvPr>
            <p:ph type="body" idx="1"/>
          </p:nvPr>
        </p:nvSpPr>
        <p:spPr>
          <a:xfrm>
            <a:off x="391150" y="972275"/>
            <a:ext cx="5712900" cy="5650200"/>
          </a:xfrm>
          <a:prstGeom prst="rect">
            <a:avLst/>
          </a:prstGeom>
          <a:noFill/>
          <a:ln>
            <a:noFill/>
          </a:ln>
        </p:spPr>
        <p:txBody>
          <a:bodyPr spcFirstLastPara="1" wrap="square" lIns="91425" tIns="45700" rIns="91425" bIns="45700" anchor="t" anchorCtr="0">
            <a:normAutofit lnSpcReduction="10000"/>
          </a:bodyPr>
          <a:lstStyle/>
          <a:p>
            <a:pPr marL="457200" marR="0" lvl="0" indent="-342900" algn="l" rtl="0">
              <a:lnSpc>
                <a:spcPct val="150000"/>
              </a:lnSpc>
              <a:spcBef>
                <a:spcPts val="0"/>
              </a:spcBef>
              <a:spcAft>
                <a:spcPts val="0"/>
              </a:spcAft>
              <a:buSzPts val="1800"/>
              <a:buChar char="•"/>
            </a:pPr>
            <a:r>
              <a:rPr lang="en-BG"/>
              <a:t>A </a:t>
            </a:r>
            <a:r>
              <a:rPr lang="en-BG" b="1"/>
              <a:t>blog-like website</a:t>
            </a:r>
            <a:r>
              <a:rPr lang="en-BG"/>
              <a:t> organised around a </a:t>
            </a:r>
            <a:endParaRPr/>
          </a:p>
          <a:p>
            <a:pPr marL="457200" lvl="0" indent="0" algn="ctr" rtl="0">
              <a:lnSpc>
                <a:spcPct val="150000"/>
              </a:lnSpc>
              <a:spcBef>
                <a:spcPts val="0"/>
              </a:spcBef>
              <a:spcAft>
                <a:spcPts val="0"/>
              </a:spcAft>
              <a:buNone/>
            </a:pPr>
            <a:r>
              <a:rPr lang="en-BG" sz="2200" b="1"/>
              <a:t>dynamical method filtering tool</a:t>
            </a:r>
            <a:endParaRPr sz="2200" b="1"/>
          </a:p>
          <a:p>
            <a:pPr marL="457200" marR="0" lvl="0" indent="0" algn="l" rtl="0">
              <a:lnSpc>
                <a:spcPct val="150000"/>
              </a:lnSpc>
              <a:spcBef>
                <a:spcPts val="0"/>
              </a:spcBef>
              <a:spcAft>
                <a:spcPts val="0"/>
              </a:spcAft>
              <a:buSzPts val="1800"/>
              <a:buNone/>
            </a:pPr>
            <a:endParaRPr b="1"/>
          </a:p>
          <a:p>
            <a:pPr marL="457200" marR="0" lvl="0" indent="-342900" algn="l" rtl="0">
              <a:lnSpc>
                <a:spcPct val="150000"/>
              </a:lnSpc>
              <a:spcBef>
                <a:spcPts val="0"/>
              </a:spcBef>
              <a:spcAft>
                <a:spcPts val="0"/>
              </a:spcAft>
              <a:buSzPts val="1800"/>
              <a:buChar char="•"/>
            </a:pPr>
            <a:r>
              <a:rPr lang="en-BG"/>
              <a:t>Users describe their study by assessing </a:t>
            </a:r>
            <a:r>
              <a:rPr lang="en-BG" b="1"/>
              <a:t>criteria</a:t>
            </a:r>
            <a:r>
              <a:rPr lang="en-BG"/>
              <a:t> with </a:t>
            </a:r>
            <a:r>
              <a:rPr lang="en-BG" b="1"/>
              <a:t>dropdown lists</a:t>
            </a:r>
            <a:r>
              <a:rPr lang="en-BG"/>
              <a:t> on:</a:t>
            </a:r>
            <a:endParaRPr/>
          </a:p>
          <a:p>
            <a:pPr marL="914400" marR="0" lvl="1" indent="-342900" algn="l" rtl="0">
              <a:lnSpc>
                <a:spcPct val="150000"/>
              </a:lnSpc>
              <a:spcBef>
                <a:spcPts val="0"/>
              </a:spcBef>
              <a:spcAft>
                <a:spcPts val="0"/>
              </a:spcAft>
              <a:buClr>
                <a:srgbClr val="CB6CE6"/>
              </a:buClr>
              <a:buSzPts val="1800"/>
              <a:buChar char="•"/>
            </a:pPr>
            <a:r>
              <a:rPr lang="en-BG" b="1">
                <a:solidFill>
                  <a:srgbClr val="CB6CE6"/>
                </a:solidFill>
              </a:rPr>
              <a:t>Objective</a:t>
            </a:r>
            <a:endParaRPr b="1">
              <a:solidFill>
                <a:srgbClr val="CB6CE6"/>
              </a:solidFill>
            </a:endParaRPr>
          </a:p>
          <a:p>
            <a:pPr marL="914400" marR="0" lvl="1" indent="-342900" algn="l" rtl="0">
              <a:lnSpc>
                <a:spcPct val="150000"/>
              </a:lnSpc>
              <a:spcBef>
                <a:spcPts val="0"/>
              </a:spcBef>
              <a:spcAft>
                <a:spcPts val="0"/>
              </a:spcAft>
              <a:buClr>
                <a:srgbClr val="CB6CE6"/>
              </a:buClr>
              <a:buSzPts val="1800"/>
              <a:buChar char="•"/>
            </a:pPr>
            <a:r>
              <a:rPr lang="en-BG">
                <a:solidFill>
                  <a:srgbClr val="CB6CE6"/>
                </a:solidFill>
              </a:rPr>
              <a:t>Available </a:t>
            </a:r>
            <a:r>
              <a:rPr lang="en-BG" b="1">
                <a:solidFill>
                  <a:srgbClr val="CB6CE6"/>
                </a:solidFill>
              </a:rPr>
              <a:t>data properties</a:t>
            </a:r>
            <a:endParaRPr b="1">
              <a:solidFill>
                <a:srgbClr val="CB6CE6"/>
              </a:solidFill>
            </a:endParaRPr>
          </a:p>
          <a:p>
            <a:pPr marL="914400" marR="0" lvl="1" indent="-342900" algn="l" rtl="0">
              <a:lnSpc>
                <a:spcPct val="150000"/>
              </a:lnSpc>
              <a:spcBef>
                <a:spcPts val="0"/>
              </a:spcBef>
              <a:spcAft>
                <a:spcPts val="0"/>
              </a:spcAft>
              <a:buClr>
                <a:srgbClr val="D9D9D9"/>
              </a:buClr>
              <a:buSzPts val="1800"/>
              <a:buChar char="•"/>
            </a:pPr>
            <a:r>
              <a:rPr lang="en-BG">
                <a:solidFill>
                  <a:srgbClr val="D9D9D9"/>
                </a:solidFill>
              </a:rPr>
              <a:t>Affordable </a:t>
            </a:r>
            <a:r>
              <a:rPr lang="en-BG" b="1">
                <a:solidFill>
                  <a:srgbClr val="D9D9D9"/>
                </a:solidFill>
              </a:rPr>
              <a:t>assumptions</a:t>
            </a:r>
            <a:endParaRPr b="1">
              <a:solidFill>
                <a:srgbClr val="D9D9D9"/>
              </a:solidFill>
            </a:endParaRPr>
          </a:p>
          <a:p>
            <a:pPr marL="914400" marR="0" lvl="1" indent="-342900" algn="l" rtl="0">
              <a:lnSpc>
                <a:spcPct val="150000"/>
              </a:lnSpc>
              <a:spcBef>
                <a:spcPts val="0"/>
              </a:spcBef>
              <a:spcAft>
                <a:spcPts val="0"/>
              </a:spcAft>
              <a:buClr>
                <a:srgbClr val="D9D9D9"/>
              </a:buClr>
              <a:buSzPts val="1800"/>
              <a:buChar char="•"/>
            </a:pPr>
            <a:r>
              <a:rPr lang="en-BG">
                <a:solidFill>
                  <a:srgbClr val="D9D9D9"/>
                </a:solidFill>
              </a:rPr>
              <a:t>Desired model properties</a:t>
            </a:r>
            <a:endParaRPr>
              <a:solidFill>
                <a:srgbClr val="D9D9D9"/>
              </a:solidFill>
            </a:endParaRPr>
          </a:p>
          <a:p>
            <a:pPr marL="914400" marR="0" lvl="1" indent="-342900" algn="l" rtl="0">
              <a:lnSpc>
                <a:spcPct val="150000"/>
              </a:lnSpc>
              <a:spcBef>
                <a:spcPts val="0"/>
              </a:spcBef>
              <a:spcAft>
                <a:spcPts val="0"/>
              </a:spcAft>
              <a:buClr>
                <a:srgbClr val="D9D9D9"/>
              </a:buClr>
              <a:buSzPts val="1800"/>
              <a:buChar char="•"/>
            </a:pPr>
            <a:r>
              <a:rPr lang="en-BG">
                <a:solidFill>
                  <a:srgbClr val="D9D9D9"/>
                </a:solidFill>
              </a:rPr>
              <a:t>Programming language, etc.</a:t>
            </a:r>
            <a:endParaRPr>
              <a:solidFill>
                <a:srgbClr val="D9D9D9"/>
              </a:solidFill>
            </a:endParaRPr>
          </a:p>
          <a:p>
            <a:pPr marL="914400" marR="0" lvl="0" indent="0" algn="l" rtl="0">
              <a:lnSpc>
                <a:spcPct val="150000"/>
              </a:lnSpc>
              <a:spcBef>
                <a:spcPts val="0"/>
              </a:spcBef>
              <a:spcAft>
                <a:spcPts val="0"/>
              </a:spcAft>
              <a:buSzPts val="1800"/>
              <a:buNone/>
            </a:pPr>
            <a:endParaRPr>
              <a:solidFill>
                <a:srgbClr val="D9D9D9"/>
              </a:solidFill>
            </a:endParaRPr>
          </a:p>
          <a:p>
            <a:pPr marL="0" marR="0" lvl="0" indent="0" algn="ctr" rtl="0">
              <a:lnSpc>
                <a:spcPct val="150000"/>
              </a:lnSpc>
              <a:spcBef>
                <a:spcPts val="0"/>
              </a:spcBef>
              <a:spcAft>
                <a:spcPts val="0"/>
              </a:spcAft>
              <a:buSzPts val="1800"/>
              <a:buNone/>
            </a:pPr>
            <a:r>
              <a:rPr lang="en-BG" b="1">
                <a:solidFill>
                  <a:srgbClr val="D9D9D9"/>
                </a:solidFill>
              </a:rPr>
              <a:t>↳</a:t>
            </a:r>
            <a:r>
              <a:rPr lang="en-BG">
                <a:solidFill>
                  <a:srgbClr val="D9D9D9"/>
                </a:solidFill>
              </a:rPr>
              <a:t> The selection gets refined to </a:t>
            </a:r>
            <a:r>
              <a:rPr lang="en-BG" b="1">
                <a:solidFill>
                  <a:srgbClr val="D9D9D9"/>
                </a:solidFill>
              </a:rPr>
              <a:t>identify</a:t>
            </a:r>
            <a:r>
              <a:rPr lang="en-BG">
                <a:solidFill>
                  <a:srgbClr val="D9D9D9"/>
                </a:solidFill>
              </a:rPr>
              <a:t> the </a:t>
            </a:r>
            <a:r>
              <a:rPr lang="en-BG" b="1">
                <a:solidFill>
                  <a:srgbClr val="D9D9D9"/>
                </a:solidFill>
              </a:rPr>
              <a:t>set of suited methods</a:t>
            </a:r>
            <a:endParaRPr b="1">
              <a:solidFill>
                <a:srgbClr val="D9D9D9"/>
              </a:solidFill>
            </a:endParaRPr>
          </a:p>
        </p:txBody>
      </p:sp>
      <p:sp>
        <p:nvSpPr>
          <p:cNvPr id="730" name="Google Shape;730;g389cb81f4e7_0_12"/>
          <p:cNvSpPr txBox="1">
            <a:spLocks noGrp="1"/>
          </p:cNvSpPr>
          <p:nvPr>
            <p:ph type="title"/>
          </p:nvPr>
        </p:nvSpPr>
        <p:spPr>
          <a:xfrm>
            <a:off x="254511" y="1"/>
            <a:ext cx="10515600" cy="10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BG" sz="3000" b="1"/>
              <a:t>NaviDAM |</a:t>
            </a:r>
            <a:r>
              <a:rPr lang="en-BG" sz="3000"/>
              <a:t> Overview</a:t>
            </a:r>
            <a:endParaRPr sz="3000"/>
          </a:p>
        </p:txBody>
      </p:sp>
      <p:sp>
        <p:nvSpPr>
          <p:cNvPr id="731" name="Google Shape;731;g389cb81f4e7_0_12"/>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56</a:t>
            </a:fld>
            <a:endParaRPr/>
          </a:p>
        </p:txBody>
      </p:sp>
      <p:sp>
        <p:nvSpPr>
          <p:cNvPr id="732" name="Google Shape;732;g389cb81f4e7_0_12"/>
          <p:cNvSpPr txBox="1"/>
          <p:nvPr/>
        </p:nvSpPr>
        <p:spPr>
          <a:xfrm>
            <a:off x="9109175" y="233375"/>
            <a:ext cx="2328000" cy="7389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457200" marR="0" lvl="0" indent="-342900" algn="l" rtl="0">
              <a:lnSpc>
                <a:spcPct val="90000"/>
              </a:lnSpc>
              <a:spcBef>
                <a:spcPts val="1000"/>
              </a:spcBef>
              <a:spcAft>
                <a:spcPts val="0"/>
              </a:spcAft>
              <a:buClr>
                <a:srgbClr val="4AC5D3"/>
              </a:buClr>
              <a:buSzPts val="1800"/>
              <a:buFont typeface="Arial"/>
              <a:buChar char="⚒"/>
            </a:pPr>
            <a:r>
              <a:rPr lang="en-BG" sz="2000" b="0" i="0" u="none" strike="noStrike" cap="none">
                <a:solidFill>
                  <a:schemeClr val="dk1"/>
                </a:solidFill>
                <a:latin typeface="Century Gothic"/>
                <a:ea typeface="Century Gothic"/>
                <a:cs typeface="Century Gothic"/>
                <a:sym typeface="Century Gothic"/>
              </a:rPr>
              <a:t>Collaborative + updates</a:t>
            </a:r>
            <a:endParaRPr sz="1400" b="0" i="0" u="none" strike="noStrike" cap="none">
              <a:solidFill>
                <a:srgbClr val="000000"/>
              </a:solidFill>
              <a:latin typeface="Arial"/>
              <a:ea typeface="Arial"/>
              <a:cs typeface="Arial"/>
              <a:sym typeface="Arial"/>
            </a:endParaRPr>
          </a:p>
        </p:txBody>
      </p:sp>
      <p:pic>
        <p:nvPicPr>
          <p:cNvPr id="733" name="Google Shape;733;g389cb81f4e7_0_12" title="DAM_Scheme_h1.png"/>
          <p:cNvPicPr preferRelativeResize="0"/>
          <p:nvPr/>
        </p:nvPicPr>
        <p:blipFill rotWithShape="1">
          <a:blip r:embed="rId3">
            <a:alphaModFix/>
          </a:blip>
          <a:srcRect/>
          <a:stretch/>
        </p:blipFill>
        <p:spPr>
          <a:xfrm>
            <a:off x="6078602" y="1048475"/>
            <a:ext cx="6008198" cy="573332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g389cb81f4e7_0_21"/>
          <p:cNvSpPr txBox="1">
            <a:spLocks noGrp="1"/>
          </p:cNvSpPr>
          <p:nvPr>
            <p:ph type="title"/>
          </p:nvPr>
        </p:nvSpPr>
        <p:spPr>
          <a:xfrm>
            <a:off x="254511" y="1"/>
            <a:ext cx="10515600" cy="10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BG" sz="3000" b="1"/>
              <a:t>NaviDAM |</a:t>
            </a:r>
            <a:r>
              <a:rPr lang="en-BG" sz="3000"/>
              <a:t> Overview</a:t>
            </a:r>
            <a:endParaRPr sz="3000"/>
          </a:p>
        </p:txBody>
      </p:sp>
      <p:sp>
        <p:nvSpPr>
          <p:cNvPr id="740" name="Google Shape;740;g389cb81f4e7_0_21"/>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57</a:t>
            </a:fld>
            <a:endParaRPr/>
          </a:p>
        </p:txBody>
      </p:sp>
      <p:sp>
        <p:nvSpPr>
          <p:cNvPr id="741" name="Google Shape;741;g389cb81f4e7_0_21"/>
          <p:cNvSpPr txBox="1"/>
          <p:nvPr/>
        </p:nvSpPr>
        <p:spPr>
          <a:xfrm>
            <a:off x="9109175" y="233375"/>
            <a:ext cx="2328000" cy="7389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457200" marR="0" lvl="0" indent="-342900" algn="l" rtl="0">
              <a:lnSpc>
                <a:spcPct val="90000"/>
              </a:lnSpc>
              <a:spcBef>
                <a:spcPts val="1000"/>
              </a:spcBef>
              <a:spcAft>
                <a:spcPts val="0"/>
              </a:spcAft>
              <a:buClr>
                <a:srgbClr val="4AC5D3"/>
              </a:buClr>
              <a:buSzPts val="1800"/>
              <a:buFont typeface="Arial"/>
              <a:buChar char="⚒"/>
            </a:pPr>
            <a:r>
              <a:rPr lang="en-BG" sz="2000" b="0" i="0" u="none" strike="noStrike" cap="none">
                <a:solidFill>
                  <a:schemeClr val="dk1"/>
                </a:solidFill>
                <a:latin typeface="Century Gothic"/>
                <a:ea typeface="Century Gothic"/>
                <a:cs typeface="Century Gothic"/>
                <a:sym typeface="Century Gothic"/>
              </a:rPr>
              <a:t>Collaborative + updates</a:t>
            </a:r>
            <a:endParaRPr sz="1400" b="0" i="0" u="none" strike="noStrike" cap="none">
              <a:solidFill>
                <a:srgbClr val="000000"/>
              </a:solidFill>
              <a:latin typeface="Arial"/>
              <a:ea typeface="Arial"/>
              <a:cs typeface="Arial"/>
              <a:sym typeface="Arial"/>
            </a:endParaRPr>
          </a:p>
        </p:txBody>
      </p:sp>
      <p:pic>
        <p:nvPicPr>
          <p:cNvPr id="742" name="Google Shape;742;g389cb81f4e7_0_21" title="DAM_Scheme_h2.png"/>
          <p:cNvPicPr preferRelativeResize="0"/>
          <p:nvPr/>
        </p:nvPicPr>
        <p:blipFill rotWithShape="1">
          <a:blip r:embed="rId3">
            <a:alphaModFix/>
          </a:blip>
          <a:srcRect/>
          <a:stretch/>
        </p:blipFill>
        <p:spPr>
          <a:xfrm>
            <a:off x="6078602" y="1048475"/>
            <a:ext cx="6008198" cy="5733325"/>
          </a:xfrm>
          <a:prstGeom prst="rect">
            <a:avLst/>
          </a:prstGeom>
          <a:noFill/>
          <a:ln>
            <a:noFill/>
          </a:ln>
        </p:spPr>
      </p:pic>
      <p:sp>
        <p:nvSpPr>
          <p:cNvPr id="743" name="Google Shape;743;g389cb81f4e7_0_21"/>
          <p:cNvSpPr txBox="1">
            <a:spLocks noGrp="1"/>
          </p:cNvSpPr>
          <p:nvPr>
            <p:ph type="body" idx="1"/>
          </p:nvPr>
        </p:nvSpPr>
        <p:spPr>
          <a:xfrm>
            <a:off x="391150" y="972275"/>
            <a:ext cx="5712900" cy="5650200"/>
          </a:xfrm>
          <a:prstGeom prst="rect">
            <a:avLst/>
          </a:prstGeom>
          <a:noFill/>
          <a:ln>
            <a:noFill/>
          </a:ln>
        </p:spPr>
        <p:txBody>
          <a:bodyPr spcFirstLastPara="1" wrap="square" lIns="91425" tIns="45700" rIns="91425" bIns="45700" anchor="t" anchorCtr="0">
            <a:normAutofit lnSpcReduction="10000"/>
          </a:bodyPr>
          <a:lstStyle/>
          <a:p>
            <a:pPr marL="457200" marR="0" lvl="0" indent="-342900" algn="l" rtl="0">
              <a:lnSpc>
                <a:spcPct val="150000"/>
              </a:lnSpc>
              <a:spcBef>
                <a:spcPts val="0"/>
              </a:spcBef>
              <a:spcAft>
                <a:spcPts val="0"/>
              </a:spcAft>
              <a:buSzPts val="1800"/>
              <a:buChar char="•"/>
            </a:pPr>
            <a:r>
              <a:rPr lang="en-BG"/>
              <a:t>A </a:t>
            </a:r>
            <a:r>
              <a:rPr lang="en-BG" b="1"/>
              <a:t>blog-like website</a:t>
            </a:r>
            <a:r>
              <a:rPr lang="en-BG"/>
              <a:t> organised around a </a:t>
            </a:r>
            <a:endParaRPr/>
          </a:p>
          <a:p>
            <a:pPr marL="457200" lvl="0" indent="0" algn="ctr" rtl="0">
              <a:lnSpc>
                <a:spcPct val="150000"/>
              </a:lnSpc>
              <a:spcBef>
                <a:spcPts val="0"/>
              </a:spcBef>
              <a:spcAft>
                <a:spcPts val="0"/>
              </a:spcAft>
              <a:buNone/>
            </a:pPr>
            <a:r>
              <a:rPr lang="en-BG" sz="2200" b="1"/>
              <a:t>dynamical method filtering tool</a:t>
            </a:r>
            <a:endParaRPr sz="2200" b="1"/>
          </a:p>
          <a:p>
            <a:pPr marL="457200" marR="0" lvl="0" indent="0" algn="l" rtl="0">
              <a:lnSpc>
                <a:spcPct val="150000"/>
              </a:lnSpc>
              <a:spcBef>
                <a:spcPts val="0"/>
              </a:spcBef>
              <a:spcAft>
                <a:spcPts val="0"/>
              </a:spcAft>
              <a:buSzPts val="1800"/>
              <a:buNone/>
            </a:pPr>
            <a:endParaRPr b="1"/>
          </a:p>
          <a:p>
            <a:pPr marL="457200" marR="0" lvl="0" indent="-342900" algn="l" rtl="0">
              <a:lnSpc>
                <a:spcPct val="150000"/>
              </a:lnSpc>
              <a:spcBef>
                <a:spcPts val="0"/>
              </a:spcBef>
              <a:spcAft>
                <a:spcPts val="0"/>
              </a:spcAft>
              <a:buSzPts val="1800"/>
              <a:buChar char="•"/>
            </a:pPr>
            <a:r>
              <a:rPr lang="en-BG"/>
              <a:t>Users describe their study by assessing </a:t>
            </a:r>
            <a:r>
              <a:rPr lang="en-BG" b="1"/>
              <a:t>criteria</a:t>
            </a:r>
            <a:r>
              <a:rPr lang="en-BG"/>
              <a:t> with </a:t>
            </a:r>
            <a:r>
              <a:rPr lang="en-BG" b="1"/>
              <a:t>dropdown lists</a:t>
            </a:r>
            <a:r>
              <a:rPr lang="en-BG"/>
              <a:t> on:</a:t>
            </a:r>
            <a:endParaRPr/>
          </a:p>
          <a:p>
            <a:pPr marL="914400" marR="0" lvl="1" indent="-342900" algn="l" rtl="0">
              <a:lnSpc>
                <a:spcPct val="150000"/>
              </a:lnSpc>
              <a:spcBef>
                <a:spcPts val="0"/>
              </a:spcBef>
              <a:spcAft>
                <a:spcPts val="0"/>
              </a:spcAft>
              <a:buClr>
                <a:srgbClr val="CB6CE6"/>
              </a:buClr>
              <a:buSzPts val="1800"/>
              <a:buChar char="•"/>
            </a:pPr>
            <a:r>
              <a:rPr lang="en-BG" b="1">
                <a:solidFill>
                  <a:srgbClr val="CB6CE6"/>
                </a:solidFill>
              </a:rPr>
              <a:t>Objective</a:t>
            </a:r>
            <a:endParaRPr b="1">
              <a:solidFill>
                <a:srgbClr val="CB6CE6"/>
              </a:solidFill>
            </a:endParaRPr>
          </a:p>
          <a:p>
            <a:pPr marL="914400" marR="0" lvl="1" indent="-342900" algn="l" rtl="0">
              <a:lnSpc>
                <a:spcPct val="150000"/>
              </a:lnSpc>
              <a:spcBef>
                <a:spcPts val="0"/>
              </a:spcBef>
              <a:spcAft>
                <a:spcPts val="0"/>
              </a:spcAft>
              <a:buClr>
                <a:srgbClr val="CB6CE6"/>
              </a:buClr>
              <a:buSzPts val="1800"/>
              <a:buChar char="•"/>
            </a:pPr>
            <a:r>
              <a:rPr lang="en-BG">
                <a:solidFill>
                  <a:srgbClr val="CB6CE6"/>
                </a:solidFill>
              </a:rPr>
              <a:t>Available </a:t>
            </a:r>
            <a:r>
              <a:rPr lang="en-BG" b="1">
                <a:solidFill>
                  <a:srgbClr val="CB6CE6"/>
                </a:solidFill>
              </a:rPr>
              <a:t>data properties</a:t>
            </a:r>
            <a:endParaRPr b="1">
              <a:solidFill>
                <a:srgbClr val="CB6CE6"/>
              </a:solidFill>
            </a:endParaRPr>
          </a:p>
          <a:p>
            <a:pPr marL="914400" marR="0" lvl="1" indent="-342900" algn="l" rtl="0">
              <a:lnSpc>
                <a:spcPct val="150000"/>
              </a:lnSpc>
              <a:spcBef>
                <a:spcPts val="0"/>
              </a:spcBef>
              <a:spcAft>
                <a:spcPts val="0"/>
              </a:spcAft>
              <a:buClr>
                <a:srgbClr val="004AAD"/>
              </a:buClr>
              <a:buSzPts val="1800"/>
              <a:buChar char="•"/>
            </a:pPr>
            <a:r>
              <a:rPr lang="en-BG">
                <a:solidFill>
                  <a:srgbClr val="004AAD"/>
                </a:solidFill>
              </a:rPr>
              <a:t>Affordable </a:t>
            </a:r>
            <a:r>
              <a:rPr lang="en-BG" b="1">
                <a:solidFill>
                  <a:srgbClr val="004AAD"/>
                </a:solidFill>
              </a:rPr>
              <a:t>assumptions</a:t>
            </a:r>
            <a:endParaRPr b="1">
              <a:solidFill>
                <a:srgbClr val="004AAD"/>
              </a:solidFill>
            </a:endParaRPr>
          </a:p>
          <a:p>
            <a:pPr marL="914400" marR="0" lvl="1" indent="-342900" algn="l" rtl="0">
              <a:lnSpc>
                <a:spcPct val="150000"/>
              </a:lnSpc>
              <a:spcBef>
                <a:spcPts val="0"/>
              </a:spcBef>
              <a:spcAft>
                <a:spcPts val="0"/>
              </a:spcAft>
              <a:buClr>
                <a:srgbClr val="004AAD"/>
              </a:buClr>
              <a:buSzPts val="1800"/>
              <a:buChar char="•"/>
            </a:pPr>
            <a:r>
              <a:rPr lang="en-BG">
                <a:solidFill>
                  <a:srgbClr val="004AAD"/>
                </a:solidFill>
              </a:rPr>
              <a:t>Desired model properties</a:t>
            </a:r>
            <a:endParaRPr>
              <a:solidFill>
                <a:srgbClr val="004AAD"/>
              </a:solidFill>
            </a:endParaRPr>
          </a:p>
          <a:p>
            <a:pPr marL="914400" marR="0" lvl="1" indent="-342900" algn="l" rtl="0">
              <a:lnSpc>
                <a:spcPct val="150000"/>
              </a:lnSpc>
              <a:spcBef>
                <a:spcPts val="0"/>
              </a:spcBef>
              <a:spcAft>
                <a:spcPts val="0"/>
              </a:spcAft>
              <a:buClr>
                <a:srgbClr val="004AAD"/>
              </a:buClr>
              <a:buSzPts val="1800"/>
              <a:buChar char="•"/>
            </a:pPr>
            <a:r>
              <a:rPr lang="en-BG">
                <a:solidFill>
                  <a:srgbClr val="004AAD"/>
                </a:solidFill>
              </a:rPr>
              <a:t>Programming language, etc.</a:t>
            </a:r>
            <a:endParaRPr>
              <a:solidFill>
                <a:srgbClr val="004AAD"/>
              </a:solidFill>
            </a:endParaRPr>
          </a:p>
          <a:p>
            <a:pPr marL="914400" marR="0" lvl="0" indent="0" algn="l" rtl="0">
              <a:lnSpc>
                <a:spcPct val="150000"/>
              </a:lnSpc>
              <a:spcBef>
                <a:spcPts val="0"/>
              </a:spcBef>
              <a:spcAft>
                <a:spcPts val="0"/>
              </a:spcAft>
              <a:buSzPts val="1800"/>
              <a:buNone/>
            </a:pPr>
            <a:endParaRPr/>
          </a:p>
          <a:p>
            <a:pPr marL="0" marR="0" lvl="0" indent="0" algn="ctr" rtl="0">
              <a:lnSpc>
                <a:spcPct val="150000"/>
              </a:lnSpc>
              <a:spcBef>
                <a:spcPts val="0"/>
              </a:spcBef>
              <a:spcAft>
                <a:spcPts val="0"/>
              </a:spcAft>
              <a:buSzPts val="1800"/>
              <a:buNone/>
            </a:pPr>
            <a:r>
              <a:rPr lang="en-BG" b="1">
                <a:solidFill>
                  <a:srgbClr val="004AAD"/>
                </a:solidFill>
              </a:rPr>
              <a:t>↳</a:t>
            </a:r>
            <a:r>
              <a:rPr lang="en-BG">
                <a:solidFill>
                  <a:srgbClr val="004AAD"/>
                </a:solidFill>
              </a:rPr>
              <a:t> The selection gets refined to </a:t>
            </a:r>
            <a:r>
              <a:rPr lang="en-BG" b="1">
                <a:solidFill>
                  <a:srgbClr val="004AAD"/>
                </a:solidFill>
              </a:rPr>
              <a:t>identify</a:t>
            </a:r>
            <a:r>
              <a:rPr lang="en-BG">
                <a:solidFill>
                  <a:srgbClr val="004AAD"/>
                </a:solidFill>
              </a:rPr>
              <a:t> the </a:t>
            </a:r>
            <a:r>
              <a:rPr lang="en-BG" b="1">
                <a:solidFill>
                  <a:srgbClr val="004AAD"/>
                </a:solidFill>
              </a:rPr>
              <a:t>set of suited methods</a:t>
            </a:r>
            <a:endParaRPr b="1">
              <a:solidFill>
                <a:srgbClr val="004AAD"/>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g389cb81f4e7_0_44"/>
          <p:cNvSpPr txBox="1">
            <a:spLocks noGrp="1"/>
          </p:cNvSpPr>
          <p:nvPr>
            <p:ph type="title"/>
          </p:nvPr>
        </p:nvSpPr>
        <p:spPr>
          <a:xfrm>
            <a:off x="254505" y="0"/>
            <a:ext cx="5778900" cy="10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BG" sz="3000" b="1"/>
              <a:t>NaviDAM |</a:t>
            </a:r>
            <a:r>
              <a:rPr lang="en-BG" sz="3000"/>
              <a:t> Evaluating your project’s needs</a:t>
            </a:r>
            <a:endParaRPr sz="3000"/>
          </a:p>
        </p:txBody>
      </p:sp>
      <p:pic>
        <p:nvPicPr>
          <p:cNvPr id="750" name="Google Shape;750;g389cb81f4e7_0_44"/>
          <p:cNvPicPr preferRelativeResize="0"/>
          <p:nvPr/>
        </p:nvPicPr>
        <p:blipFill>
          <a:blip r:embed="rId3">
            <a:alphaModFix/>
          </a:blip>
          <a:stretch>
            <a:fillRect/>
          </a:stretch>
        </p:blipFill>
        <p:spPr>
          <a:xfrm>
            <a:off x="6294688" y="47484"/>
            <a:ext cx="4102247" cy="4068805"/>
          </a:xfrm>
          <a:prstGeom prst="rect">
            <a:avLst/>
          </a:prstGeom>
          <a:noFill/>
          <a:ln>
            <a:noFill/>
          </a:ln>
        </p:spPr>
      </p:pic>
      <p:pic>
        <p:nvPicPr>
          <p:cNvPr id="751" name="Google Shape;751;g389cb81f4e7_0_44"/>
          <p:cNvPicPr preferRelativeResize="0"/>
          <p:nvPr/>
        </p:nvPicPr>
        <p:blipFill>
          <a:blip r:embed="rId3">
            <a:alphaModFix/>
          </a:blip>
          <a:stretch>
            <a:fillRect/>
          </a:stretch>
        </p:blipFill>
        <p:spPr>
          <a:xfrm>
            <a:off x="6294685" y="47486"/>
            <a:ext cx="4102243" cy="4068794"/>
          </a:xfrm>
          <a:prstGeom prst="rect">
            <a:avLst/>
          </a:prstGeom>
          <a:noFill/>
          <a:ln>
            <a:noFill/>
          </a:ln>
        </p:spPr>
      </p:pic>
      <p:pic>
        <p:nvPicPr>
          <p:cNvPr id="752" name="Google Shape;752;g389cb81f4e7_0_44"/>
          <p:cNvPicPr preferRelativeResize="0"/>
          <p:nvPr/>
        </p:nvPicPr>
        <p:blipFill>
          <a:blip r:embed="rId4">
            <a:alphaModFix/>
          </a:blip>
          <a:stretch>
            <a:fillRect/>
          </a:stretch>
        </p:blipFill>
        <p:spPr>
          <a:xfrm>
            <a:off x="6294685" y="47486"/>
            <a:ext cx="4102243" cy="6744165"/>
          </a:xfrm>
          <a:prstGeom prst="rect">
            <a:avLst/>
          </a:prstGeom>
          <a:noFill/>
          <a:ln>
            <a:noFill/>
          </a:ln>
        </p:spPr>
      </p:pic>
      <p:cxnSp>
        <p:nvCxnSpPr>
          <p:cNvPr id="753" name="Google Shape;753;g389cb81f4e7_0_44"/>
          <p:cNvCxnSpPr>
            <a:endCxn id="754" idx="3"/>
          </p:cNvCxnSpPr>
          <p:nvPr/>
        </p:nvCxnSpPr>
        <p:spPr>
          <a:xfrm flipH="1">
            <a:off x="5976950" y="878925"/>
            <a:ext cx="1500900" cy="383400"/>
          </a:xfrm>
          <a:prstGeom prst="straightConnector1">
            <a:avLst/>
          </a:prstGeom>
          <a:noFill/>
          <a:ln w="9525" cap="flat" cmpd="sng">
            <a:solidFill>
              <a:schemeClr val="dk2"/>
            </a:solidFill>
            <a:prstDash val="solid"/>
            <a:round/>
            <a:headEnd type="triangle" w="med" len="med"/>
            <a:tailEnd type="none" w="med" len="med"/>
          </a:ln>
        </p:spPr>
      </p:cxnSp>
      <p:sp>
        <p:nvSpPr>
          <p:cNvPr id="754" name="Google Shape;754;g389cb81f4e7_0_44"/>
          <p:cNvSpPr txBox="1"/>
          <p:nvPr/>
        </p:nvSpPr>
        <p:spPr>
          <a:xfrm>
            <a:off x="1830650" y="1069875"/>
            <a:ext cx="4146300" cy="3849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BG" sz="1300">
                <a:solidFill>
                  <a:schemeClr val="dk1"/>
                </a:solidFill>
                <a:latin typeface="Century Gothic"/>
                <a:ea typeface="Century Gothic"/>
                <a:cs typeface="Century Gothic"/>
                <a:sym typeface="Century Gothic"/>
              </a:rPr>
              <a:t>Helper link redirecting to criteria description page</a:t>
            </a:r>
            <a:endParaRPr sz="1300">
              <a:solidFill>
                <a:schemeClr val="dk1"/>
              </a:solidFill>
              <a:latin typeface="Century Gothic"/>
              <a:ea typeface="Century Gothic"/>
              <a:cs typeface="Century Gothic"/>
              <a:sym typeface="Century Gothic"/>
            </a:endParaRPr>
          </a:p>
        </p:txBody>
      </p:sp>
      <p:cxnSp>
        <p:nvCxnSpPr>
          <p:cNvPr id="755" name="Google Shape;755;g389cb81f4e7_0_44"/>
          <p:cNvCxnSpPr>
            <a:endCxn id="756" idx="3"/>
          </p:cNvCxnSpPr>
          <p:nvPr/>
        </p:nvCxnSpPr>
        <p:spPr>
          <a:xfrm rot="10800000">
            <a:off x="5980133" y="4864441"/>
            <a:ext cx="544200" cy="243600"/>
          </a:xfrm>
          <a:prstGeom prst="straightConnector1">
            <a:avLst/>
          </a:prstGeom>
          <a:noFill/>
          <a:ln w="9525" cap="flat" cmpd="sng">
            <a:solidFill>
              <a:schemeClr val="dk2"/>
            </a:solidFill>
            <a:prstDash val="solid"/>
            <a:round/>
            <a:headEnd type="triangle" w="med" len="med"/>
            <a:tailEnd type="none" w="med" len="med"/>
          </a:ln>
        </p:spPr>
      </p:cxnSp>
      <p:sp>
        <p:nvSpPr>
          <p:cNvPr id="756" name="Google Shape;756;g389cb81f4e7_0_44"/>
          <p:cNvSpPr txBox="1"/>
          <p:nvPr/>
        </p:nvSpPr>
        <p:spPr>
          <a:xfrm>
            <a:off x="1925033" y="4671991"/>
            <a:ext cx="4055100" cy="3849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BG" sz="1300">
                <a:solidFill>
                  <a:schemeClr val="dk1"/>
                </a:solidFill>
                <a:latin typeface="Century Gothic"/>
                <a:ea typeface="Century Gothic"/>
                <a:cs typeface="Century Gothic"/>
                <a:sym typeface="Century Gothic"/>
              </a:rPr>
              <a:t>Link to method documentation page</a:t>
            </a:r>
            <a:endParaRPr sz="1300">
              <a:solidFill>
                <a:schemeClr val="dk1"/>
              </a:solidFill>
              <a:latin typeface="Century Gothic"/>
              <a:ea typeface="Century Gothic"/>
              <a:cs typeface="Century Gothic"/>
              <a:sym typeface="Century Gothic"/>
            </a:endParaRPr>
          </a:p>
        </p:txBody>
      </p:sp>
      <p:sp>
        <p:nvSpPr>
          <p:cNvPr id="757" name="Google Shape;757;g389cb81f4e7_0_44"/>
          <p:cNvSpPr txBox="1"/>
          <p:nvPr/>
        </p:nvSpPr>
        <p:spPr>
          <a:xfrm>
            <a:off x="786000" y="1811850"/>
            <a:ext cx="4023000" cy="708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BG" sz="1700" u="sng">
                <a:solidFill>
                  <a:schemeClr val="hlink"/>
                </a:solidFill>
                <a:latin typeface="Poppins"/>
                <a:ea typeface="Poppins"/>
                <a:cs typeface="Poppins"/>
                <a:sym typeface="Poppins"/>
                <a:hlinkClick r:id="rId5"/>
              </a:rPr>
              <a:t>https://estopinj.github.io/dam/</a:t>
            </a:r>
            <a:r>
              <a:rPr lang="en-BG" sz="1700">
                <a:latin typeface="Poppins"/>
                <a:ea typeface="Poppins"/>
                <a:cs typeface="Poppins"/>
                <a:sym typeface="Poppins"/>
              </a:rPr>
              <a:t> </a:t>
            </a:r>
            <a:endParaRPr sz="1700">
              <a:latin typeface="Poppins"/>
              <a:ea typeface="Poppins"/>
              <a:cs typeface="Poppins"/>
              <a:sym typeface="Poppins"/>
            </a:endParaRPr>
          </a:p>
          <a:p>
            <a:pPr marL="0" lvl="0" indent="0" algn="ctr" rtl="0">
              <a:spcBef>
                <a:spcPts val="0"/>
              </a:spcBef>
              <a:spcAft>
                <a:spcPts val="0"/>
              </a:spcAft>
              <a:buNone/>
            </a:pPr>
            <a:r>
              <a:rPr lang="en-BG" sz="1100">
                <a:latin typeface="Poppins"/>
                <a:ea typeface="Poppins"/>
                <a:cs typeface="Poppins"/>
                <a:sym typeface="Poppins"/>
              </a:rPr>
              <a:t>→ Will be transfer on university servers later</a:t>
            </a:r>
            <a:r>
              <a:rPr lang="en-BG" sz="1700">
                <a:latin typeface="Poppins"/>
                <a:ea typeface="Poppins"/>
                <a:cs typeface="Poppins"/>
                <a:sym typeface="Poppins"/>
              </a:rPr>
              <a:t> </a:t>
            </a:r>
            <a:endParaRPr sz="1700">
              <a:latin typeface="Poppins"/>
              <a:ea typeface="Poppins"/>
              <a:cs typeface="Poppins"/>
              <a:sym typeface="Poppins"/>
            </a:endParaRPr>
          </a:p>
        </p:txBody>
      </p:sp>
      <p:sp>
        <p:nvSpPr>
          <p:cNvPr id="758" name="Google Shape;758;g389cb81f4e7_0_44"/>
          <p:cNvSpPr txBox="1"/>
          <p:nvPr/>
        </p:nvSpPr>
        <p:spPr>
          <a:xfrm>
            <a:off x="911925" y="2876450"/>
            <a:ext cx="4023000" cy="944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BG" sz="1900" i="1">
                <a:solidFill>
                  <a:schemeClr val="dk1"/>
                </a:solidFill>
                <a:latin typeface="Century Gothic"/>
                <a:ea typeface="Century Gothic"/>
                <a:cs typeface="Century Gothic"/>
                <a:sym typeface="Century Gothic"/>
              </a:rPr>
              <a:t>→ Application example later  in </a:t>
            </a:r>
            <a:r>
              <a:rPr lang="en-BG" sz="1900" b="1" i="1">
                <a:solidFill>
                  <a:schemeClr val="dk1"/>
                </a:solidFill>
                <a:latin typeface="Century Gothic"/>
                <a:ea typeface="Century Gothic"/>
                <a:cs typeface="Century Gothic"/>
                <a:sym typeface="Century Gothic"/>
              </a:rPr>
              <a:t>IV. Applying the DAM framework</a:t>
            </a:r>
            <a:endParaRPr sz="1900" b="1" i="1">
              <a:solidFill>
                <a:schemeClr val="dk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5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5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5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5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764" name="Google Shape;764;g389cb81f4e7_0_57"/>
          <p:cNvSpPr txBox="1">
            <a:spLocks noGrp="1"/>
          </p:cNvSpPr>
          <p:nvPr>
            <p:ph type="body" idx="1"/>
          </p:nvPr>
        </p:nvSpPr>
        <p:spPr>
          <a:xfrm>
            <a:off x="7211254" y="1277075"/>
            <a:ext cx="5594400" cy="2028300"/>
          </a:xfrm>
          <a:prstGeom prst="rect">
            <a:avLst/>
          </a:prstGeom>
          <a:noFill/>
          <a:ln>
            <a:noFill/>
          </a:ln>
        </p:spPr>
        <p:txBody>
          <a:bodyPr spcFirstLastPara="1" wrap="square" lIns="91425" tIns="45700" rIns="91425" bIns="45700" anchor="t" anchorCtr="0">
            <a:normAutofit/>
          </a:bodyPr>
          <a:lstStyle/>
          <a:p>
            <a:pPr marL="457200" lvl="0" indent="-330200" algn="l" rtl="0">
              <a:lnSpc>
                <a:spcPct val="150000"/>
              </a:lnSpc>
              <a:spcBef>
                <a:spcPts val="0"/>
              </a:spcBef>
              <a:spcAft>
                <a:spcPts val="0"/>
              </a:spcAft>
              <a:buClr>
                <a:srgbClr val="CCCCCC"/>
              </a:buClr>
              <a:buSzPts val="1600"/>
              <a:buChar char="•"/>
            </a:pPr>
            <a:r>
              <a:rPr lang="en-BG" sz="1800" b="1">
                <a:solidFill>
                  <a:srgbClr val="CCCCCC"/>
                </a:solidFill>
              </a:rPr>
              <a:t>Good practices</a:t>
            </a:r>
            <a:r>
              <a:rPr lang="en-BG" sz="1800">
                <a:solidFill>
                  <a:srgbClr val="CCCCCC"/>
                </a:solidFill>
              </a:rPr>
              <a:t> panel</a:t>
            </a:r>
            <a:endParaRPr sz="1500" i="1">
              <a:solidFill>
                <a:srgbClr val="CCCCCC"/>
              </a:solidFill>
            </a:endParaRPr>
          </a:p>
          <a:p>
            <a:pPr marL="914400" lvl="1" indent="-330200" algn="l" rtl="0">
              <a:lnSpc>
                <a:spcPct val="150000"/>
              </a:lnSpc>
              <a:spcBef>
                <a:spcPts val="0"/>
              </a:spcBef>
              <a:spcAft>
                <a:spcPts val="0"/>
              </a:spcAft>
              <a:buClr>
                <a:srgbClr val="CCCCCC"/>
              </a:buClr>
              <a:buSzPts val="1600"/>
              <a:buChar char="•"/>
            </a:pPr>
            <a:r>
              <a:rPr lang="en-BG" sz="1600">
                <a:solidFill>
                  <a:srgbClr val="CCCCCC"/>
                </a:solidFill>
              </a:rPr>
              <a:t>Adjustment &amp; causal graphs</a:t>
            </a:r>
            <a:endParaRPr sz="1600">
              <a:solidFill>
                <a:srgbClr val="CCCCCC"/>
              </a:solidFill>
            </a:endParaRPr>
          </a:p>
          <a:p>
            <a:pPr marL="914400" lvl="1" indent="-330200" algn="l" rtl="0">
              <a:lnSpc>
                <a:spcPct val="150000"/>
              </a:lnSpc>
              <a:spcBef>
                <a:spcPts val="0"/>
              </a:spcBef>
              <a:spcAft>
                <a:spcPts val="0"/>
              </a:spcAft>
              <a:buClr>
                <a:srgbClr val="CCCCCC"/>
              </a:buClr>
              <a:buSzPts val="1600"/>
              <a:buChar char="•"/>
            </a:pPr>
            <a:r>
              <a:rPr lang="en-BG" sz="1600">
                <a:solidFill>
                  <a:srgbClr val="CCCCCC"/>
                </a:solidFill>
              </a:rPr>
              <a:t>Causal paradigms, cross methods, etc.</a:t>
            </a:r>
            <a:endParaRPr sz="1600">
              <a:solidFill>
                <a:srgbClr val="CCCCCC"/>
              </a:solidFill>
            </a:endParaRPr>
          </a:p>
          <a:p>
            <a:pPr marL="914400" lvl="1" indent="-330200" algn="l" rtl="0">
              <a:lnSpc>
                <a:spcPct val="150000"/>
              </a:lnSpc>
              <a:spcBef>
                <a:spcPts val="0"/>
              </a:spcBef>
              <a:spcAft>
                <a:spcPts val="0"/>
              </a:spcAft>
              <a:buClr>
                <a:srgbClr val="CCCCCC"/>
              </a:buClr>
              <a:buSzPts val="1600"/>
              <a:buChar char="•"/>
            </a:pPr>
            <a:r>
              <a:rPr lang="en-BG" sz="1600">
                <a:solidFill>
                  <a:srgbClr val="CCCCCC"/>
                </a:solidFill>
              </a:rPr>
              <a:t>Review articles</a:t>
            </a:r>
            <a:endParaRPr sz="1600">
              <a:solidFill>
                <a:srgbClr val="CCCCCC"/>
              </a:solidFill>
            </a:endParaRPr>
          </a:p>
        </p:txBody>
      </p:sp>
      <p:sp>
        <p:nvSpPr>
          <p:cNvPr id="765" name="Google Shape;765;g389cb81f4e7_0_57"/>
          <p:cNvSpPr txBox="1">
            <a:spLocks noGrp="1"/>
          </p:cNvSpPr>
          <p:nvPr>
            <p:ph type="title"/>
          </p:nvPr>
        </p:nvSpPr>
        <p:spPr>
          <a:xfrm>
            <a:off x="254506" y="0"/>
            <a:ext cx="4598700" cy="10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Font typeface="Arial"/>
              <a:buNone/>
            </a:pPr>
            <a:r>
              <a:rPr lang="en-BG" sz="3000" b="1"/>
              <a:t>NaviDAM |</a:t>
            </a:r>
            <a:r>
              <a:rPr lang="en-BG" sz="3000"/>
              <a:t> Panels</a:t>
            </a:r>
            <a:endParaRPr sz="3000"/>
          </a:p>
        </p:txBody>
      </p:sp>
      <p:sp>
        <p:nvSpPr>
          <p:cNvPr id="766" name="Google Shape;766;g389cb81f4e7_0_57"/>
          <p:cNvSpPr txBox="1">
            <a:spLocks noGrp="1"/>
          </p:cNvSpPr>
          <p:nvPr>
            <p:ph type="body" idx="1"/>
          </p:nvPr>
        </p:nvSpPr>
        <p:spPr>
          <a:xfrm>
            <a:off x="1752537" y="3334475"/>
            <a:ext cx="5594400" cy="3016800"/>
          </a:xfrm>
          <a:prstGeom prst="rect">
            <a:avLst/>
          </a:prstGeom>
          <a:noFill/>
          <a:ln>
            <a:noFill/>
          </a:ln>
        </p:spPr>
        <p:txBody>
          <a:bodyPr spcFirstLastPara="1" wrap="square" lIns="91425" tIns="45700" rIns="91425" bIns="45700" anchor="t" anchorCtr="0">
            <a:normAutofit/>
          </a:bodyPr>
          <a:lstStyle/>
          <a:p>
            <a:pPr marL="457200" marR="0" lvl="0" indent="-342900" algn="l" rtl="0">
              <a:lnSpc>
                <a:spcPct val="150000"/>
              </a:lnSpc>
              <a:spcBef>
                <a:spcPts val="0"/>
              </a:spcBef>
              <a:spcAft>
                <a:spcPts val="0"/>
              </a:spcAft>
              <a:buClr>
                <a:srgbClr val="CCCCCC"/>
              </a:buClr>
              <a:buSzPts val="1800"/>
              <a:buChar char="•"/>
            </a:pPr>
            <a:r>
              <a:rPr lang="en-BG" sz="1800" b="1">
                <a:solidFill>
                  <a:srgbClr val="CCCCCC"/>
                </a:solidFill>
              </a:rPr>
              <a:t>Method</a:t>
            </a:r>
            <a:r>
              <a:rPr lang="en-BG" sz="1800">
                <a:solidFill>
                  <a:srgbClr val="CCCCCC"/>
                </a:solidFill>
              </a:rPr>
              <a:t> panel 				</a:t>
            </a:r>
            <a:r>
              <a:rPr lang="en-BG" sz="1348" i="1">
                <a:solidFill>
                  <a:srgbClr val="CCCCCC"/>
                </a:solidFill>
              </a:rPr>
              <a:t>[1 page /method]</a:t>
            </a:r>
            <a:endParaRPr sz="1348" i="1">
              <a:solidFill>
                <a:srgbClr val="CCCCCC"/>
              </a:solidFill>
            </a:endParaRPr>
          </a:p>
          <a:p>
            <a:pPr marL="914400" marR="0" lvl="1" indent="-330200" algn="l" rtl="0">
              <a:lnSpc>
                <a:spcPct val="150000"/>
              </a:lnSpc>
              <a:spcBef>
                <a:spcPts val="0"/>
              </a:spcBef>
              <a:spcAft>
                <a:spcPts val="0"/>
              </a:spcAft>
              <a:buClr>
                <a:srgbClr val="CCCCCC"/>
              </a:buClr>
              <a:buSzPts val="1600"/>
              <a:buChar char="•"/>
            </a:pPr>
            <a:r>
              <a:rPr lang="en-BG" sz="1600">
                <a:solidFill>
                  <a:srgbClr val="CCCCCC"/>
                </a:solidFill>
              </a:rPr>
              <a:t>Description, principle, variants</a:t>
            </a:r>
            <a:endParaRPr sz="1600">
              <a:solidFill>
                <a:srgbClr val="CCCCCC"/>
              </a:solidFill>
            </a:endParaRPr>
          </a:p>
          <a:p>
            <a:pPr marL="914400" marR="0" lvl="1" indent="-330200" algn="l" rtl="0">
              <a:lnSpc>
                <a:spcPct val="150000"/>
              </a:lnSpc>
              <a:spcBef>
                <a:spcPts val="0"/>
              </a:spcBef>
              <a:spcAft>
                <a:spcPts val="0"/>
              </a:spcAft>
              <a:buClr>
                <a:srgbClr val="CCCCCC"/>
              </a:buClr>
              <a:buSzPts val="1600"/>
              <a:buChar char="•"/>
            </a:pPr>
            <a:r>
              <a:rPr lang="en-BG" sz="1600">
                <a:solidFill>
                  <a:srgbClr val="CCCCCC"/>
                </a:solidFill>
              </a:rPr>
              <a:t>Reference method article(s)</a:t>
            </a:r>
            <a:endParaRPr sz="1600">
              <a:solidFill>
                <a:srgbClr val="CCCCCC"/>
              </a:solidFill>
            </a:endParaRPr>
          </a:p>
          <a:p>
            <a:pPr marL="914400" marR="0" lvl="1" indent="-330200" algn="l" rtl="0">
              <a:lnSpc>
                <a:spcPct val="150000"/>
              </a:lnSpc>
              <a:spcBef>
                <a:spcPts val="0"/>
              </a:spcBef>
              <a:spcAft>
                <a:spcPts val="0"/>
              </a:spcAft>
              <a:buClr>
                <a:srgbClr val="CCCCCC"/>
              </a:buClr>
              <a:buSzPts val="1600"/>
              <a:buChar char="•"/>
            </a:pPr>
            <a:r>
              <a:rPr lang="en-BG" sz="1600">
                <a:solidFill>
                  <a:srgbClr val="CCCCCC"/>
                </a:solidFill>
              </a:rPr>
              <a:t>Ref. research articles applying method</a:t>
            </a:r>
            <a:endParaRPr sz="1600">
              <a:solidFill>
                <a:srgbClr val="CCCCCC"/>
              </a:solidFill>
            </a:endParaRPr>
          </a:p>
          <a:p>
            <a:pPr marL="1371600" marR="0" lvl="2" indent="-330200" algn="l" rtl="0">
              <a:lnSpc>
                <a:spcPct val="150000"/>
              </a:lnSpc>
              <a:spcBef>
                <a:spcPts val="0"/>
              </a:spcBef>
              <a:spcAft>
                <a:spcPts val="0"/>
              </a:spcAft>
              <a:buClr>
                <a:srgbClr val="CCCCCC"/>
              </a:buClr>
              <a:buSzPts val="1600"/>
              <a:buChar char="•"/>
            </a:pPr>
            <a:r>
              <a:rPr lang="en-BG" sz="1400">
                <a:solidFill>
                  <a:srgbClr val="CCCCCC"/>
                </a:solidFill>
              </a:rPr>
              <a:t>w/o </a:t>
            </a:r>
            <a:r>
              <a:rPr lang="en-BG" sz="1400" b="1">
                <a:solidFill>
                  <a:srgbClr val="CCCCCC"/>
                </a:solidFill>
              </a:rPr>
              <a:t>RS data for Ecology </a:t>
            </a:r>
            <a:endParaRPr sz="1400" b="1">
              <a:solidFill>
                <a:srgbClr val="CCCCCC"/>
              </a:solidFill>
            </a:endParaRPr>
          </a:p>
          <a:p>
            <a:pPr marL="914400" marR="0" lvl="1" indent="-330200" algn="l" rtl="0">
              <a:lnSpc>
                <a:spcPct val="150000"/>
              </a:lnSpc>
              <a:spcBef>
                <a:spcPts val="0"/>
              </a:spcBef>
              <a:spcAft>
                <a:spcPts val="0"/>
              </a:spcAft>
              <a:buClr>
                <a:srgbClr val="CCCCCC"/>
              </a:buClr>
              <a:buSzPts val="1600"/>
              <a:buChar char="•"/>
            </a:pPr>
            <a:r>
              <a:rPr lang="en-BG" sz="1600">
                <a:solidFill>
                  <a:srgbClr val="CCCCCC"/>
                </a:solidFill>
              </a:rPr>
              <a:t>R/Python packages, usage </a:t>
            </a:r>
            <a:endParaRPr sz="1600">
              <a:solidFill>
                <a:srgbClr val="CCCCCC"/>
              </a:solidFill>
            </a:endParaRPr>
          </a:p>
          <a:p>
            <a:pPr marL="914400" marR="0" lvl="0" indent="0" algn="l" rtl="0">
              <a:lnSpc>
                <a:spcPct val="150000"/>
              </a:lnSpc>
              <a:spcBef>
                <a:spcPts val="0"/>
              </a:spcBef>
              <a:spcAft>
                <a:spcPts val="0"/>
              </a:spcAft>
              <a:buSzPts val="1800"/>
              <a:buNone/>
            </a:pPr>
            <a:r>
              <a:rPr lang="en-BG" sz="1800">
                <a:solidFill>
                  <a:srgbClr val="CCCCCC"/>
                </a:solidFill>
              </a:rPr>
              <a:t>[+ code cells]</a:t>
            </a:r>
            <a:endParaRPr sz="1800" i="1">
              <a:solidFill>
                <a:srgbClr val="CCCCCC"/>
              </a:solidFill>
            </a:endParaRPr>
          </a:p>
        </p:txBody>
      </p:sp>
      <p:sp>
        <p:nvSpPr>
          <p:cNvPr id="767" name="Google Shape;767;g389cb81f4e7_0_57"/>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59</a:t>
            </a:fld>
            <a:endParaRPr/>
          </a:p>
        </p:txBody>
      </p:sp>
      <p:sp>
        <p:nvSpPr>
          <p:cNvPr id="768" name="Google Shape;768;g389cb81f4e7_0_57"/>
          <p:cNvSpPr txBox="1">
            <a:spLocks noGrp="1"/>
          </p:cNvSpPr>
          <p:nvPr>
            <p:ph type="body" idx="1"/>
          </p:nvPr>
        </p:nvSpPr>
        <p:spPr>
          <a:xfrm>
            <a:off x="7211254" y="3334475"/>
            <a:ext cx="5594400" cy="2481000"/>
          </a:xfrm>
          <a:prstGeom prst="rect">
            <a:avLst/>
          </a:prstGeom>
          <a:noFill/>
          <a:ln>
            <a:noFill/>
          </a:ln>
        </p:spPr>
        <p:txBody>
          <a:bodyPr spcFirstLastPara="1" wrap="square" lIns="91425" tIns="45700" rIns="91425" bIns="45700" anchor="t" anchorCtr="0">
            <a:normAutofit/>
          </a:bodyPr>
          <a:lstStyle/>
          <a:p>
            <a:pPr marL="457200" marR="0" lvl="0" indent="-330200" algn="l" rtl="0">
              <a:lnSpc>
                <a:spcPct val="150000"/>
              </a:lnSpc>
              <a:spcBef>
                <a:spcPts val="0"/>
              </a:spcBef>
              <a:spcAft>
                <a:spcPts val="0"/>
              </a:spcAft>
              <a:buClr>
                <a:srgbClr val="CCCCCC"/>
              </a:buClr>
              <a:buSzPts val="1600"/>
              <a:buChar char="•"/>
            </a:pPr>
            <a:r>
              <a:rPr lang="en-BG" sz="1800" b="1">
                <a:solidFill>
                  <a:srgbClr val="CCCCCC"/>
                </a:solidFill>
              </a:rPr>
              <a:t>Gallery</a:t>
            </a:r>
            <a:endParaRPr sz="1800" b="1">
              <a:solidFill>
                <a:srgbClr val="CCCCCC"/>
              </a:solidFill>
            </a:endParaRPr>
          </a:p>
          <a:p>
            <a:pPr marL="914400" marR="0" lvl="1" indent="-330200" algn="l" rtl="0">
              <a:lnSpc>
                <a:spcPct val="150000"/>
              </a:lnSpc>
              <a:spcBef>
                <a:spcPts val="0"/>
              </a:spcBef>
              <a:spcAft>
                <a:spcPts val="0"/>
              </a:spcAft>
              <a:buClr>
                <a:srgbClr val="CCCCCC"/>
              </a:buClr>
              <a:buSzPts val="1600"/>
              <a:buChar char="•"/>
            </a:pPr>
            <a:r>
              <a:rPr lang="en-BG" sz="1600">
                <a:solidFill>
                  <a:srgbClr val="CCCCCC"/>
                </a:solidFill>
              </a:rPr>
              <a:t>STOC &amp; synthetic controls</a:t>
            </a:r>
            <a:endParaRPr sz="1600">
              <a:solidFill>
                <a:srgbClr val="CCCCCC"/>
              </a:solidFill>
            </a:endParaRPr>
          </a:p>
          <a:p>
            <a:pPr marL="914400" marR="0" lvl="1" indent="-330200" algn="l" rtl="0">
              <a:lnSpc>
                <a:spcPct val="150000"/>
              </a:lnSpc>
              <a:spcBef>
                <a:spcPts val="0"/>
              </a:spcBef>
              <a:spcAft>
                <a:spcPts val="0"/>
              </a:spcAft>
              <a:buClr>
                <a:srgbClr val="CCCCCC"/>
              </a:buClr>
              <a:buSzPts val="1600"/>
              <a:buChar char="•"/>
            </a:pPr>
            <a:r>
              <a:rPr lang="en-BG" sz="1600">
                <a:solidFill>
                  <a:srgbClr val="CCCCCC"/>
                </a:solidFill>
              </a:rPr>
              <a:t>Other studies welcomed</a:t>
            </a:r>
            <a:endParaRPr sz="1600">
              <a:solidFill>
                <a:srgbClr val="CCCCCC"/>
              </a:solidFill>
            </a:endParaRPr>
          </a:p>
          <a:p>
            <a:pPr marL="914400" lvl="0" indent="0" algn="l" rtl="0">
              <a:lnSpc>
                <a:spcPct val="150000"/>
              </a:lnSpc>
              <a:spcBef>
                <a:spcPts val="0"/>
              </a:spcBef>
              <a:spcAft>
                <a:spcPts val="0"/>
              </a:spcAft>
              <a:buNone/>
            </a:pPr>
            <a:r>
              <a:rPr lang="en-BG" sz="1600">
                <a:solidFill>
                  <a:srgbClr val="CCCCCC"/>
                </a:solidFill>
              </a:rPr>
              <a:t>→ Needs method selection tool ✔</a:t>
            </a:r>
            <a:endParaRPr sz="1600">
              <a:solidFill>
                <a:srgbClr val="CCCCCC"/>
              </a:solidFill>
            </a:endParaRPr>
          </a:p>
          <a:p>
            <a:pPr marL="914400" lvl="0" indent="0" algn="l" rtl="0">
              <a:lnSpc>
                <a:spcPct val="150000"/>
              </a:lnSpc>
              <a:spcBef>
                <a:spcPts val="0"/>
              </a:spcBef>
              <a:spcAft>
                <a:spcPts val="0"/>
              </a:spcAft>
              <a:buNone/>
            </a:pPr>
            <a:r>
              <a:rPr lang="en-BG" sz="1600">
                <a:solidFill>
                  <a:srgbClr val="CCCCCC"/>
                </a:solidFill>
              </a:rPr>
              <a:t>&amp; more method assessments ongoing</a:t>
            </a:r>
            <a:endParaRPr sz="1600">
              <a:solidFill>
                <a:srgbClr val="CCCCCC"/>
              </a:solidFill>
            </a:endParaRPr>
          </a:p>
        </p:txBody>
      </p:sp>
      <p:cxnSp>
        <p:nvCxnSpPr>
          <p:cNvPr id="769" name="Google Shape;769;g389cb81f4e7_0_57"/>
          <p:cNvCxnSpPr/>
          <p:nvPr/>
        </p:nvCxnSpPr>
        <p:spPr>
          <a:xfrm>
            <a:off x="7233486" y="1277075"/>
            <a:ext cx="0" cy="5089500"/>
          </a:xfrm>
          <a:prstGeom prst="straightConnector1">
            <a:avLst/>
          </a:prstGeom>
          <a:noFill/>
          <a:ln w="9525" cap="flat" cmpd="sng">
            <a:solidFill>
              <a:srgbClr val="B7B7B7"/>
            </a:solidFill>
            <a:prstDash val="solid"/>
            <a:round/>
            <a:headEnd type="none" w="sm" len="sm"/>
            <a:tailEnd type="none" w="sm" len="sm"/>
          </a:ln>
        </p:spPr>
      </p:cxnSp>
      <p:sp>
        <p:nvSpPr>
          <p:cNvPr id="770" name="Google Shape;770;g389cb81f4e7_0_57"/>
          <p:cNvSpPr txBox="1">
            <a:spLocks noGrp="1"/>
          </p:cNvSpPr>
          <p:nvPr>
            <p:ph type="body" idx="1"/>
          </p:nvPr>
        </p:nvSpPr>
        <p:spPr>
          <a:xfrm>
            <a:off x="1752537" y="1124673"/>
            <a:ext cx="5594400" cy="1925400"/>
          </a:xfrm>
          <a:prstGeom prst="rect">
            <a:avLst/>
          </a:prstGeom>
          <a:noFill/>
          <a:ln>
            <a:noFill/>
          </a:ln>
        </p:spPr>
        <p:txBody>
          <a:bodyPr spcFirstLastPara="1" wrap="square" lIns="91425" tIns="45700" rIns="91425" bIns="45700" anchor="t" anchorCtr="0">
            <a:normAutofit/>
          </a:bodyPr>
          <a:lstStyle/>
          <a:p>
            <a:pPr marL="457200" lvl="0" indent="-342900" algn="l" rtl="0">
              <a:lnSpc>
                <a:spcPct val="150000"/>
              </a:lnSpc>
              <a:spcBef>
                <a:spcPts val="0"/>
              </a:spcBef>
              <a:spcAft>
                <a:spcPts val="0"/>
              </a:spcAft>
              <a:buSzPts val="1800"/>
              <a:buChar char="•"/>
            </a:pPr>
            <a:r>
              <a:rPr lang="en-BG" sz="1800" b="1"/>
              <a:t>Criteria</a:t>
            </a:r>
            <a:r>
              <a:rPr lang="en-BG" sz="1800"/>
              <a:t> panel			</a:t>
            </a:r>
            <a:r>
              <a:rPr lang="en-BG" sz="1348" i="1"/>
              <a:t>[1 page /criterion]</a:t>
            </a:r>
            <a:endParaRPr sz="1691" i="1"/>
          </a:p>
          <a:p>
            <a:pPr marL="914400" lvl="1" indent="-330200" algn="l" rtl="0">
              <a:lnSpc>
                <a:spcPct val="150000"/>
              </a:lnSpc>
              <a:spcBef>
                <a:spcPts val="0"/>
              </a:spcBef>
              <a:spcAft>
                <a:spcPts val="0"/>
              </a:spcAft>
              <a:buSzPts val="1600"/>
              <a:buChar char="•"/>
            </a:pPr>
            <a:r>
              <a:rPr lang="en-BG" sz="1600"/>
              <a:t>Definition &amp; explanation</a:t>
            </a:r>
            <a:endParaRPr sz="1600"/>
          </a:p>
          <a:p>
            <a:pPr marL="914400" lvl="1" indent="-330200" algn="l" rtl="0">
              <a:lnSpc>
                <a:spcPct val="150000"/>
              </a:lnSpc>
              <a:spcBef>
                <a:spcPts val="0"/>
              </a:spcBef>
              <a:spcAft>
                <a:spcPts val="0"/>
              </a:spcAft>
              <a:buSzPts val="1600"/>
              <a:buChar char="•"/>
            </a:pPr>
            <a:r>
              <a:rPr lang="en-BG" sz="1600"/>
              <a:t>Tools/Rationale for helping assessment</a:t>
            </a:r>
            <a:endParaRPr sz="1600"/>
          </a:p>
          <a:p>
            <a:pPr marL="914400" lvl="1" indent="-330200" algn="l" rtl="0">
              <a:lnSpc>
                <a:spcPct val="150000"/>
              </a:lnSpc>
              <a:spcBef>
                <a:spcPts val="0"/>
              </a:spcBef>
              <a:spcAft>
                <a:spcPts val="0"/>
              </a:spcAft>
              <a:buSzPts val="1600"/>
              <a:buChar char="•"/>
            </a:pPr>
            <a:r>
              <a:rPr lang="en-BG" sz="1600"/>
              <a:t>Assessment example</a:t>
            </a:r>
            <a:endParaRPr sz="1600" b="1"/>
          </a:p>
        </p:txBody>
      </p:sp>
      <p:sp>
        <p:nvSpPr>
          <p:cNvPr id="771" name="Google Shape;771;g389cb81f4e7_0_57"/>
          <p:cNvSpPr txBox="1"/>
          <p:nvPr/>
        </p:nvSpPr>
        <p:spPr>
          <a:xfrm>
            <a:off x="6275725" y="307950"/>
            <a:ext cx="4023000" cy="446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BG" sz="1700" u="sng">
                <a:solidFill>
                  <a:schemeClr val="hlink"/>
                </a:solidFill>
                <a:latin typeface="Poppins"/>
                <a:ea typeface="Poppins"/>
                <a:cs typeface="Poppins"/>
                <a:sym typeface="Poppins"/>
                <a:hlinkClick r:id="rId3"/>
              </a:rPr>
              <a:t>https://estopinj.github.io/dam/</a:t>
            </a:r>
            <a:r>
              <a:rPr lang="en-BG" sz="1700">
                <a:latin typeface="Poppins"/>
                <a:ea typeface="Poppins"/>
                <a:cs typeface="Poppins"/>
                <a:sym typeface="Poppins"/>
              </a:rPr>
              <a:t> </a:t>
            </a:r>
            <a:endParaRPr sz="1700">
              <a:latin typeface="Poppins"/>
              <a:ea typeface="Poppins"/>
              <a:cs typeface="Poppins"/>
              <a:sym typeface="Poppins"/>
            </a:endParaRPr>
          </a:p>
        </p:txBody>
      </p:sp>
      <p:pic>
        <p:nvPicPr>
          <p:cNvPr id="772" name="Google Shape;772;g389cb81f4e7_0_57" title="Screenshot 2025-09-08 at 17-37-46 Criteria NaviDAM.png"/>
          <p:cNvPicPr preferRelativeResize="0"/>
          <p:nvPr/>
        </p:nvPicPr>
        <p:blipFill>
          <a:blip r:embed="rId4">
            <a:alphaModFix/>
          </a:blip>
          <a:stretch>
            <a:fillRect/>
          </a:stretch>
        </p:blipFill>
        <p:spPr>
          <a:xfrm>
            <a:off x="0" y="2085800"/>
            <a:ext cx="1927448" cy="26863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382288a58c7_0_89"/>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Contribution map</a:t>
            </a:r>
            <a:endParaRPr/>
          </a:p>
        </p:txBody>
      </p:sp>
      <p:pic>
        <p:nvPicPr>
          <p:cNvPr id="268" name="Google Shape;268;g382288a58c7_0_89" title="Contribution_map.png"/>
          <p:cNvPicPr preferRelativeResize="0"/>
          <p:nvPr/>
        </p:nvPicPr>
        <p:blipFill>
          <a:blip r:embed="rId3">
            <a:alphaModFix/>
          </a:blip>
          <a:stretch>
            <a:fillRect/>
          </a:stretch>
        </p:blipFill>
        <p:spPr>
          <a:xfrm>
            <a:off x="1296887" y="417825"/>
            <a:ext cx="9598223" cy="6022348"/>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pic>
        <p:nvPicPr>
          <p:cNvPr id="778" name="Google Shape;778;g389cb81f4e7_0_70"/>
          <p:cNvPicPr preferRelativeResize="0"/>
          <p:nvPr/>
        </p:nvPicPr>
        <p:blipFill rotWithShape="1">
          <a:blip r:embed="rId3">
            <a:alphaModFix/>
          </a:blip>
          <a:srcRect l="21169" r="21507"/>
          <a:stretch/>
        </p:blipFill>
        <p:spPr>
          <a:xfrm>
            <a:off x="6625276" y="0"/>
            <a:ext cx="4804723" cy="6920599"/>
          </a:xfrm>
          <a:prstGeom prst="rect">
            <a:avLst/>
          </a:prstGeom>
          <a:noFill/>
          <a:ln>
            <a:noFill/>
          </a:ln>
        </p:spPr>
      </p:pic>
      <p:sp>
        <p:nvSpPr>
          <p:cNvPr id="779" name="Google Shape;779;g389cb81f4e7_0_70"/>
          <p:cNvSpPr txBox="1">
            <a:spLocks noGrp="1"/>
          </p:cNvSpPr>
          <p:nvPr>
            <p:ph type="title"/>
          </p:nvPr>
        </p:nvSpPr>
        <p:spPr>
          <a:xfrm>
            <a:off x="254511" y="1"/>
            <a:ext cx="10515600" cy="10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Font typeface="Arial"/>
              <a:buNone/>
            </a:pPr>
            <a:r>
              <a:rPr lang="en-BG" sz="3000" b="1"/>
              <a:t>NaviDAM |</a:t>
            </a:r>
            <a:r>
              <a:rPr lang="en-BG" sz="3000"/>
              <a:t> Criteria Panel</a:t>
            </a:r>
            <a:endParaRPr sz="3000"/>
          </a:p>
        </p:txBody>
      </p:sp>
      <p:sp>
        <p:nvSpPr>
          <p:cNvPr id="780" name="Google Shape;780;g389cb81f4e7_0_70"/>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60</a:t>
            </a:fld>
            <a:endParaRPr/>
          </a:p>
        </p:txBody>
      </p:sp>
      <p:sp>
        <p:nvSpPr>
          <p:cNvPr id="781" name="Google Shape;781;g389cb81f4e7_0_70"/>
          <p:cNvSpPr txBox="1"/>
          <p:nvPr/>
        </p:nvSpPr>
        <p:spPr>
          <a:xfrm>
            <a:off x="1401800" y="1373950"/>
            <a:ext cx="3904500" cy="6156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BG">
                <a:latin typeface="Poppins"/>
                <a:ea typeface="Poppins"/>
                <a:cs typeface="Poppins"/>
                <a:sym typeface="Poppins"/>
              </a:rPr>
              <a:t>Criteria page example: </a:t>
            </a:r>
            <a:r>
              <a:rPr lang="en-BG" u="sng">
                <a:solidFill>
                  <a:schemeClr val="hlink"/>
                </a:solidFill>
                <a:latin typeface="Poppins"/>
                <a:ea typeface="Poppins"/>
                <a:cs typeface="Poppins"/>
                <a:sym typeface="Poppins"/>
                <a:hlinkClick r:id="rId4"/>
              </a:rPr>
              <a:t>https://estopinj.github.io/dam/objective</a:t>
            </a:r>
            <a:r>
              <a:rPr lang="en-BG">
                <a:latin typeface="Poppins"/>
                <a:ea typeface="Poppins"/>
                <a:cs typeface="Poppins"/>
                <a:sym typeface="Poppins"/>
              </a:rPr>
              <a:t> </a:t>
            </a:r>
            <a:endParaRPr>
              <a:latin typeface="Poppins"/>
              <a:ea typeface="Poppins"/>
              <a:cs typeface="Poppins"/>
              <a:sym typeface="Poppins"/>
            </a:endParaRPr>
          </a:p>
        </p:txBody>
      </p:sp>
      <p:sp>
        <p:nvSpPr>
          <p:cNvPr id="782" name="Google Shape;782;g389cb81f4e7_0_70"/>
          <p:cNvSpPr txBox="1"/>
          <p:nvPr/>
        </p:nvSpPr>
        <p:spPr>
          <a:xfrm>
            <a:off x="1146600" y="6292525"/>
            <a:ext cx="40230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BG" sz="1200" u="sng">
                <a:solidFill>
                  <a:schemeClr val="hlink"/>
                </a:solidFill>
                <a:latin typeface="Poppins"/>
                <a:ea typeface="Poppins"/>
                <a:cs typeface="Poppins"/>
                <a:sym typeface="Poppins"/>
                <a:hlinkClick r:id="rId5"/>
              </a:rPr>
              <a:t>https://estopinj.github.io/dam/</a:t>
            </a:r>
            <a:r>
              <a:rPr lang="en-BG" sz="1200">
                <a:latin typeface="Poppins"/>
                <a:ea typeface="Poppins"/>
                <a:cs typeface="Poppins"/>
                <a:sym typeface="Poppins"/>
              </a:rPr>
              <a:t> </a:t>
            </a:r>
            <a:endParaRPr sz="1200">
              <a:latin typeface="Poppins"/>
              <a:ea typeface="Poppins"/>
              <a:cs typeface="Poppins"/>
              <a:sym typeface="Poppins"/>
            </a:endParaRPr>
          </a:p>
        </p:txBody>
      </p:sp>
      <p:sp>
        <p:nvSpPr>
          <p:cNvPr id="783" name="Google Shape;783;g389cb81f4e7_0_70"/>
          <p:cNvSpPr txBox="1"/>
          <p:nvPr/>
        </p:nvSpPr>
        <p:spPr>
          <a:xfrm>
            <a:off x="254500" y="2944700"/>
            <a:ext cx="5708100" cy="8772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BG" sz="1800">
                <a:solidFill>
                  <a:schemeClr val="dk1"/>
                </a:solidFill>
                <a:latin typeface="Century Gothic"/>
                <a:ea typeface="Century Gothic"/>
                <a:cs typeface="Century Gothic"/>
                <a:sym typeface="Century Gothic"/>
              </a:rPr>
              <a:t>→ Criteria are online and also described in </a:t>
            </a:r>
            <a:r>
              <a:rPr lang="en-BG" sz="1800" u="sng">
                <a:solidFill>
                  <a:schemeClr val="hlink"/>
                </a:solidFill>
                <a:latin typeface="Century Gothic"/>
                <a:ea typeface="Century Gothic"/>
                <a:cs typeface="Century Gothic"/>
                <a:sym typeface="Century Gothic"/>
                <a:hlinkClick r:id="rId6"/>
              </a:rPr>
              <a:t>NaviDAM_Criteria_Description_v1.docx</a:t>
            </a:r>
            <a:endParaRPr sz="1800">
              <a:solidFill>
                <a:schemeClr val="dk1"/>
              </a:solidFill>
              <a:latin typeface="Century Gothic"/>
              <a:ea typeface="Century Gothic"/>
              <a:cs typeface="Century Gothic"/>
              <a:sym typeface="Century Gothic"/>
            </a:endParaRPr>
          </a:p>
        </p:txBody>
      </p:sp>
      <p:sp>
        <p:nvSpPr>
          <p:cNvPr id="784" name="Google Shape;784;g389cb81f4e7_0_70"/>
          <p:cNvSpPr txBox="1"/>
          <p:nvPr/>
        </p:nvSpPr>
        <p:spPr>
          <a:xfrm>
            <a:off x="254500" y="4133850"/>
            <a:ext cx="6370800" cy="9543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BG" sz="2000">
                <a:solidFill>
                  <a:schemeClr val="dk1"/>
                </a:solidFill>
                <a:latin typeface="Century Gothic"/>
                <a:ea typeface="Century Gothic"/>
                <a:cs typeface="Century Gothic"/>
                <a:sym typeface="Century Gothic"/>
              </a:rPr>
              <a:t>→ These criteria allows assessing methods in the</a:t>
            </a:r>
            <a:endParaRPr sz="2000">
              <a:solidFill>
                <a:schemeClr val="dk1"/>
              </a:solidFill>
              <a:latin typeface="Century Gothic"/>
              <a:ea typeface="Century Gothic"/>
              <a:cs typeface="Century Gothic"/>
              <a:sym typeface="Century Gothic"/>
            </a:endParaRPr>
          </a:p>
          <a:p>
            <a:pPr marL="0" lvl="0" indent="0" algn="l" rtl="0">
              <a:lnSpc>
                <a:spcPct val="150000"/>
              </a:lnSpc>
              <a:spcBef>
                <a:spcPts val="0"/>
              </a:spcBef>
              <a:spcAft>
                <a:spcPts val="0"/>
              </a:spcAft>
              <a:buNone/>
            </a:pPr>
            <a:r>
              <a:rPr lang="en-BG" sz="2000" u="sng">
                <a:solidFill>
                  <a:schemeClr val="hlink"/>
                </a:solidFill>
                <a:latin typeface="Century Gothic"/>
                <a:ea typeface="Century Gothic"/>
                <a:cs typeface="Century Gothic"/>
                <a:sym typeface="Century Gothic"/>
                <a:hlinkClick r:id="rId7"/>
              </a:rPr>
              <a:t>Excel| Method Assessment sheet</a:t>
            </a:r>
            <a:r>
              <a:rPr lang="en-BG" sz="1300" i="1">
                <a:latin typeface="Century Gothic"/>
                <a:ea typeface="Century Gothic"/>
                <a:cs typeface="Century Gothic"/>
                <a:sym typeface="Century Gothic"/>
              </a:rPr>
              <a:t> [detailed after]</a:t>
            </a:r>
            <a:endParaRPr sz="1300" i="1">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0" name="Google Shape;790;g389cb81f4e7_0_80"/>
          <p:cNvSpPr txBox="1">
            <a:spLocks noGrp="1"/>
          </p:cNvSpPr>
          <p:nvPr>
            <p:ph type="body" idx="1"/>
          </p:nvPr>
        </p:nvSpPr>
        <p:spPr>
          <a:xfrm>
            <a:off x="7211254" y="1277075"/>
            <a:ext cx="5594400" cy="2028300"/>
          </a:xfrm>
          <a:prstGeom prst="rect">
            <a:avLst/>
          </a:prstGeom>
          <a:noFill/>
          <a:ln>
            <a:noFill/>
          </a:ln>
        </p:spPr>
        <p:txBody>
          <a:bodyPr spcFirstLastPara="1" wrap="square" lIns="91425" tIns="45700" rIns="91425" bIns="45700" anchor="t" anchorCtr="0">
            <a:normAutofit/>
          </a:bodyPr>
          <a:lstStyle/>
          <a:p>
            <a:pPr marL="457200" lvl="0" indent="-330200" algn="l" rtl="0">
              <a:lnSpc>
                <a:spcPct val="150000"/>
              </a:lnSpc>
              <a:spcBef>
                <a:spcPts val="0"/>
              </a:spcBef>
              <a:spcAft>
                <a:spcPts val="0"/>
              </a:spcAft>
              <a:buClr>
                <a:srgbClr val="CCCCCC"/>
              </a:buClr>
              <a:buSzPts val="1600"/>
              <a:buChar char="•"/>
            </a:pPr>
            <a:r>
              <a:rPr lang="en-BG" sz="1800" b="1">
                <a:solidFill>
                  <a:srgbClr val="CCCCCC"/>
                </a:solidFill>
              </a:rPr>
              <a:t>Good practices</a:t>
            </a:r>
            <a:r>
              <a:rPr lang="en-BG" sz="1800">
                <a:solidFill>
                  <a:srgbClr val="CCCCCC"/>
                </a:solidFill>
              </a:rPr>
              <a:t> panel</a:t>
            </a:r>
            <a:endParaRPr sz="1500" i="1">
              <a:solidFill>
                <a:srgbClr val="CCCCCC"/>
              </a:solidFill>
            </a:endParaRPr>
          </a:p>
          <a:p>
            <a:pPr marL="914400" lvl="1" indent="-330200" algn="l" rtl="0">
              <a:lnSpc>
                <a:spcPct val="150000"/>
              </a:lnSpc>
              <a:spcBef>
                <a:spcPts val="0"/>
              </a:spcBef>
              <a:spcAft>
                <a:spcPts val="0"/>
              </a:spcAft>
              <a:buClr>
                <a:srgbClr val="CCCCCC"/>
              </a:buClr>
              <a:buSzPts val="1600"/>
              <a:buChar char="•"/>
            </a:pPr>
            <a:r>
              <a:rPr lang="en-BG" sz="1600">
                <a:solidFill>
                  <a:srgbClr val="CCCCCC"/>
                </a:solidFill>
              </a:rPr>
              <a:t>Adjustment &amp; causal graphs</a:t>
            </a:r>
            <a:endParaRPr sz="1600">
              <a:solidFill>
                <a:srgbClr val="CCCCCC"/>
              </a:solidFill>
            </a:endParaRPr>
          </a:p>
          <a:p>
            <a:pPr marL="914400" lvl="1" indent="-330200" algn="l" rtl="0">
              <a:lnSpc>
                <a:spcPct val="150000"/>
              </a:lnSpc>
              <a:spcBef>
                <a:spcPts val="0"/>
              </a:spcBef>
              <a:spcAft>
                <a:spcPts val="0"/>
              </a:spcAft>
              <a:buClr>
                <a:srgbClr val="CCCCCC"/>
              </a:buClr>
              <a:buSzPts val="1600"/>
              <a:buChar char="•"/>
            </a:pPr>
            <a:r>
              <a:rPr lang="en-BG" sz="1600">
                <a:solidFill>
                  <a:srgbClr val="CCCCCC"/>
                </a:solidFill>
              </a:rPr>
              <a:t>Causal paradigms, cross methods, etc.</a:t>
            </a:r>
            <a:endParaRPr sz="1600">
              <a:solidFill>
                <a:srgbClr val="CCCCCC"/>
              </a:solidFill>
            </a:endParaRPr>
          </a:p>
          <a:p>
            <a:pPr marL="914400" lvl="1" indent="-330200" algn="l" rtl="0">
              <a:lnSpc>
                <a:spcPct val="150000"/>
              </a:lnSpc>
              <a:spcBef>
                <a:spcPts val="0"/>
              </a:spcBef>
              <a:spcAft>
                <a:spcPts val="0"/>
              </a:spcAft>
              <a:buClr>
                <a:srgbClr val="CCCCCC"/>
              </a:buClr>
              <a:buSzPts val="1600"/>
              <a:buChar char="•"/>
            </a:pPr>
            <a:r>
              <a:rPr lang="en-BG" sz="1600">
                <a:solidFill>
                  <a:srgbClr val="CCCCCC"/>
                </a:solidFill>
              </a:rPr>
              <a:t>Review articles</a:t>
            </a:r>
            <a:endParaRPr sz="1600">
              <a:solidFill>
                <a:srgbClr val="CCCCCC"/>
              </a:solidFill>
            </a:endParaRPr>
          </a:p>
        </p:txBody>
      </p:sp>
      <p:sp>
        <p:nvSpPr>
          <p:cNvPr id="791" name="Google Shape;791;g389cb81f4e7_0_80"/>
          <p:cNvSpPr txBox="1">
            <a:spLocks noGrp="1"/>
          </p:cNvSpPr>
          <p:nvPr>
            <p:ph type="title"/>
          </p:nvPr>
        </p:nvSpPr>
        <p:spPr>
          <a:xfrm>
            <a:off x="254506" y="0"/>
            <a:ext cx="4598700" cy="10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Font typeface="Arial"/>
              <a:buNone/>
            </a:pPr>
            <a:r>
              <a:rPr lang="en-BG" sz="3000" b="1"/>
              <a:t>NaviDAM |</a:t>
            </a:r>
            <a:r>
              <a:rPr lang="en-BG" sz="3000"/>
              <a:t> Panels</a:t>
            </a:r>
            <a:endParaRPr sz="3000"/>
          </a:p>
        </p:txBody>
      </p:sp>
      <p:sp>
        <p:nvSpPr>
          <p:cNvPr id="792" name="Google Shape;792;g389cb81f4e7_0_80"/>
          <p:cNvSpPr txBox="1">
            <a:spLocks noGrp="1"/>
          </p:cNvSpPr>
          <p:nvPr>
            <p:ph type="body" idx="1"/>
          </p:nvPr>
        </p:nvSpPr>
        <p:spPr>
          <a:xfrm>
            <a:off x="1752537" y="3334475"/>
            <a:ext cx="5594400" cy="3016800"/>
          </a:xfrm>
          <a:prstGeom prst="rect">
            <a:avLst/>
          </a:prstGeom>
          <a:noFill/>
          <a:ln>
            <a:noFill/>
          </a:ln>
        </p:spPr>
        <p:txBody>
          <a:bodyPr spcFirstLastPara="1" wrap="square" lIns="91425" tIns="45700" rIns="91425" bIns="45700" anchor="t" anchorCtr="0">
            <a:normAutofit/>
          </a:bodyPr>
          <a:lstStyle/>
          <a:p>
            <a:pPr marL="457200" marR="0" lvl="0" indent="-342900" algn="l" rtl="0">
              <a:lnSpc>
                <a:spcPct val="150000"/>
              </a:lnSpc>
              <a:spcBef>
                <a:spcPts val="0"/>
              </a:spcBef>
              <a:spcAft>
                <a:spcPts val="0"/>
              </a:spcAft>
              <a:buClr>
                <a:srgbClr val="4AC5D3"/>
              </a:buClr>
              <a:buSzPts val="1800"/>
              <a:buChar char="•"/>
            </a:pPr>
            <a:r>
              <a:rPr lang="en-BG" sz="1800" b="1"/>
              <a:t>Method</a:t>
            </a:r>
            <a:r>
              <a:rPr lang="en-BG" sz="1800"/>
              <a:t> panel 				</a:t>
            </a:r>
            <a:r>
              <a:rPr lang="en-BG" sz="1348" i="1"/>
              <a:t>[1 page /method]</a:t>
            </a:r>
            <a:endParaRPr sz="1348" i="1"/>
          </a:p>
          <a:p>
            <a:pPr marL="914400" marR="0" lvl="1" indent="-330200" algn="l" rtl="0">
              <a:lnSpc>
                <a:spcPct val="150000"/>
              </a:lnSpc>
              <a:spcBef>
                <a:spcPts val="0"/>
              </a:spcBef>
              <a:spcAft>
                <a:spcPts val="0"/>
              </a:spcAft>
              <a:buSzPts val="1600"/>
              <a:buChar char="•"/>
            </a:pPr>
            <a:r>
              <a:rPr lang="en-BG" sz="1600"/>
              <a:t>Description, principle, variants</a:t>
            </a:r>
            <a:endParaRPr sz="1600"/>
          </a:p>
          <a:p>
            <a:pPr marL="914400" marR="0" lvl="1" indent="-330200" algn="l" rtl="0">
              <a:lnSpc>
                <a:spcPct val="150000"/>
              </a:lnSpc>
              <a:spcBef>
                <a:spcPts val="0"/>
              </a:spcBef>
              <a:spcAft>
                <a:spcPts val="0"/>
              </a:spcAft>
              <a:buSzPts val="1600"/>
              <a:buChar char="•"/>
            </a:pPr>
            <a:r>
              <a:rPr lang="en-BG" sz="1600"/>
              <a:t>Reference method article(s)</a:t>
            </a:r>
            <a:endParaRPr sz="1600"/>
          </a:p>
          <a:p>
            <a:pPr marL="914400" marR="0" lvl="1" indent="-330200" algn="l" rtl="0">
              <a:lnSpc>
                <a:spcPct val="150000"/>
              </a:lnSpc>
              <a:spcBef>
                <a:spcPts val="0"/>
              </a:spcBef>
              <a:spcAft>
                <a:spcPts val="0"/>
              </a:spcAft>
              <a:buSzPts val="1600"/>
              <a:buChar char="•"/>
            </a:pPr>
            <a:r>
              <a:rPr lang="en-BG" sz="1600"/>
              <a:t>Ref. research articles applying method</a:t>
            </a:r>
            <a:endParaRPr sz="1600"/>
          </a:p>
          <a:p>
            <a:pPr marL="1371600" marR="0" lvl="2" indent="-330200" algn="l" rtl="0">
              <a:lnSpc>
                <a:spcPct val="150000"/>
              </a:lnSpc>
              <a:spcBef>
                <a:spcPts val="0"/>
              </a:spcBef>
              <a:spcAft>
                <a:spcPts val="0"/>
              </a:spcAft>
              <a:buSzPts val="1600"/>
              <a:buChar char="•"/>
            </a:pPr>
            <a:r>
              <a:rPr lang="en-BG" sz="1400"/>
              <a:t>w/o </a:t>
            </a:r>
            <a:r>
              <a:rPr lang="en-BG" sz="1400" b="1"/>
              <a:t>RS data for Ecology </a:t>
            </a:r>
            <a:endParaRPr sz="1400" b="1"/>
          </a:p>
          <a:p>
            <a:pPr marL="914400" marR="0" lvl="1" indent="-330200" algn="l" rtl="0">
              <a:lnSpc>
                <a:spcPct val="150000"/>
              </a:lnSpc>
              <a:spcBef>
                <a:spcPts val="0"/>
              </a:spcBef>
              <a:spcAft>
                <a:spcPts val="0"/>
              </a:spcAft>
              <a:buSzPts val="1600"/>
              <a:buChar char="•"/>
            </a:pPr>
            <a:r>
              <a:rPr lang="en-BG" sz="1600"/>
              <a:t>R/Python packages, usage </a:t>
            </a:r>
            <a:endParaRPr sz="1600"/>
          </a:p>
          <a:p>
            <a:pPr marL="914400" marR="0" lvl="0" indent="0" algn="l" rtl="0">
              <a:lnSpc>
                <a:spcPct val="150000"/>
              </a:lnSpc>
              <a:spcBef>
                <a:spcPts val="0"/>
              </a:spcBef>
              <a:spcAft>
                <a:spcPts val="0"/>
              </a:spcAft>
              <a:buSzPts val="1800"/>
              <a:buNone/>
            </a:pPr>
            <a:r>
              <a:rPr lang="en-BG" sz="1800"/>
              <a:t>[+ code cells]</a:t>
            </a:r>
            <a:endParaRPr sz="1800" i="1"/>
          </a:p>
        </p:txBody>
      </p:sp>
      <p:sp>
        <p:nvSpPr>
          <p:cNvPr id="793" name="Google Shape;793;g389cb81f4e7_0_80"/>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61</a:t>
            </a:fld>
            <a:endParaRPr/>
          </a:p>
        </p:txBody>
      </p:sp>
      <p:sp>
        <p:nvSpPr>
          <p:cNvPr id="794" name="Google Shape;794;g389cb81f4e7_0_80"/>
          <p:cNvSpPr txBox="1">
            <a:spLocks noGrp="1"/>
          </p:cNvSpPr>
          <p:nvPr>
            <p:ph type="body" idx="1"/>
          </p:nvPr>
        </p:nvSpPr>
        <p:spPr>
          <a:xfrm>
            <a:off x="7211254" y="3334475"/>
            <a:ext cx="5594400" cy="2481000"/>
          </a:xfrm>
          <a:prstGeom prst="rect">
            <a:avLst/>
          </a:prstGeom>
          <a:noFill/>
          <a:ln>
            <a:noFill/>
          </a:ln>
        </p:spPr>
        <p:txBody>
          <a:bodyPr spcFirstLastPara="1" wrap="square" lIns="91425" tIns="45700" rIns="91425" bIns="45700" anchor="t" anchorCtr="0">
            <a:normAutofit/>
          </a:bodyPr>
          <a:lstStyle/>
          <a:p>
            <a:pPr marL="457200" marR="0" lvl="0" indent="-330200" algn="l" rtl="0">
              <a:lnSpc>
                <a:spcPct val="150000"/>
              </a:lnSpc>
              <a:spcBef>
                <a:spcPts val="0"/>
              </a:spcBef>
              <a:spcAft>
                <a:spcPts val="0"/>
              </a:spcAft>
              <a:buClr>
                <a:srgbClr val="CCCCCC"/>
              </a:buClr>
              <a:buSzPts val="1600"/>
              <a:buChar char="•"/>
            </a:pPr>
            <a:r>
              <a:rPr lang="en-BG" sz="1800" b="1">
                <a:solidFill>
                  <a:srgbClr val="CCCCCC"/>
                </a:solidFill>
              </a:rPr>
              <a:t>Gallery</a:t>
            </a:r>
            <a:endParaRPr sz="1800" b="1">
              <a:solidFill>
                <a:srgbClr val="CCCCCC"/>
              </a:solidFill>
            </a:endParaRPr>
          </a:p>
          <a:p>
            <a:pPr marL="914400" marR="0" lvl="1" indent="-330200" algn="l" rtl="0">
              <a:lnSpc>
                <a:spcPct val="150000"/>
              </a:lnSpc>
              <a:spcBef>
                <a:spcPts val="0"/>
              </a:spcBef>
              <a:spcAft>
                <a:spcPts val="0"/>
              </a:spcAft>
              <a:buClr>
                <a:srgbClr val="CCCCCC"/>
              </a:buClr>
              <a:buSzPts val="1600"/>
              <a:buChar char="•"/>
            </a:pPr>
            <a:r>
              <a:rPr lang="en-BG" sz="1600">
                <a:solidFill>
                  <a:srgbClr val="CCCCCC"/>
                </a:solidFill>
              </a:rPr>
              <a:t>STOC &amp; synthetic controls</a:t>
            </a:r>
            <a:endParaRPr sz="1600">
              <a:solidFill>
                <a:srgbClr val="CCCCCC"/>
              </a:solidFill>
            </a:endParaRPr>
          </a:p>
          <a:p>
            <a:pPr marL="914400" marR="0" lvl="1" indent="-330200" algn="l" rtl="0">
              <a:lnSpc>
                <a:spcPct val="150000"/>
              </a:lnSpc>
              <a:spcBef>
                <a:spcPts val="0"/>
              </a:spcBef>
              <a:spcAft>
                <a:spcPts val="0"/>
              </a:spcAft>
              <a:buClr>
                <a:srgbClr val="CCCCCC"/>
              </a:buClr>
              <a:buSzPts val="1600"/>
              <a:buChar char="•"/>
            </a:pPr>
            <a:r>
              <a:rPr lang="en-BG" sz="1600">
                <a:solidFill>
                  <a:srgbClr val="CCCCCC"/>
                </a:solidFill>
              </a:rPr>
              <a:t>Other studies welcomed</a:t>
            </a:r>
            <a:endParaRPr sz="1600">
              <a:solidFill>
                <a:srgbClr val="CCCCCC"/>
              </a:solidFill>
            </a:endParaRPr>
          </a:p>
          <a:p>
            <a:pPr marL="914400" lvl="0" indent="0" algn="l" rtl="0">
              <a:lnSpc>
                <a:spcPct val="150000"/>
              </a:lnSpc>
              <a:spcBef>
                <a:spcPts val="0"/>
              </a:spcBef>
              <a:spcAft>
                <a:spcPts val="0"/>
              </a:spcAft>
              <a:buNone/>
            </a:pPr>
            <a:r>
              <a:rPr lang="en-BG" sz="1600">
                <a:solidFill>
                  <a:srgbClr val="CCCCCC"/>
                </a:solidFill>
              </a:rPr>
              <a:t>→ Needs method selection tool ✔</a:t>
            </a:r>
            <a:endParaRPr sz="1600">
              <a:solidFill>
                <a:srgbClr val="CCCCCC"/>
              </a:solidFill>
            </a:endParaRPr>
          </a:p>
          <a:p>
            <a:pPr marL="914400" lvl="0" indent="0" algn="l" rtl="0">
              <a:lnSpc>
                <a:spcPct val="150000"/>
              </a:lnSpc>
              <a:spcBef>
                <a:spcPts val="0"/>
              </a:spcBef>
              <a:spcAft>
                <a:spcPts val="0"/>
              </a:spcAft>
              <a:buNone/>
            </a:pPr>
            <a:r>
              <a:rPr lang="en-BG" sz="1600">
                <a:solidFill>
                  <a:srgbClr val="CCCCCC"/>
                </a:solidFill>
              </a:rPr>
              <a:t>&amp; more method assessments ongoing</a:t>
            </a:r>
            <a:endParaRPr sz="1600">
              <a:solidFill>
                <a:srgbClr val="CCCCCC"/>
              </a:solidFill>
            </a:endParaRPr>
          </a:p>
        </p:txBody>
      </p:sp>
      <p:cxnSp>
        <p:nvCxnSpPr>
          <p:cNvPr id="795" name="Google Shape;795;g389cb81f4e7_0_80"/>
          <p:cNvCxnSpPr/>
          <p:nvPr/>
        </p:nvCxnSpPr>
        <p:spPr>
          <a:xfrm>
            <a:off x="7233486" y="1277075"/>
            <a:ext cx="0" cy="5089500"/>
          </a:xfrm>
          <a:prstGeom prst="straightConnector1">
            <a:avLst/>
          </a:prstGeom>
          <a:noFill/>
          <a:ln w="9525" cap="flat" cmpd="sng">
            <a:solidFill>
              <a:srgbClr val="B7B7B7"/>
            </a:solidFill>
            <a:prstDash val="solid"/>
            <a:round/>
            <a:headEnd type="none" w="sm" len="sm"/>
            <a:tailEnd type="none" w="sm" len="sm"/>
          </a:ln>
        </p:spPr>
      </p:cxnSp>
      <p:sp>
        <p:nvSpPr>
          <p:cNvPr id="796" name="Google Shape;796;g389cb81f4e7_0_80"/>
          <p:cNvSpPr txBox="1">
            <a:spLocks noGrp="1"/>
          </p:cNvSpPr>
          <p:nvPr>
            <p:ph type="body" idx="1"/>
          </p:nvPr>
        </p:nvSpPr>
        <p:spPr>
          <a:xfrm>
            <a:off x="1752537" y="1124673"/>
            <a:ext cx="5594400" cy="1925400"/>
          </a:xfrm>
          <a:prstGeom prst="rect">
            <a:avLst/>
          </a:prstGeom>
          <a:noFill/>
          <a:ln>
            <a:noFill/>
          </a:ln>
        </p:spPr>
        <p:txBody>
          <a:bodyPr spcFirstLastPara="1" wrap="square" lIns="91425" tIns="45700" rIns="91425" bIns="45700" anchor="t" anchorCtr="0">
            <a:normAutofit/>
          </a:bodyPr>
          <a:lstStyle/>
          <a:p>
            <a:pPr marL="457200" lvl="0" indent="-342900" algn="l" rtl="0">
              <a:lnSpc>
                <a:spcPct val="150000"/>
              </a:lnSpc>
              <a:spcBef>
                <a:spcPts val="0"/>
              </a:spcBef>
              <a:spcAft>
                <a:spcPts val="0"/>
              </a:spcAft>
              <a:buClr>
                <a:srgbClr val="CCCCCC"/>
              </a:buClr>
              <a:buSzPts val="1800"/>
              <a:buChar char="•"/>
            </a:pPr>
            <a:r>
              <a:rPr lang="en-BG" sz="1800" b="1">
                <a:solidFill>
                  <a:srgbClr val="CCCCCC"/>
                </a:solidFill>
              </a:rPr>
              <a:t>Criteria</a:t>
            </a:r>
            <a:r>
              <a:rPr lang="en-BG" sz="1800">
                <a:solidFill>
                  <a:srgbClr val="CCCCCC"/>
                </a:solidFill>
              </a:rPr>
              <a:t> panel			</a:t>
            </a:r>
            <a:r>
              <a:rPr lang="en-BG" sz="1348" i="1">
                <a:solidFill>
                  <a:srgbClr val="CCCCCC"/>
                </a:solidFill>
              </a:rPr>
              <a:t>[1 page /criterion]</a:t>
            </a:r>
            <a:endParaRPr sz="1691" i="1">
              <a:solidFill>
                <a:srgbClr val="CCCCCC"/>
              </a:solidFill>
            </a:endParaRPr>
          </a:p>
          <a:p>
            <a:pPr marL="914400" lvl="1" indent="-330200" algn="l" rtl="0">
              <a:lnSpc>
                <a:spcPct val="150000"/>
              </a:lnSpc>
              <a:spcBef>
                <a:spcPts val="0"/>
              </a:spcBef>
              <a:spcAft>
                <a:spcPts val="0"/>
              </a:spcAft>
              <a:buClr>
                <a:srgbClr val="CCCCCC"/>
              </a:buClr>
              <a:buSzPts val="1600"/>
              <a:buChar char="•"/>
            </a:pPr>
            <a:r>
              <a:rPr lang="en-BG" sz="1600">
                <a:solidFill>
                  <a:srgbClr val="CCCCCC"/>
                </a:solidFill>
              </a:rPr>
              <a:t>Definition &amp; explanation</a:t>
            </a:r>
            <a:endParaRPr sz="1600">
              <a:solidFill>
                <a:srgbClr val="CCCCCC"/>
              </a:solidFill>
            </a:endParaRPr>
          </a:p>
          <a:p>
            <a:pPr marL="914400" lvl="1" indent="-330200" algn="l" rtl="0">
              <a:lnSpc>
                <a:spcPct val="150000"/>
              </a:lnSpc>
              <a:spcBef>
                <a:spcPts val="0"/>
              </a:spcBef>
              <a:spcAft>
                <a:spcPts val="0"/>
              </a:spcAft>
              <a:buClr>
                <a:srgbClr val="CCCCCC"/>
              </a:buClr>
              <a:buSzPts val="1600"/>
              <a:buChar char="•"/>
            </a:pPr>
            <a:r>
              <a:rPr lang="en-BG" sz="1600">
                <a:solidFill>
                  <a:srgbClr val="CCCCCC"/>
                </a:solidFill>
              </a:rPr>
              <a:t>Tools/Rationale for helping assessment</a:t>
            </a:r>
            <a:endParaRPr sz="1600">
              <a:solidFill>
                <a:srgbClr val="CCCCCC"/>
              </a:solidFill>
            </a:endParaRPr>
          </a:p>
          <a:p>
            <a:pPr marL="914400" lvl="1" indent="-330200" algn="l" rtl="0">
              <a:lnSpc>
                <a:spcPct val="150000"/>
              </a:lnSpc>
              <a:spcBef>
                <a:spcPts val="0"/>
              </a:spcBef>
              <a:spcAft>
                <a:spcPts val="0"/>
              </a:spcAft>
              <a:buClr>
                <a:srgbClr val="CCCCCC"/>
              </a:buClr>
              <a:buSzPts val="1600"/>
              <a:buChar char="•"/>
            </a:pPr>
            <a:r>
              <a:rPr lang="en-BG" sz="1600">
                <a:solidFill>
                  <a:srgbClr val="CCCCCC"/>
                </a:solidFill>
              </a:rPr>
              <a:t>Assessment example</a:t>
            </a:r>
            <a:endParaRPr sz="1600" b="1">
              <a:solidFill>
                <a:srgbClr val="CCCCCC"/>
              </a:solidFill>
            </a:endParaRPr>
          </a:p>
        </p:txBody>
      </p:sp>
      <p:sp>
        <p:nvSpPr>
          <p:cNvPr id="797" name="Google Shape;797;g389cb81f4e7_0_80"/>
          <p:cNvSpPr txBox="1"/>
          <p:nvPr/>
        </p:nvSpPr>
        <p:spPr>
          <a:xfrm>
            <a:off x="6275725" y="307950"/>
            <a:ext cx="4023000" cy="446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BG" sz="1700" u="sng">
                <a:solidFill>
                  <a:schemeClr val="hlink"/>
                </a:solidFill>
                <a:latin typeface="Poppins"/>
                <a:ea typeface="Poppins"/>
                <a:cs typeface="Poppins"/>
                <a:sym typeface="Poppins"/>
                <a:hlinkClick r:id="rId3"/>
              </a:rPr>
              <a:t>https://estopinj.github.io/dam/</a:t>
            </a:r>
            <a:r>
              <a:rPr lang="en-BG" sz="1700">
                <a:latin typeface="Poppins"/>
                <a:ea typeface="Poppins"/>
                <a:cs typeface="Poppins"/>
                <a:sym typeface="Poppins"/>
              </a:rPr>
              <a:t> </a:t>
            </a:r>
            <a:endParaRPr sz="1700">
              <a:latin typeface="Poppins"/>
              <a:ea typeface="Poppins"/>
              <a:cs typeface="Poppins"/>
              <a:sym typeface="Poppins"/>
            </a:endParaRPr>
          </a:p>
        </p:txBody>
      </p:sp>
      <p:pic>
        <p:nvPicPr>
          <p:cNvPr id="798" name="Google Shape;798;g389cb81f4e7_0_80" title="Screenshot 2025-09-08 at 17-37-46 Criteria NaviDAM.png"/>
          <p:cNvPicPr preferRelativeResize="0"/>
          <p:nvPr/>
        </p:nvPicPr>
        <p:blipFill>
          <a:blip r:embed="rId4">
            <a:alphaModFix/>
          </a:blip>
          <a:stretch>
            <a:fillRect/>
          </a:stretch>
        </p:blipFill>
        <p:spPr>
          <a:xfrm>
            <a:off x="0" y="2085800"/>
            <a:ext cx="1927448" cy="2686399"/>
          </a:xfrm>
          <a:prstGeom prst="rect">
            <a:avLst/>
          </a:prstGeom>
          <a:noFill/>
          <a:ln>
            <a:noFill/>
          </a:ln>
        </p:spPr>
      </p:pic>
      <p:pic>
        <p:nvPicPr>
          <p:cNvPr id="799" name="Google Shape;799;g389cb81f4e7_0_80" title="Screenshot 2025-09-08 at 17-38-00 Methods NaviDAM.png"/>
          <p:cNvPicPr preferRelativeResize="0"/>
          <p:nvPr/>
        </p:nvPicPr>
        <p:blipFill>
          <a:blip r:embed="rId5">
            <a:alphaModFix/>
          </a:blip>
          <a:stretch>
            <a:fillRect/>
          </a:stretch>
        </p:blipFill>
        <p:spPr>
          <a:xfrm>
            <a:off x="0" y="2085800"/>
            <a:ext cx="1927448" cy="2686399"/>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g389cb81f4e7_0_94"/>
          <p:cNvSpPr txBox="1">
            <a:spLocks noGrp="1"/>
          </p:cNvSpPr>
          <p:nvPr>
            <p:ph type="title"/>
          </p:nvPr>
        </p:nvSpPr>
        <p:spPr>
          <a:xfrm>
            <a:off x="254511" y="1"/>
            <a:ext cx="10515600" cy="10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Font typeface="Arial"/>
              <a:buNone/>
            </a:pPr>
            <a:r>
              <a:rPr lang="en-BG" sz="3000" b="1"/>
              <a:t>NaviDAM |</a:t>
            </a:r>
            <a:r>
              <a:rPr lang="en-BG" sz="3000"/>
              <a:t> Method Panel</a:t>
            </a:r>
            <a:endParaRPr sz="3000"/>
          </a:p>
        </p:txBody>
      </p:sp>
      <p:sp>
        <p:nvSpPr>
          <p:cNvPr id="806" name="Google Shape;806;g389cb81f4e7_0_94"/>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62</a:t>
            </a:fld>
            <a:endParaRPr/>
          </a:p>
        </p:txBody>
      </p:sp>
      <p:sp>
        <p:nvSpPr>
          <p:cNvPr id="807" name="Google Shape;807;g389cb81f4e7_0_94"/>
          <p:cNvSpPr txBox="1"/>
          <p:nvPr/>
        </p:nvSpPr>
        <p:spPr>
          <a:xfrm>
            <a:off x="1146600" y="6292525"/>
            <a:ext cx="40230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BG" sz="1200" u="sng">
                <a:solidFill>
                  <a:schemeClr val="hlink"/>
                </a:solidFill>
                <a:latin typeface="Poppins"/>
                <a:ea typeface="Poppins"/>
                <a:cs typeface="Poppins"/>
                <a:sym typeface="Poppins"/>
                <a:hlinkClick r:id="rId3"/>
              </a:rPr>
              <a:t>https://estopinj.github.io/dam/</a:t>
            </a:r>
            <a:r>
              <a:rPr lang="en-BG" sz="1200">
                <a:latin typeface="Poppins"/>
                <a:ea typeface="Poppins"/>
                <a:cs typeface="Poppins"/>
                <a:sym typeface="Poppins"/>
              </a:rPr>
              <a:t> </a:t>
            </a:r>
            <a:endParaRPr sz="1200">
              <a:latin typeface="Poppins"/>
              <a:ea typeface="Poppins"/>
              <a:cs typeface="Poppins"/>
              <a:sym typeface="Poppins"/>
            </a:endParaRPr>
          </a:p>
        </p:txBody>
      </p:sp>
      <p:sp>
        <p:nvSpPr>
          <p:cNvPr id="808" name="Google Shape;808;g389cb81f4e7_0_94"/>
          <p:cNvSpPr txBox="1"/>
          <p:nvPr/>
        </p:nvSpPr>
        <p:spPr>
          <a:xfrm>
            <a:off x="1401800" y="1009063"/>
            <a:ext cx="3904500" cy="8313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BG">
                <a:latin typeface="Poppins"/>
                <a:ea typeface="Poppins"/>
                <a:cs typeface="Poppins"/>
                <a:sym typeface="Poppins"/>
              </a:rPr>
              <a:t>Method page example: </a:t>
            </a:r>
            <a:r>
              <a:rPr lang="en-BG" u="sng">
                <a:solidFill>
                  <a:schemeClr val="hlink"/>
                </a:solidFill>
                <a:latin typeface="Poppins"/>
                <a:ea typeface="Poppins"/>
                <a:cs typeface="Poppins"/>
                <a:sym typeface="Poppins"/>
                <a:hlinkClick r:id="rId4"/>
              </a:rPr>
              <a:t>https://estopinj.github.io/dam/contents/methods/quasi-exps/synthetic_controls/</a:t>
            </a:r>
            <a:r>
              <a:rPr lang="en-BG">
                <a:latin typeface="Poppins"/>
                <a:ea typeface="Poppins"/>
                <a:cs typeface="Poppins"/>
                <a:sym typeface="Poppins"/>
              </a:rPr>
              <a:t> </a:t>
            </a:r>
            <a:endParaRPr>
              <a:latin typeface="Poppins"/>
              <a:ea typeface="Poppins"/>
              <a:cs typeface="Poppins"/>
              <a:sym typeface="Poppins"/>
            </a:endParaRPr>
          </a:p>
        </p:txBody>
      </p:sp>
      <p:sp>
        <p:nvSpPr>
          <p:cNvPr id="809" name="Google Shape;809;g389cb81f4e7_0_94"/>
          <p:cNvSpPr txBox="1"/>
          <p:nvPr/>
        </p:nvSpPr>
        <p:spPr>
          <a:xfrm>
            <a:off x="0" y="2251125"/>
            <a:ext cx="7244400" cy="1339200"/>
          </a:xfrm>
          <a:prstGeom prst="rect">
            <a:avLst/>
          </a:prstGeom>
          <a:noFill/>
          <a:ln>
            <a:noFill/>
          </a:ln>
        </p:spPr>
        <p:txBody>
          <a:bodyPr spcFirstLastPara="1" wrap="square" lIns="91425" tIns="91425" rIns="91425" bIns="91425" anchor="t" anchorCtr="0">
            <a:spAutoFit/>
          </a:bodyPr>
          <a:lstStyle/>
          <a:p>
            <a:pPr marL="457200" lvl="0" indent="0" algn="l" rtl="0">
              <a:lnSpc>
                <a:spcPct val="150000"/>
              </a:lnSpc>
              <a:spcBef>
                <a:spcPts val="0"/>
              </a:spcBef>
              <a:spcAft>
                <a:spcPts val="0"/>
              </a:spcAft>
              <a:buNone/>
            </a:pPr>
            <a:r>
              <a:rPr lang="en-BG" sz="1900" b="1">
                <a:solidFill>
                  <a:schemeClr val="dk1"/>
                </a:solidFill>
                <a:latin typeface="Century Gothic"/>
                <a:ea typeface="Century Gothic"/>
                <a:cs typeface="Century Gothic"/>
                <a:sym typeface="Century Gothic"/>
              </a:rPr>
              <a:t>→ </a:t>
            </a:r>
            <a:r>
              <a:rPr lang="en-BG" sz="1900">
                <a:solidFill>
                  <a:schemeClr val="dk1"/>
                </a:solidFill>
                <a:latin typeface="Century Gothic"/>
                <a:ea typeface="Century Gothic"/>
                <a:cs typeface="Century Gothic"/>
                <a:sym typeface="Century Gothic"/>
              </a:rPr>
              <a:t>Need help with </a:t>
            </a:r>
            <a:r>
              <a:rPr lang="en-BG" sz="1900" b="1" i="1">
                <a:solidFill>
                  <a:schemeClr val="dk1"/>
                </a:solidFill>
                <a:latin typeface="Century Gothic"/>
                <a:ea typeface="Century Gothic"/>
                <a:cs typeface="Century Gothic"/>
                <a:sym typeface="Century Gothic"/>
              </a:rPr>
              <a:t>assessment</a:t>
            </a:r>
            <a:r>
              <a:rPr lang="en-BG" sz="1900" b="1">
                <a:solidFill>
                  <a:schemeClr val="dk1"/>
                </a:solidFill>
                <a:latin typeface="Century Gothic"/>
                <a:ea typeface="Century Gothic"/>
                <a:cs typeface="Century Gothic"/>
                <a:sym typeface="Century Gothic"/>
              </a:rPr>
              <a:t>, </a:t>
            </a:r>
            <a:r>
              <a:rPr lang="en-BG" sz="1900" b="1" i="1">
                <a:solidFill>
                  <a:schemeClr val="dk1"/>
                </a:solidFill>
                <a:latin typeface="Century Gothic"/>
                <a:ea typeface="Century Gothic"/>
                <a:cs typeface="Century Gothic"/>
                <a:sym typeface="Century Gothic"/>
              </a:rPr>
              <a:t>documentation</a:t>
            </a:r>
            <a:r>
              <a:rPr lang="en-BG" sz="1900" b="1">
                <a:solidFill>
                  <a:schemeClr val="dk1"/>
                </a:solidFill>
                <a:latin typeface="Century Gothic"/>
                <a:ea typeface="Century Gothic"/>
                <a:cs typeface="Century Gothic"/>
                <a:sym typeface="Century Gothic"/>
              </a:rPr>
              <a:t> &amp; </a:t>
            </a:r>
            <a:r>
              <a:rPr lang="en-BG" sz="1900" b="1" i="1">
                <a:solidFill>
                  <a:schemeClr val="dk1"/>
                </a:solidFill>
                <a:latin typeface="Century Gothic"/>
                <a:ea typeface="Century Gothic"/>
                <a:cs typeface="Century Gothic"/>
                <a:sym typeface="Century Gothic"/>
              </a:rPr>
              <a:t>review</a:t>
            </a:r>
            <a:r>
              <a:rPr lang="en-BG" sz="1900" b="1">
                <a:solidFill>
                  <a:schemeClr val="dk1"/>
                </a:solidFill>
                <a:latin typeface="Century Gothic"/>
                <a:ea typeface="Century Gothic"/>
                <a:cs typeface="Century Gothic"/>
                <a:sym typeface="Century Gothic"/>
              </a:rPr>
              <a:t> </a:t>
            </a:r>
            <a:r>
              <a:rPr lang="en-BG" sz="1900">
                <a:solidFill>
                  <a:schemeClr val="dk1"/>
                </a:solidFill>
                <a:latin typeface="Century Gothic"/>
                <a:ea typeface="Century Gothic"/>
                <a:cs typeface="Century Gothic"/>
                <a:sym typeface="Century Gothic"/>
              </a:rPr>
              <a:t>of methods</a:t>
            </a:r>
            <a:endParaRPr sz="1900">
              <a:solidFill>
                <a:schemeClr val="dk1"/>
              </a:solidFill>
              <a:latin typeface="Century Gothic"/>
              <a:ea typeface="Century Gothic"/>
              <a:cs typeface="Century Gothic"/>
              <a:sym typeface="Century Gothic"/>
            </a:endParaRPr>
          </a:p>
          <a:p>
            <a:pPr marL="914400" lvl="0" indent="-342900" algn="l" rtl="0">
              <a:lnSpc>
                <a:spcPct val="150000"/>
              </a:lnSpc>
              <a:spcBef>
                <a:spcPts val="0"/>
              </a:spcBef>
              <a:spcAft>
                <a:spcPts val="0"/>
              </a:spcAft>
              <a:buClr>
                <a:schemeClr val="dk1"/>
              </a:buClr>
              <a:buSzPts val="1800"/>
              <a:buFont typeface="Century Gothic"/>
              <a:buChar char="●"/>
            </a:pPr>
            <a:r>
              <a:rPr lang="en-BG" sz="1800">
                <a:solidFill>
                  <a:schemeClr val="dk1"/>
                </a:solidFill>
                <a:latin typeface="Century Gothic"/>
                <a:ea typeface="Century Gothic"/>
                <a:cs typeface="Century Gothic"/>
                <a:sym typeface="Century Gothic"/>
              </a:rPr>
              <a:t>Folder and </a:t>
            </a:r>
            <a:r>
              <a:rPr lang="en-BG" sz="1800" i="1">
                <a:solidFill>
                  <a:schemeClr val="dk1"/>
                </a:solidFill>
                <a:latin typeface="Century Gothic"/>
                <a:ea typeface="Century Gothic"/>
                <a:cs typeface="Century Gothic"/>
                <a:sym typeface="Century Gothic"/>
              </a:rPr>
              <a:t>template</a:t>
            </a:r>
            <a:r>
              <a:rPr lang="en-BG" sz="1800">
                <a:solidFill>
                  <a:schemeClr val="dk1"/>
                </a:solidFill>
                <a:latin typeface="Century Gothic"/>
                <a:ea typeface="Century Gothic"/>
                <a:cs typeface="Century Gothic"/>
                <a:sym typeface="Century Gothic"/>
              </a:rPr>
              <a:t> in </a:t>
            </a:r>
            <a:r>
              <a:rPr lang="en-BG" sz="1800" u="sng">
                <a:solidFill>
                  <a:schemeClr val="hlink"/>
                </a:solidFill>
                <a:latin typeface="Century Gothic"/>
                <a:ea typeface="Century Gothic"/>
                <a:cs typeface="Century Gothic"/>
                <a:sym typeface="Century Gothic"/>
                <a:hlinkClick r:id="rId5"/>
              </a:rPr>
              <a:t>SYKE sharep</a:t>
            </a:r>
            <a:r>
              <a:rPr lang="en-BG" sz="1800" u="sng">
                <a:solidFill>
                  <a:schemeClr val="hlink"/>
                </a:solidFill>
                <a:latin typeface="Century Gothic"/>
                <a:ea typeface="Century Gothic"/>
                <a:cs typeface="Century Gothic"/>
                <a:sym typeface="Century Gothic"/>
                <a:hlinkClick r:id="rId5"/>
              </a:rPr>
              <a:t>oint</a:t>
            </a:r>
            <a:endParaRPr sz="1800">
              <a:solidFill>
                <a:schemeClr val="dk1"/>
              </a:solidFill>
              <a:latin typeface="Century Gothic"/>
              <a:ea typeface="Century Gothic"/>
              <a:cs typeface="Century Gothic"/>
              <a:sym typeface="Century Gothic"/>
            </a:endParaRPr>
          </a:p>
        </p:txBody>
      </p:sp>
      <p:pic>
        <p:nvPicPr>
          <p:cNvPr id="810" name="Google Shape;810;g389cb81f4e7_0_94"/>
          <p:cNvPicPr preferRelativeResize="0"/>
          <p:nvPr/>
        </p:nvPicPr>
        <p:blipFill>
          <a:blip r:embed="rId6">
            <a:alphaModFix/>
          </a:blip>
          <a:stretch>
            <a:fillRect/>
          </a:stretch>
        </p:blipFill>
        <p:spPr>
          <a:xfrm>
            <a:off x="7244350" y="0"/>
            <a:ext cx="3784270" cy="6857999"/>
          </a:xfrm>
          <a:prstGeom prst="rect">
            <a:avLst/>
          </a:prstGeom>
          <a:noFill/>
          <a:ln>
            <a:noFill/>
          </a:ln>
        </p:spPr>
      </p:pic>
      <p:sp>
        <p:nvSpPr>
          <p:cNvPr id="811" name="Google Shape;811;g389cb81f4e7_0_94"/>
          <p:cNvSpPr txBox="1"/>
          <p:nvPr/>
        </p:nvSpPr>
        <p:spPr>
          <a:xfrm>
            <a:off x="0" y="3546525"/>
            <a:ext cx="7244400" cy="2090700"/>
          </a:xfrm>
          <a:prstGeom prst="rect">
            <a:avLst/>
          </a:prstGeom>
          <a:noFill/>
          <a:ln>
            <a:noFill/>
          </a:ln>
        </p:spPr>
        <p:txBody>
          <a:bodyPr spcFirstLastPara="1" wrap="square" lIns="91425" tIns="91425" rIns="91425" bIns="91425" anchor="t" anchorCtr="0">
            <a:spAutoFit/>
          </a:bodyPr>
          <a:lstStyle/>
          <a:p>
            <a:pPr marL="914400" lvl="0" indent="-342900" algn="l" rtl="0">
              <a:lnSpc>
                <a:spcPct val="150000"/>
              </a:lnSpc>
              <a:spcBef>
                <a:spcPts val="0"/>
              </a:spcBef>
              <a:spcAft>
                <a:spcPts val="0"/>
              </a:spcAft>
              <a:buClr>
                <a:schemeClr val="dk1"/>
              </a:buClr>
              <a:buSzPts val="1800"/>
              <a:buFont typeface="Century Gothic"/>
              <a:buChar char="●"/>
            </a:pPr>
            <a:r>
              <a:rPr lang="en-BG" sz="1800">
                <a:solidFill>
                  <a:schemeClr val="dk1"/>
                </a:solidFill>
                <a:latin typeface="Century Gothic"/>
                <a:ea typeface="Century Gothic"/>
                <a:cs typeface="Century Gothic"/>
                <a:sym typeface="Century Gothic"/>
              </a:rPr>
              <a:t>Volunteers can still </a:t>
            </a:r>
            <a:r>
              <a:rPr lang="en-BG" sz="1800" b="1">
                <a:solidFill>
                  <a:schemeClr val="dk1"/>
                </a:solidFill>
                <a:latin typeface="Century Gothic"/>
                <a:ea typeface="Century Gothic"/>
                <a:cs typeface="Century Gothic"/>
                <a:sym typeface="Century Gothic"/>
              </a:rPr>
              <a:t>sign up</a:t>
            </a:r>
            <a:r>
              <a:rPr lang="en-BG" sz="1800">
                <a:solidFill>
                  <a:schemeClr val="dk1"/>
                </a:solidFill>
                <a:latin typeface="Century Gothic"/>
                <a:ea typeface="Century Gothic"/>
                <a:cs typeface="Century Gothic"/>
                <a:sym typeface="Century Gothic"/>
              </a:rPr>
              <a:t> for method </a:t>
            </a:r>
            <a:r>
              <a:rPr lang="en-BG" sz="1800" b="1" i="1">
                <a:solidFill>
                  <a:schemeClr val="dk1"/>
                </a:solidFill>
                <a:latin typeface="Century Gothic"/>
                <a:ea typeface="Century Gothic"/>
                <a:cs typeface="Century Gothic"/>
                <a:sym typeface="Century Gothic"/>
              </a:rPr>
              <a:t>assessment</a:t>
            </a:r>
            <a:r>
              <a:rPr lang="en-BG" sz="1800">
                <a:solidFill>
                  <a:schemeClr val="dk1"/>
                </a:solidFill>
                <a:latin typeface="Century Gothic"/>
                <a:ea typeface="Century Gothic"/>
                <a:cs typeface="Century Gothic"/>
                <a:sym typeface="Century Gothic"/>
              </a:rPr>
              <a:t>, </a:t>
            </a:r>
            <a:r>
              <a:rPr lang="en-BG" sz="1800" b="1" i="1">
                <a:solidFill>
                  <a:schemeClr val="dk1"/>
                </a:solidFill>
                <a:latin typeface="Century Gothic"/>
                <a:ea typeface="Century Gothic"/>
                <a:cs typeface="Century Gothic"/>
                <a:sym typeface="Century Gothic"/>
              </a:rPr>
              <a:t>documentation</a:t>
            </a:r>
            <a:r>
              <a:rPr lang="en-BG" sz="1800">
                <a:solidFill>
                  <a:schemeClr val="dk1"/>
                </a:solidFill>
                <a:latin typeface="Century Gothic"/>
                <a:ea typeface="Century Gothic"/>
                <a:cs typeface="Century Gothic"/>
                <a:sym typeface="Century Gothic"/>
              </a:rPr>
              <a:t> &amp; </a:t>
            </a:r>
            <a:r>
              <a:rPr lang="en-BG" sz="1800" b="1" i="1">
                <a:solidFill>
                  <a:schemeClr val="dk1"/>
                </a:solidFill>
                <a:latin typeface="Century Gothic"/>
                <a:ea typeface="Century Gothic"/>
                <a:cs typeface="Century Gothic"/>
                <a:sym typeface="Century Gothic"/>
              </a:rPr>
              <a:t>review</a:t>
            </a:r>
            <a:r>
              <a:rPr lang="en-BG" sz="1800">
                <a:solidFill>
                  <a:schemeClr val="dk1"/>
                </a:solidFill>
                <a:latin typeface="Century Gothic"/>
                <a:ea typeface="Century Gothic"/>
                <a:cs typeface="Century Gothic"/>
                <a:sym typeface="Century Gothic"/>
              </a:rPr>
              <a:t> in </a:t>
            </a:r>
            <a:r>
              <a:rPr lang="en-BG" sz="1800" b="1" u="sng">
                <a:solidFill>
                  <a:schemeClr val="hlink"/>
                </a:solidFill>
                <a:latin typeface="Century Gothic"/>
                <a:ea typeface="Century Gothic"/>
                <a:cs typeface="Century Gothic"/>
                <a:sym typeface="Century Gothic"/>
                <a:hlinkClick r:id="rId7"/>
              </a:rPr>
              <a:t>Excel</a:t>
            </a:r>
            <a:endParaRPr sz="1800">
              <a:solidFill>
                <a:schemeClr val="dk1"/>
              </a:solidFill>
              <a:latin typeface="Century Gothic"/>
              <a:ea typeface="Century Gothic"/>
              <a:cs typeface="Century Gothic"/>
              <a:sym typeface="Century Gothic"/>
            </a:endParaRPr>
          </a:p>
          <a:p>
            <a:pPr marL="1371600" lvl="0" indent="-336550" algn="l" rtl="0">
              <a:lnSpc>
                <a:spcPct val="150000"/>
              </a:lnSpc>
              <a:spcBef>
                <a:spcPts val="0"/>
              </a:spcBef>
              <a:spcAft>
                <a:spcPts val="0"/>
              </a:spcAft>
              <a:buClr>
                <a:schemeClr val="dk1"/>
              </a:buClr>
              <a:buSzPts val="1700"/>
              <a:buFont typeface="Century Gothic"/>
              <a:buChar char="➢"/>
            </a:pPr>
            <a:r>
              <a:rPr lang="en-BG" sz="1700">
                <a:solidFill>
                  <a:schemeClr val="dk1"/>
                </a:solidFill>
                <a:latin typeface="Century Gothic"/>
                <a:ea typeface="Century Gothic"/>
                <a:cs typeface="Century Gothic"/>
                <a:sym typeface="Century Gothic"/>
              </a:rPr>
              <a:t>To be completed in </a:t>
            </a:r>
            <a:r>
              <a:rPr lang="en-BG" sz="1700" b="1">
                <a:solidFill>
                  <a:schemeClr val="dk1"/>
                </a:solidFill>
                <a:latin typeface="Century Gothic"/>
                <a:ea typeface="Century Gothic"/>
                <a:cs typeface="Century Gothic"/>
                <a:sym typeface="Century Gothic"/>
              </a:rPr>
              <a:t>~1 month</a:t>
            </a:r>
            <a:r>
              <a:rPr lang="en-BG" sz="1700">
                <a:solidFill>
                  <a:schemeClr val="dk1"/>
                </a:solidFill>
                <a:latin typeface="Century Gothic"/>
                <a:ea typeface="Century Gothic"/>
                <a:cs typeface="Century Gothic"/>
                <a:sym typeface="Century Gothic"/>
              </a:rPr>
              <a:t> when signed up</a:t>
            </a:r>
            <a:endParaRPr sz="1700">
              <a:solidFill>
                <a:schemeClr val="dk1"/>
              </a:solidFill>
              <a:latin typeface="Century Gothic"/>
              <a:ea typeface="Century Gothic"/>
              <a:cs typeface="Century Gothic"/>
              <a:sym typeface="Century Gothic"/>
            </a:endParaRPr>
          </a:p>
          <a:p>
            <a:pPr marL="0" lvl="0" indent="0" algn="l" rtl="0">
              <a:lnSpc>
                <a:spcPct val="150000"/>
              </a:lnSpc>
              <a:spcBef>
                <a:spcPts val="0"/>
              </a:spcBef>
              <a:spcAft>
                <a:spcPts val="0"/>
              </a:spcAft>
              <a:buNone/>
            </a:pPr>
            <a:endParaRPr sz="1200">
              <a:solidFill>
                <a:schemeClr val="dk1"/>
              </a:solidFill>
              <a:latin typeface="Century Gothic"/>
              <a:ea typeface="Century Gothic"/>
              <a:cs typeface="Century Gothic"/>
              <a:sym typeface="Century Gothic"/>
            </a:endParaRPr>
          </a:p>
          <a:p>
            <a:pPr marL="1371600" lvl="0" indent="0" algn="l" rtl="0">
              <a:lnSpc>
                <a:spcPct val="150000"/>
              </a:lnSpc>
              <a:spcBef>
                <a:spcPts val="1000"/>
              </a:spcBef>
              <a:spcAft>
                <a:spcPts val="0"/>
              </a:spcAft>
              <a:buNone/>
            </a:pPr>
            <a:r>
              <a:rPr lang="en-BG" sz="1800" b="1" i="1">
                <a:solidFill>
                  <a:schemeClr val="dk1"/>
                </a:solidFill>
                <a:latin typeface="Century Gothic"/>
                <a:ea typeface="Century Gothic"/>
                <a:cs typeface="Century Gothic"/>
                <a:sym typeface="Century Gothic"/>
              </a:rPr>
              <a:t>→ </a:t>
            </a:r>
            <a:r>
              <a:rPr lang="en-BG" sz="1800" b="1" i="1" u="sng">
                <a:solidFill>
                  <a:schemeClr val="hlink"/>
                </a:solidFill>
                <a:latin typeface="Century Gothic"/>
                <a:ea typeface="Century Gothic"/>
                <a:cs typeface="Century Gothic"/>
                <a:sym typeface="Century Gothic"/>
                <a:hlinkClick r:id="rId8"/>
              </a:rPr>
              <a:t>NaviDAM Contribution guide</a:t>
            </a:r>
            <a:endParaRPr sz="1800">
              <a:solidFill>
                <a:schemeClr val="dk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g38c06ba2212_0_5"/>
          <p:cNvSpPr txBox="1">
            <a:spLocks noGrp="1"/>
          </p:cNvSpPr>
          <p:nvPr>
            <p:ph type="title"/>
          </p:nvPr>
        </p:nvSpPr>
        <p:spPr>
          <a:xfrm>
            <a:off x="254511" y="1"/>
            <a:ext cx="10515600" cy="10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Font typeface="Arial"/>
              <a:buNone/>
            </a:pPr>
            <a:r>
              <a:rPr lang="en-BG" sz="3000" b="1"/>
              <a:t>NaviDAM |</a:t>
            </a:r>
            <a:r>
              <a:rPr lang="en-BG" sz="3000"/>
              <a:t> Method assessment, description &amp; review</a:t>
            </a:r>
            <a:endParaRPr sz="3000"/>
          </a:p>
        </p:txBody>
      </p:sp>
      <p:sp>
        <p:nvSpPr>
          <p:cNvPr id="818" name="Google Shape;818;g38c06ba2212_0_5"/>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63</a:t>
            </a:fld>
            <a:endParaRPr/>
          </a:p>
        </p:txBody>
      </p:sp>
      <p:pic>
        <p:nvPicPr>
          <p:cNvPr id="819" name="Google Shape;819;g38c06ba2212_0_5"/>
          <p:cNvPicPr preferRelativeResize="0"/>
          <p:nvPr/>
        </p:nvPicPr>
        <p:blipFill rotWithShape="1">
          <a:blip r:embed="rId3">
            <a:alphaModFix/>
          </a:blip>
          <a:srcRect t="685"/>
          <a:stretch/>
        </p:blipFill>
        <p:spPr>
          <a:xfrm>
            <a:off x="838200" y="807500"/>
            <a:ext cx="10515601" cy="5955400"/>
          </a:xfrm>
          <a:prstGeom prst="rect">
            <a:avLst/>
          </a:prstGeom>
          <a:noFill/>
          <a:ln>
            <a:noFill/>
          </a:ln>
        </p:spPr>
      </p:pic>
      <p:sp>
        <p:nvSpPr>
          <p:cNvPr id="820" name="Google Shape;820;g38c06ba2212_0_5"/>
          <p:cNvSpPr/>
          <p:nvPr/>
        </p:nvSpPr>
        <p:spPr>
          <a:xfrm>
            <a:off x="829475" y="4002100"/>
            <a:ext cx="10429800" cy="219000"/>
          </a:xfrm>
          <a:prstGeom prst="rect">
            <a:avLst/>
          </a:prstGeom>
          <a:noFill/>
          <a:ln w="28575" cap="flat" cmpd="sng">
            <a:solidFill>
              <a:srgbClr val="AB402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821" name="Google Shape;821;g38c06ba2212_0_5"/>
          <p:cNvSpPr/>
          <p:nvPr/>
        </p:nvSpPr>
        <p:spPr>
          <a:xfrm>
            <a:off x="2997725" y="4002100"/>
            <a:ext cx="590400" cy="219000"/>
          </a:xfrm>
          <a:prstGeom prst="rect">
            <a:avLst/>
          </a:prstGeom>
          <a:solidFill>
            <a:srgbClr val="274E13">
              <a:alpha val="15000"/>
            </a:srgbClr>
          </a:solidFill>
          <a:ln w="28575" cap="flat" cmpd="sng">
            <a:solidFill>
              <a:srgbClr val="274E1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822" name="Google Shape;822;g38c06ba2212_0_5"/>
          <p:cNvSpPr/>
          <p:nvPr/>
        </p:nvSpPr>
        <p:spPr>
          <a:xfrm>
            <a:off x="1092725" y="4002100"/>
            <a:ext cx="1111200" cy="219000"/>
          </a:xfrm>
          <a:prstGeom prst="rect">
            <a:avLst/>
          </a:prstGeom>
          <a:solidFill>
            <a:srgbClr val="CB6CE6">
              <a:alpha val="15000"/>
            </a:srgbClr>
          </a:solidFill>
          <a:ln w="28575" cap="flat" cmpd="sng">
            <a:solidFill>
              <a:srgbClr val="CB6CE6"/>
            </a:solidFill>
            <a:prstDash val="solid"/>
            <a:round/>
            <a:headEnd type="none" w="sm" len="sm"/>
            <a:tailEnd type="none" w="sm" len="sm"/>
          </a:ln>
        </p:spPr>
        <p:txBody>
          <a:bodyPr spcFirstLastPara="1" wrap="square" lIns="91425" tIns="91425" rIns="91425" bIns="91425" anchor="ctr" anchorCtr="0">
            <a:noAutofit/>
          </a:bodyPr>
          <a:lstStyle/>
          <a:p>
            <a:pPr marL="0" lvl="0" indent="457200" algn="ctr" rtl="0">
              <a:spcBef>
                <a:spcPts val="0"/>
              </a:spcBef>
              <a:spcAft>
                <a:spcPts val="0"/>
              </a:spcAft>
              <a:buNone/>
            </a:pPr>
            <a:r>
              <a:rPr lang="en-BG" b="1">
                <a:latin typeface="Century Gothic"/>
                <a:ea typeface="Century Gothic"/>
                <a:cs typeface="Century Gothic"/>
                <a:sym typeface="Century Gothic"/>
              </a:rPr>
              <a:t>2.</a:t>
            </a:r>
            <a:endParaRPr b="1">
              <a:latin typeface="Century Gothic"/>
              <a:ea typeface="Century Gothic"/>
              <a:cs typeface="Century Gothic"/>
              <a:sym typeface="Century Gothic"/>
            </a:endParaRPr>
          </a:p>
        </p:txBody>
      </p:sp>
      <p:sp>
        <p:nvSpPr>
          <p:cNvPr id="823" name="Google Shape;823;g38c06ba2212_0_5"/>
          <p:cNvSpPr/>
          <p:nvPr/>
        </p:nvSpPr>
        <p:spPr>
          <a:xfrm>
            <a:off x="5036075" y="4002100"/>
            <a:ext cx="6223200" cy="219000"/>
          </a:xfrm>
          <a:prstGeom prst="rect">
            <a:avLst/>
          </a:prstGeom>
          <a:solidFill>
            <a:srgbClr val="274E13">
              <a:alpha val="15000"/>
            </a:srgbClr>
          </a:solidFill>
          <a:ln w="28575" cap="flat" cmpd="sng">
            <a:solidFill>
              <a:srgbClr val="274E13"/>
            </a:solidFill>
            <a:prstDash val="solid"/>
            <a:round/>
            <a:headEnd type="none" w="sm" len="sm"/>
            <a:tailEnd type="none" w="sm" len="sm"/>
          </a:ln>
        </p:spPr>
        <p:txBody>
          <a:bodyPr spcFirstLastPara="1" wrap="square" lIns="91425" tIns="91425" rIns="91425" bIns="91425" anchor="ctr" anchorCtr="0">
            <a:noAutofit/>
          </a:bodyPr>
          <a:lstStyle/>
          <a:p>
            <a:pPr marL="1371600" lvl="0" indent="457200" algn="l" rtl="0">
              <a:spcBef>
                <a:spcPts val="0"/>
              </a:spcBef>
              <a:spcAft>
                <a:spcPts val="0"/>
              </a:spcAft>
              <a:buNone/>
            </a:pPr>
            <a:r>
              <a:rPr lang="en-BG" b="1">
                <a:latin typeface="Century Gothic"/>
                <a:ea typeface="Century Gothic"/>
                <a:cs typeface="Century Gothic"/>
                <a:sym typeface="Century Gothic"/>
              </a:rPr>
              <a:t>1.</a:t>
            </a:r>
            <a:endParaRPr b="1">
              <a:latin typeface="Century Gothic"/>
              <a:ea typeface="Century Gothic"/>
              <a:cs typeface="Century Gothic"/>
              <a:sym typeface="Century Gothic"/>
            </a:endParaRPr>
          </a:p>
        </p:txBody>
      </p:sp>
      <p:sp>
        <p:nvSpPr>
          <p:cNvPr id="824" name="Google Shape;824;g38c06ba2212_0_5"/>
          <p:cNvSpPr/>
          <p:nvPr/>
        </p:nvSpPr>
        <p:spPr>
          <a:xfrm>
            <a:off x="1092725" y="2480750"/>
            <a:ext cx="1905000" cy="168300"/>
          </a:xfrm>
          <a:prstGeom prst="rect">
            <a:avLst/>
          </a:prstGeom>
          <a:noFill/>
          <a:ln w="28575" cap="flat" cmpd="sng">
            <a:solidFill>
              <a:srgbClr val="CB6CE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200">
              <a:latin typeface="Century Gothic"/>
              <a:ea typeface="Century Gothic"/>
              <a:cs typeface="Century Gothic"/>
              <a:sym typeface="Century Gothic"/>
            </a:endParaRPr>
          </a:p>
        </p:txBody>
      </p:sp>
      <p:cxnSp>
        <p:nvCxnSpPr>
          <p:cNvPr id="825" name="Google Shape;825;g38c06ba2212_0_5"/>
          <p:cNvCxnSpPr>
            <a:stCxn id="822" idx="0"/>
            <a:endCxn id="824" idx="2"/>
          </p:cNvCxnSpPr>
          <p:nvPr/>
        </p:nvCxnSpPr>
        <p:spPr>
          <a:xfrm rot="10800000" flipH="1">
            <a:off x="1648325" y="2649100"/>
            <a:ext cx="396900" cy="1353000"/>
          </a:xfrm>
          <a:prstGeom prst="straightConnector1">
            <a:avLst/>
          </a:prstGeom>
          <a:noFill/>
          <a:ln w="28575" cap="flat" cmpd="sng">
            <a:solidFill>
              <a:srgbClr val="CB6CE6"/>
            </a:solidFill>
            <a:prstDash val="solid"/>
            <a:round/>
            <a:headEnd type="none" w="med" len="med"/>
            <a:tailEnd type="none" w="med" len="med"/>
          </a:ln>
        </p:spPr>
      </p:cxnSp>
      <p:sp>
        <p:nvSpPr>
          <p:cNvPr id="826" name="Google Shape;826;g38c06ba2212_0_5"/>
          <p:cNvSpPr/>
          <p:nvPr/>
        </p:nvSpPr>
        <p:spPr>
          <a:xfrm>
            <a:off x="6778625" y="4221100"/>
            <a:ext cx="1327200" cy="2212800"/>
          </a:xfrm>
          <a:prstGeom prst="rect">
            <a:avLst/>
          </a:prstGeom>
          <a:solidFill>
            <a:srgbClr val="274E13">
              <a:alpha val="15000"/>
            </a:srgbClr>
          </a:solidFill>
          <a:ln w="28575" cap="flat" cmpd="sng">
            <a:solidFill>
              <a:srgbClr val="274E1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827" name="Google Shape;827;g38c06ba2212_0_5"/>
          <p:cNvSpPr/>
          <p:nvPr/>
        </p:nvSpPr>
        <p:spPr>
          <a:xfrm>
            <a:off x="2203925" y="4002100"/>
            <a:ext cx="793800" cy="219000"/>
          </a:xfrm>
          <a:prstGeom prst="rect">
            <a:avLst/>
          </a:prstGeom>
          <a:solidFill>
            <a:srgbClr val="4472C4">
              <a:alpha val="15000"/>
            </a:srgbClr>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BG" b="1">
                <a:latin typeface="Century Gothic"/>
                <a:ea typeface="Century Gothic"/>
                <a:cs typeface="Century Gothic"/>
                <a:sym typeface="Century Gothic"/>
              </a:rPr>
              <a:t>3.</a:t>
            </a:r>
            <a:endParaRPr b="1">
              <a:latin typeface="Century Gothic"/>
              <a:ea typeface="Century Gothic"/>
              <a:cs typeface="Century Gothic"/>
              <a:sym typeface="Century Gothic"/>
            </a:endParaRPr>
          </a:p>
        </p:txBody>
      </p:sp>
      <p:pic>
        <p:nvPicPr>
          <p:cNvPr id="828" name="Google Shape;828;g38c06ba2212_0_5"/>
          <p:cNvPicPr preferRelativeResize="0"/>
          <p:nvPr/>
        </p:nvPicPr>
        <p:blipFill>
          <a:blip r:embed="rId4">
            <a:alphaModFix/>
          </a:blip>
          <a:stretch>
            <a:fillRect/>
          </a:stretch>
        </p:blipFill>
        <p:spPr>
          <a:xfrm>
            <a:off x="3594175" y="1290100"/>
            <a:ext cx="4900401" cy="5192199"/>
          </a:xfrm>
          <a:prstGeom prst="rect">
            <a:avLst/>
          </a:prstGeom>
          <a:noFill/>
          <a:ln w="28575" cap="flat" cmpd="sng">
            <a:solidFill>
              <a:srgbClr val="CB6CE6"/>
            </a:solidFill>
            <a:prstDash val="solid"/>
            <a:round/>
            <a:headEnd type="none" w="sm" len="sm"/>
            <a:tailEnd type="none" w="sm" len="sm"/>
          </a:ln>
        </p:spPr>
      </p:pic>
      <p:pic>
        <p:nvPicPr>
          <p:cNvPr id="829" name="Google Shape;829;g38c06ba2212_0_5"/>
          <p:cNvPicPr preferRelativeResize="0"/>
          <p:nvPr/>
        </p:nvPicPr>
        <p:blipFill>
          <a:blip r:embed="rId5">
            <a:alphaModFix/>
          </a:blip>
          <a:stretch>
            <a:fillRect/>
          </a:stretch>
        </p:blipFill>
        <p:spPr>
          <a:xfrm>
            <a:off x="3270450" y="3435095"/>
            <a:ext cx="5651084" cy="1353000"/>
          </a:xfrm>
          <a:prstGeom prst="rect">
            <a:avLst/>
          </a:prstGeom>
          <a:noFill/>
          <a:ln w="28575" cap="flat" cmpd="sng">
            <a:solidFill>
              <a:schemeClr val="accent1"/>
            </a:solidFill>
            <a:prstDash val="solid"/>
            <a:round/>
            <a:headEnd type="none" w="sm" len="sm"/>
            <a:tailEnd type="none" w="sm" len="sm"/>
          </a:ln>
        </p:spPr>
      </p:pic>
      <p:cxnSp>
        <p:nvCxnSpPr>
          <p:cNvPr id="830" name="Google Shape;830;g38c06ba2212_0_5"/>
          <p:cNvCxnSpPr>
            <a:stCxn id="827" idx="3"/>
            <a:endCxn id="829" idx="1"/>
          </p:cNvCxnSpPr>
          <p:nvPr/>
        </p:nvCxnSpPr>
        <p:spPr>
          <a:xfrm>
            <a:off x="2997725" y="4111600"/>
            <a:ext cx="272700" cy="0"/>
          </a:xfrm>
          <a:prstGeom prst="straightConnector1">
            <a:avLst/>
          </a:prstGeom>
          <a:noFill/>
          <a:ln w="28575" cap="flat" cmpd="sng">
            <a:solidFill>
              <a:schemeClr val="accent1"/>
            </a:solidFill>
            <a:prstDash val="solid"/>
            <a:round/>
            <a:headEnd type="none" w="med" len="med"/>
            <a:tailEnd type="none" w="med" len="med"/>
          </a:ln>
        </p:spPr>
      </p:cxnSp>
      <p:sp>
        <p:nvSpPr>
          <p:cNvPr id="831" name="Google Shape;831;g38c06ba2212_0_5"/>
          <p:cNvSpPr txBox="1"/>
          <p:nvPr/>
        </p:nvSpPr>
        <p:spPr>
          <a:xfrm>
            <a:off x="9195502" y="1130206"/>
            <a:ext cx="1689000" cy="4725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BG" sz="1200" u="sng">
                <a:solidFill>
                  <a:schemeClr val="hlink"/>
                </a:solidFill>
                <a:latin typeface="Century Gothic"/>
                <a:ea typeface="Century Gothic"/>
                <a:cs typeface="Century Gothic"/>
                <a:sym typeface="Century Gothic"/>
                <a:hlinkClick r:id="rId6"/>
              </a:rPr>
              <a:t>Excel| Method Assessment sheet</a:t>
            </a:r>
            <a:endParaRPr sz="600"/>
          </a:p>
        </p:txBody>
      </p:sp>
      <p:sp>
        <p:nvSpPr>
          <p:cNvPr id="832" name="Google Shape;832;g38c06ba2212_0_5"/>
          <p:cNvSpPr/>
          <p:nvPr/>
        </p:nvSpPr>
        <p:spPr>
          <a:xfrm>
            <a:off x="4905575" y="801700"/>
            <a:ext cx="2080200" cy="219000"/>
          </a:xfrm>
          <a:prstGeom prst="rect">
            <a:avLst/>
          </a:prstGeom>
          <a:solidFill>
            <a:schemeClr val="lt1"/>
          </a:solidFill>
          <a:ln w="28575" cap="flat" cmpd="sng">
            <a:solidFill>
              <a:srgbClr val="274E1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BG" b="1">
                <a:latin typeface="Century Gothic"/>
                <a:ea typeface="Century Gothic"/>
                <a:cs typeface="Century Gothic"/>
                <a:sym typeface="Century Gothic"/>
              </a:rPr>
              <a:t>1. Assessment</a:t>
            </a:r>
            <a:endParaRPr b="1">
              <a:latin typeface="Century Gothic"/>
              <a:ea typeface="Century Gothic"/>
              <a:cs typeface="Century Gothic"/>
              <a:sym typeface="Century Gothic"/>
            </a:endParaRPr>
          </a:p>
        </p:txBody>
      </p:sp>
      <p:sp>
        <p:nvSpPr>
          <p:cNvPr id="833" name="Google Shape;833;g38c06ba2212_0_5"/>
          <p:cNvSpPr/>
          <p:nvPr/>
        </p:nvSpPr>
        <p:spPr>
          <a:xfrm>
            <a:off x="4905575" y="801700"/>
            <a:ext cx="2080200" cy="219000"/>
          </a:xfrm>
          <a:prstGeom prst="rect">
            <a:avLst/>
          </a:prstGeom>
          <a:solidFill>
            <a:schemeClr val="lt1"/>
          </a:solidFill>
          <a:ln w="28575" cap="flat" cmpd="sng">
            <a:solidFill>
              <a:srgbClr val="CB6CE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BG" b="1">
                <a:latin typeface="Century Gothic"/>
                <a:ea typeface="Century Gothic"/>
                <a:cs typeface="Century Gothic"/>
                <a:sym typeface="Century Gothic"/>
              </a:rPr>
              <a:t>2. Documentation</a:t>
            </a:r>
            <a:endParaRPr b="1">
              <a:latin typeface="Century Gothic"/>
              <a:ea typeface="Century Gothic"/>
              <a:cs typeface="Century Gothic"/>
              <a:sym typeface="Century Gothic"/>
            </a:endParaRPr>
          </a:p>
        </p:txBody>
      </p:sp>
      <p:sp>
        <p:nvSpPr>
          <p:cNvPr id="834" name="Google Shape;834;g38c06ba2212_0_5"/>
          <p:cNvSpPr/>
          <p:nvPr/>
        </p:nvSpPr>
        <p:spPr>
          <a:xfrm>
            <a:off x="4905575" y="801700"/>
            <a:ext cx="2080200" cy="219000"/>
          </a:xfrm>
          <a:prstGeom prst="rect">
            <a:avLst/>
          </a:prstGeom>
          <a:solidFill>
            <a:schemeClr val="lt1"/>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BG" b="1">
                <a:latin typeface="Century Gothic"/>
                <a:ea typeface="Century Gothic"/>
                <a:cs typeface="Century Gothic"/>
                <a:sym typeface="Century Gothic"/>
              </a:rPr>
              <a:t>3. Review</a:t>
            </a:r>
            <a:endParaRPr b="1">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2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34"/>
                                        </p:tgtEl>
                                        <p:attrNameLst>
                                          <p:attrName>style.visibility</p:attrName>
                                        </p:attrNameLst>
                                      </p:cBhvr>
                                      <p:to>
                                        <p:strVal val="visible"/>
                                      </p:to>
                                    </p:set>
                                  </p:childTnLst>
                                </p:cTn>
                              </p:par>
                              <p:par>
                                <p:cTn id="31" presetID="1" presetClass="exit" presetSubtype="0" fill="hold" nodeType="withEffect">
                                  <p:stCondLst>
                                    <p:cond delay="0"/>
                                  </p:stCondLst>
                                  <p:childTnLst>
                                    <p:set>
                                      <p:cBhvr>
                                        <p:cTn id="32" dur="1" fill="hold">
                                          <p:stCondLst>
                                            <p:cond delay="0"/>
                                          </p:stCondLst>
                                        </p:cTn>
                                        <p:tgtEl>
                                          <p:spTgt spid="828"/>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82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sp>
        <p:nvSpPr>
          <p:cNvPr id="840" name="Google Shape;840;g389cb81f4e7_0_105"/>
          <p:cNvSpPr txBox="1">
            <a:spLocks noGrp="1"/>
          </p:cNvSpPr>
          <p:nvPr>
            <p:ph type="body" idx="1"/>
          </p:nvPr>
        </p:nvSpPr>
        <p:spPr>
          <a:xfrm>
            <a:off x="7211250" y="1277075"/>
            <a:ext cx="4980600" cy="2028300"/>
          </a:xfrm>
          <a:prstGeom prst="rect">
            <a:avLst/>
          </a:prstGeom>
          <a:noFill/>
          <a:ln>
            <a:noFill/>
          </a:ln>
        </p:spPr>
        <p:txBody>
          <a:bodyPr spcFirstLastPara="1" wrap="square" lIns="91425" tIns="45700" rIns="91425" bIns="45700" anchor="t" anchorCtr="0">
            <a:normAutofit/>
          </a:bodyPr>
          <a:lstStyle/>
          <a:p>
            <a:pPr marL="457200" lvl="0" indent="-330200" algn="l" rtl="0">
              <a:lnSpc>
                <a:spcPct val="150000"/>
              </a:lnSpc>
              <a:spcBef>
                <a:spcPts val="0"/>
              </a:spcBef>
              <a:spcAft>
                <a:spcPts val="0"/>
              </a:spcAft>
              <a:buClr>
                <a:srgbClr val="4AC5D3"/>
              </a:buClr>
              <a:buSzPts val="1600"/>
              <a:buChar char="•"/>
            </a:pPr>
            <a:r>
              <a:rPr lang="en-BG" sz="1800" b="1"/>
              <a:t>Good practices</a:t>
            </a:r>
            <a:r>
              <a:rPr lang="en-BG" sz="1800"/>
              <a:t> panel</a:t>
            </a:r>
            <a:endParaRPr sz="1500" i="1"/>
          </a:p>
          <a:p>
            <a:pPr marL="914400" lvl="1" indent="-330200" algn="l" rtl="0">
              <a:lnSpc>
                <a:spcPct val="150000"/>
              </a:lnSpc>
              <a:spcBef>
                <a:spcPts val="0"/>
              </a:spcBef>
              <a:spcAft>
                <a:spcPts val="0"/>
              </a:spcAft>
              <a:buSzPts val="1600"/>
              <a:buChar char="•"/>
            </a:pPr>
            <a:r>
              <a:rPr lang="en-BG" sz="1600"/>
              <a:t>Adjustment &amp; causal graphs</a:t>
            </a:r>
            <a:endParaRPr sz="1600"/>
          </a:p>
          <a:p>
            <a:pPr marL="914400" lvl="1" indent="-330200" algn="l" rtl="0">
              <a:lnSpc>
                <a:spcPct val="150000"/>
              </a:lnSpc>
              <a:spcBef>
                <a:spcPts val="0"/>
              </a:spcBef>
              <a:spcAft>
                <a:spcPts val="0"/>
              </a:spcAft>
              <a:buSzPts val="1600"/>
              <a:buChar char="•"/>
            </a:pPr>
            <a:r>
              <a:rPr lang="en-BG" sz="1600"/>
              <a:t>Causal paradigms, cross methods, etc.</a:t>
            </a:r>
            <a:endParaRPr sz="1600"/>
          </a:p>
          <a:p>
            <a:pPr marL="914400" lvl="1" indent="-330200" algn="l" rtl="0">
              <a:lnSpc>
                <a:spcPct val="150000"/>
              </a:lnSpc>
              <a:spcBef>
                <a:spcPts val="0"/>
              </a:spcBef>
              <a:spcAft>
                <a:spcPts val="0"/>
              </a:spcAft>
              <a:buSzPts val="1600"/>
              <a:buChar char="•"/>
            </a:pPr>
            <a:r>
              <a:rPr lang="en-BG" sz="1600"/>
              <a:t>Review articles</a:t>
            </a:r>
            <a:endParaRPr sz="1600"/>
          </a:p>
        </p:txBody>
      </p:sp>
      <p:sp>
        <p:nvSpPr>
          <p:cNvPr id="841" name="Google Shape;841;g389cb81f4e7_0_105"/>
          <p:cNvSpPr txBox="1">
            <a:spLocks noGrp="1"/>
          </p:cNvSpPr>
          <p:nvPr>
            <p:ph type="title"/>
          </p:nvPr>
        </p:nvSpPr>
        <p:spPr>
          <a:xfrm>
            <a:off x="254506" y="0"/>
            <a:ext cx="4598700" cy="10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Font typeface="Arial"/>
              <a:buNone/>
            </a:pPr>
            <a:r>
              <a:rPr lang="en-BG" sz="3000" b="1"/>
              <a:t>NaviDAM |</a:t>
            </a:r>
            <a:r>
              <a:rPr lang="en-BG" sz="3000"/>
              <a:t> Panels</a:t>
            </a:r>
            <a:endParaRPr sz="3000"/>
          </a:p>
        </p:txBody>
      </p:sp>
      <p:sp>
        <p:nvSpPr>
          <p:cNvPr id="842" name="Google Shape;842;g389cb81f4e7_0_105"/>
          <p:cNvSpPr txBox="1">
            <a:spLocks noGrp="1"/>
          </p:cNvSpPr>
          <p:nvPr>
            <p:ph type="body" idx="1"/>
          </p:nvPr>
        </p:nvSpPr>
        <p:spPr>
          <a:xfrm>
            <a:off x="1752537" y="3334475"/>
            <a:ext cx="5594400" cy="3016800"/>
          </a:xfrm>
          <a:prstGeom prst="rect">
            <a:avLst/>
          </a:prstGeom>
          <a:noFill/>
          <a:ln>
            <a:noFill/>
          </a:ln>
        </p:spPr>
        <p:txBody>
          <a:bodyPr spcFirstLastPara="1" wrap="square" lIns="91425" tIns="45700" rIns="91425" bIns="45700" anchor="t" anchorCtr="0">
            <a:normAutofit/>
          </a:bodyPr>
          <a:lstStyle/>
          <a:p>
            <a:pPr marL="457200" marR="0" lvl="0" indent="-342900" algn="l" rtl="0">
              <a:lnSpc>
                <a:spcPct val="150000"/>
              </a:lnSpc>
              <a:spcBef>
                <a:spcPts val="0"/>
              </a:spcBef>
              <a:spcAft>
                <a:spcPts val="0"/>
              </a:spcAft>
              <a:buClr>
                <a:srgbClr val="CCCCCC"/>
              </a:buClr>
              <a:buSzPts val="1800"/>
              <a:buChar char="•"/>
            </a:pPr>
            <a:r>
              <a:rPr lang="en-BG" sz="1800" b="1">
                <a:solidFill>
                  <a:srgbClr val="CCCCCC"/>
                </a:solidFill>
              </a:rPr>
              <a:t>Method</a:t>
            </a:r>
            <a:r>
              <a:rPr lang="en-BG" sz="1800">
                <a:solidFill>
                  <a:srgbClr val="CCCCCC"/>
                </a:solidFill>
              </a:rPr>
              <a:t> panel 				</a:t>
            </a:r>
            <a:r>
              <a:rPr lang="en-BG" sz="1348" i="1">
                <a:solidFill>
                  <a:srgbClr val="CCCCCC"/>
                </a:solidFill>
              </a:rPr>
              <a:t>[1 page /method]</a:t>
            </a:r>
            <a:endParaRPr sz="1348" i="1">
              <a:solidFill>
                <a:srgbClr val="CCCCCC"/>
              </a:solidFill>
            </a:endParaRPr>
          </a:p>
          <a:p>
            <a:pPr marL="914400" marR="0" lvl="1" indent="-330200" algn="l" rtl="0">
              <a:lnSpc>
                <a:spcPct val="150000"/>
              </a:lnSpc>
              <a:spcBef>
                <a:spcPts val="0"/>
              </a:spcBef>
              <a:spcAft>
                <a:spcPts val="0"/>
              </a:spcAft>
              <a:buClr>
                <a:srgbClr val="CCCCCC"/>
              </a:buClr>
              <a:buSzPts val="1600"/>
              <a:buChar char="•"/>
            </a:pPr>
            <a:r>
              <a:rPr lang="en-BG" sz="1600">
                <a:solidFill>
                  <a:srgbClr val="CCCCCC"/>
                </a:solidFill>
              </a:rPr>
              <a:t>Description, principle, variants</a:t>
            </a:r>
            <a:endParaRPr sz="1600">
              <a:solidFill>
                <a:srgbClr val="CCCCCC"/>
              </a:solidFill>
            </a:endParaRPr>
          </a:p>
          <a:p>
            <a:pPr marL="914400" marR="0" lvl="1" indent="-330200" algn="l" rtl="0">
              <a:lnSpc>
                <a:spcPct val="150000"/>
              </a:lnSpc>
              <a:spcBef>
                <a:spcPts val="0"/>
              </a:spcBef>
              <a:spcAft>
                <a:spcPts val="0"/>
              </a:spcAft>
              <a:buClr>
                <a:srgbClr val="CCCCCC"/>
              </a:buClr>
              <a:buSzPts val="1600"/>
              <a:buChar char="•"/>
            </a:pPr>
            <a:r>
              <a:rPr lang="en-BG" sz="1600">
                <a:solidFill>
                  <a:srgbClr val="CCCCCC"/>
                </a:solidFill>
              </a:rPr>
              <a:t>Reference method article(s)</a:t>
            </a:r>
            <a:endParaRPr sz="1600">
              <a:solidFill>
                <a:srgbClr val="CCCCCC"/>
              </a:solidFill>
            </a:endParaRPr>
          </a:p>
          <a:p>
            <a:pPr marL="914400" marR="0" lvl="1" indent="-330200" algn="l" rtl="0">
              <a:lnSpc>
                <a:spcPct val="150000"/>
              </a:lnSpc>
              <a:spcBef>
                <a:spcPts val="0"/>
              </a:spcBef>
              <a:spcAft>
                <a:spcPts val="0"/>
              </a:spcAft>
              <a:buClr>
                <a:srgbClr val="CCCCCC"/>
              </a:buClr>
              <a:buSzPts val="1600"/>
              <a:buChar char="•"/>
            </a:pPr>
            <a:r>
              <a:rPr lang="en-BG" sz="1600">
                <a:solidFill>
                  <a:srgbClr val="CCCCCC"/>
                </a:solidFill>
              </a:rPr>
              <a:t>Ref. research articles applying method</a:t>
            </a:r>
            <a:endParaRPr sz="1600">
              <a:solidFill>
                <a:srgbClr val="CCCCCC"/>
              </a:solidFill>
            </a:endParaRPr>
          </a:p>
          <a:p>
            <a:pPr marL="1371600" marR="0" lvl="2" indent="-330200" algn="l" rtl="0">
              <a:lnSpc>
                <a:spcPct val="150000"/>
              </a:lnSpc>
              <a:spcBef>
                <a:spcPts val="0"/>
              </a:spcBef>
              <a:spcAft>
                <a:spcPts val="0"/>
              </a:spcAft>
              <a:buClr>
                <a:srgbClr val="CCCCCC"/>
              </a:buClr>
              <a:buSzPts val="1600"/>
              <a:buChar char="•"/>
            </a:pPr>
            <a:r>
              <a:rPr lang="en-BG" sz="1400">
                <a:solidFill>
                  <a:srgbClr val="CCCCCC"/>
                </a:solidFill>
              </a:rPr>
              <a:t>w/o </a:t>
            </a:r>
            <a:r>
              <a:rPr lang="en-BG" sz="1400" b="1">
                <a:solidFill>
                  <a:srgbClr val="CCCCCC"/>
                </a:solidFill>
              </a:rPr>
              <a:t>RS data for Ecology </a:t>
            </a:r>
            <a:endParaRPr sz="1400" b="1">
              <a:solidFill>
                <a:srgbClr val="CCCCCC"/>
              </a:solidFill>
            </a:endParaRPr>
          </a:p>
          <a:p>
            <a:pPr marL="914400" marR="0" lvl="1" indent="-330200" algn="l" rtl="0">
              <a:lnSpc>
                <a:spcPct val="150000"/>
              </a:lnSpc>
              <a:spcBef>
                <a:spcPts val="0"/>
              </a:spcBef>
              <a:spcAft>
                <a:spcPts val="0"/>
              </a:spcAft>
              <a:buClr>
                <a:srgbClr val="CCCCCC"/>
              </a:buClr>
              <a:buSzPts val="1600"/>
              <a:buChar char="•"/>
            </a:pPr>
            <a:r>
              <a:rPr lang="en-BG" sz="1600">
                <a:solidFill>
                  <a:srgbClr val="CCCCCC"/>
                </a:solidFill>
              </a:rPr>
              <a:t>R/Python packages, usage </a:t>
            </a:r>
            <a:endParaRPr sz="1600">
              <a:solidFill>
                <a:srgbClr val="CCCCCC"/>
              </a:solidFill>
            </a:endParaRPr>
          </a:p>
          <a:p>
            <a:pPr marL="914400" marR="0" lvl="0" indent="0" algn="l" rtl="0">
              <a:lnSpc>
                <a:spcPct val="150000"/>
              </a:lnSpc>
              <a:spcBef>
                <a:spcPts val="0"/>
              </a:spcBef>
              <a:spcAft>
                <a:spcPts val="0"/>
              </a:spcAft>
              <a:buSzPts val="1800"/>
              <a:buNone/>
            </a:pPr>
            <a:r>
              <a:rPr lang="en-BG" sz="1800">
                <a:solidFill>
                  <a:srgbClr val="CCCCCC"/>
                </a:solidFill>
              </a:rPr>
              <a:t>[+ code cells]</a:t>
            </a:r>
            <a:endParaRPr sz="1800" i="1">
              <a:solidFill>
                <a:srgbClr val="CCCCCC"/>
              </a:solidFill>
            </a:endParaRPr>
          </a:p>
        </p:txBody>
      </p:sp>
      <p:sp>
        <p:nvSpPr>
          <p:cNvPr id="843" name="Google Shape;843;g389cb81f4e7_0_105"/>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64</a:t>
            </a:fld>
            <a:endParaRPr/>
          </a:p>
        </p:txBody>
      </p:sp>
      <p:sp>
        <p:nvSpPr>
          <p:cNvPr id="844" name="Google Shape;844;g389cb81f4e7_0_105"/>
          <p:cNvSpPr txBox="1">
            <a:spLocks noGrp="1"/>
          </p:cNvSpPr>
          <p:nvPr>
            <p:ph type="body" idx="1"/>
          </p:nvPr>
        </p:nvSpPr>
        <p:spPr>
          <a:xfrm>
            <a:off x="7211250" y="3334475"/>
            <a:ext cx="4980600" cy="2481000"/>
          </a:xfrm>
          <a:prstGeom prst="rect">
            <a:avLst/>
          </a:prstGeom>
          <a:noFill/>
          <a:ln>
            <a:noFill/>
          </a:ln>
        </p:spPr>
        <p:txBody>
          <a:bodyPr spcFirstLastPara="1" wrap="square" lIns="91425" tIns="45700" rIns="91425" bIns="45700" anchor="t" anchorCtr="0">
            <a:normAutofit/>
          </a:bodyPr>
          <a:lstStyle/>
          <a:p>
            <a:pPr marL="457200" marR="0" lvl="0" indent="-330200" algn="l" rtl="0">
              <a:lnSpc>
                <a:spcPct val="150000"/>
              </a:lnSpc>
              <a:spcBef>
                <a:spcPts val="0"/>
              </a:spcBef>
              <a:spcAft>
                <a:spcPts val="0"/>
              </a:spcAft>
              <a:buClr>
                <a:srgbClr val="4AC5D3"/>
              </a:buClr>
              <a:buSzPts val="1600"/>
              <a:buChar char="•"/>
            </a:pPr>
            <a:r>
              <a:rPr lang="en-BG" sz="1800" b="1"/>
              <a:t>Gallery</a:t>
            </a:r>
            <a:endParaRPr sz="1800" b="1"/>
          </a:p>
          <a:p>
            <a:pPr marL="914400" marR="0" lvl="1" indent="-330200" algn="l" rtl="0">
              <a:lnSpc>
                <a:spcPct val="150000"/>
              </a:lnSpc>
              <a:spcBef>
                <a:spcPts val="0"/>
              </a:spcBef>
              <a:spcAft>
                <a:spcPts val="0"/>
              </a:spcAft>
              <a:buSzPts val="1600"/>
              <a:buChar char="•"/>
            </a:pPr>
            <a:r>
              <a:rPr lang="en-BG" sz="1600"/>
              <a:t>STOC &amp; synthetic controls</a:t>
            </a:r>
            <a:endParaRPr sz="1600"/>
          </a:p>
          <a:p>
            <a:pPr marL="914400" marR="0" lvl="1" indent="-330200" algn="l" rtl="0">
              <a:lnSpc>
                <a:spcPct val="150000"/>
              </a:lnSpc>
              <a:spcBef>
                <a:spcPts val="0"/>
              </a:spcBef>
              <a:spcAft>
                <a:spcPts val="0"/>
              </a:spcAft>
              <a:buSzPts val="1600"/>
              <a:buChar char="•"/>
            </a:pPr>
            <a:r>
              <a:rPr lang="en-BG" sz="1600"/>
              <a:t>Other studies welcomed</a:t>
            </a:r>
            <a:endParaRPr sz="1600"/>
          </a:p>
          <a:p>
            <a:pPr marL="914400" lvl="0" indent="0" algn="l" rtl="0">
              <a:lnSpc>
                <a:spcPct val="150000"/>
              </a:lnSpc>
              <a:spcBef>
                <a:spcPts val="0"/>
              </a:spcBef>
              <a:spcAft>
                <a:spcPts val="0"/>
              </a:spcAft>
              <a:buNone/>
            </a:pPr>
            <a:r>
              <a:rPr lang="en-BG" sz="1600"/>
              <a:t>→ Needs more method assessments [ongoing]</a:t>
            </a:r>
            <a:endParaRPr sz="1600"/>
          </a:p>
        </p:txBody>
      </p:sp>
      <p:cxnSp>
        <p:nvCxnSpPr>
          <p:cNvPr id="845" name="Google Shape;845;g389cb81f4e7_0_105"/>
          <p:cNvCxnSpPr/>
          <p:nvPr/>
        </p:nvCxnSpPr>
        <p:spPr>
          <a:xfrm>
            <a:off x="7233486" y="1277075"/>
            <a:ext cx="0" cy="5089500"/>
          </a:xfrm>
          <a:prstGeom prst="straightConnector1">
            <a:avLst/>
          </a:prstGeom>
          <a:noFill/>
          <a:ln w="9525" cap="flat" cmpd="sng">
            <a:solidFill>
              <a:srgbClr val="B7B7B7"/>
            </a:solidFill>
            <a:prstDash val="solid"/>
            <a:round/>
            <a:headEnd type="none" w="sm" len="sm"/>
            <a:tailEnd type="none" w="sm" len="sm"/>
          </a:ln>
        </p:spPr>
      </p:cxnSp>
      <p:sp>
        <p:nvSpPr>
          <p:cNvPr id="846" name="Google Shape;846;g389cb81f4e7_0_105"/>
          <p:cNvSpPr txBox="1">
            <a:spLocks noGrp="1"/>
          </p:cNvSpPr>
          <p:nvPr>
            <p:ph type="body" idx="1"/>
          </p:nvPr>
        </p:nvSpPr>
        <p:spPr>
          <a:xfrm>
            <a:off x="1752537" y="1124673"/>
            <a:ext cx="5594400" cy="1925400"/>
          </a:xfrm>
          <a:prstGeom prst="rect">
            <a:avLst/>
          </a:prstGeom>
          <a:noFill/>
          <a:ln>
            <a:noFill/>
          </a:ln>
        </p:spPr>
        <p:txBody>
          <a:bodyPr spcFirstLastPara="1" wrap="square" lIns="91425" tIns="45700" rIns="91425" bIns="45700" anchor="t" anchorCtr="0">
            <a:normAutofit/>
          </a:bodyPr>
          <a:lstStyle/>
          <a:p>
            <a:pPr marL="457200" lvl="0" indent="-342900" algn="l" rtl="0">
              <a:lnSpc>
                <a:spcPct val="150000"/>
              </a:lnSpc>
              <a:spcBef>
                <a:spcPts val="0"/>
              </a:spcBef>
              <a:spcAft>
                <a:spcPts val="0"/>
              </a:spcAft>
              <a:buClr>
                <a:srgbClr val="CCCCCC"/>
              </a:buClr>
              <a:buSzPts val="1800"/>
              <a:buChar char="•"/>
            </a:pPr>
            <a:r>
              <a:rPr lang="en-BG" sz="1800" b="1">
                <a:solidFill>
                  <a:srgbClr val="CCCCCC"/>
                </a:solidFill>
              </a:rPr>
              <a:t>Criteria</a:t>
            </a:r>
            <a:r>
              <a:rPr lang="en-BG" sz="1800">
                <a:solidFill>
                  <a:srgbClr val="CCCCCC"/>
                </a:solidFill>
              </a:rPr>
              <a:t> panel			</a:t>
            </a:r>
            <a:r>
              <a:rPr lang="en-BG" sz="1348" i="1">
                <a:solidFill>
                  <a:srgbClr val="CCCCCC"/>
                </a:solidFill>
              </a:rPr>
              <a:t>[1 page /criterion]</a:t>
            </a:r>
            <a:endParaRPr sz="1691" i="1">
              <a:solidFill>
                <a:srgbClr val="CCCCCC"/>
              </a:solidFill>
            </a:endParaRPr>
          </a:p>
          <a:p>
            <a:pPr marL="914400" lvl="1" indent="-330200" algn="l" rtl="0">
              <a:lnSpc>
                <a:spcPct val="150000"/>
              </a:lnSpc>
              <a:spcBef>
                <a:spcPts val="0"/>
              </a:spcBef>
              <a:spcAft>
                <a:spcPts val="0"/>
              </a:spcAft>
              <a:buClr>
                <a:srgbClr val="CCCCCC"/>
              </a:buClr>
              <a:buSzPts val="1600"/>
              <a:buChar char="•"/>
            </a:pPr>
            <a:r>
              <a:rPr lang="en-BG" sz="1600">
                <a:solidFill>
                  <a:srgbClr val="CCCCCC"/>
                </a:solidFill>
              </a:rPr>
              <a:t>Definition &amp; explanation</a:t>
            </a:r>
            <a:endParaRPr sz="1600">
              <a:solidFill>
                <a:srgbClr val="CCCCCC"/>
              </a:solidFill>
            </a:endParaRPr>
          </a:p>
          <a:p>
            <a:pPr marL="914400" lvl="1" indent="-330200" algn="l" rtl="0">
              <a:lnSpc>
                <a:spcPct val="150000"/>
              </a:lnSpc>
              <a:spcBef>
                <a:spcPts val="0"/>
              </a:spcBef>
              <a:spcAft>
                <a:spcPts val="0"/>
              </a:spcAft>
              <a:buClr>
                <a:srgbClr val="CCCCCC"/>
              </a:buClr>
              <a:buSzPts val="1600"/>
              <a:buChar char="•"/>
            </a:pPr>
            <a:r>
              <a:rPr lang="en-BG" sz="1600">
                <a:solidFill>
                  <a:srgbClr val="CCCCCC"/>
                </a:solidFill>
              </a:rPr>
              <a:t>Tools/Rationale for helping assessment</a:t>
            </a:r>
            <a:endParaRPr sz="1600">
              <a:solidFill>
                <a:srgbClr val="CCCCCC"/>
              </a:solidFill>
            </a:endParaRPr>
          </a:p>
          <a:p>
            <a:pPr marL="914400" lvl="1" indent="-330200" algn="l" rtl="0">
              <a:lnSpc>
                <a:spcPct val="150000"/>
              </a:lnSpc>
              <a:spcBef>
                <a:spcPts val="0"/>
              </a:spcBef>
              <a:spcAft>
                <a:spcPts val="0"/>
              </a:spcAft>
              <a:buClr>
                <a:srgbClr val="CCCCCC"/>
              </a:buClr>
              <a:buSzPts val="1600"/>
              <a:buChar char="•"/>
            </a:pPr>
            <a:r>
              <a:rPr lang="en-BG" sz="1600">
                <a:solidFill>
                  <a:srgbClr val="CCCCCC"/>
                </a:solidFill>
              </a:rPr>
              <a:t>Assessment example</a:t>
            </a:r>
            <a:endParaRPr sz="1600" b="1">
              <a:solidFill>
                <a:srgbClr val="CCCCCC"/>
              </a:solidFill>
            </a:endParaRPr>
          </a:p>
        </p:txBody>
      </p:sp>
      <p:sp>
        <p:nvSpPr>
          <p:cNvPr id="847" name="Google Shape;847;g389cb81f4e7_0_105"/>
          <p:cNvSpPr txBox="1"/>
          <p:nvPr/>
        </p:nvSpPr>
        <p:spPr>
          <a:xfrm>
            <a:off x="6275725" y="307950"/>
            <a:ext cx="4023000" cy="446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BG" sz="1700" u="sng">
                <a:solidFill>
                  <a:schemeClr val="hlink"/>
                </a:solidFill>
                <a:latin typeface="Poppins"/>
                <a:ea typeface="Poppins"/>
                <a:cs typeface="Poppins"/>
                <a:sym typeface="Poppins"/>
                <a:hlinkClick r:id="rId3"/>
              </a:rPr>
              <a:t>https://estopinj.github.io/dam/</a:t>
            </a:r>
            <a:r>
              <a:rPr lang="en-BG" sz="1700">
                <a:latin typeface="Poppins"/>
                <a:ea typeface="Poppins"/>
                <a:cs typeface="Poppins"/>
                <a:sym typeface="Poppins"/>
              </a:rPr>
              <a:t> </a:t>
            </a:r>
            <a:endParaRPr sz="1700">
              <a:latin typeface="Poppins"/>
              <a:ea typeface="Poppins"/>
              <a:cs typeface="Poppins"/>
              <a:sym typeface="Poppins"/>
            </a:endParaRPr>
          </a:p>
        </p:txBody>
      </p:sp>
      <p:pic>
        <p:nvPicPr>
          <p:cNvPr id="848" name="Google Shape;848;g389cb81f4e7_0_105" title="Screenshot 2025-09-08 at 17-37-46 Criteria NaviDAM.png"/>
          <p:cNvPicPr preferRelativeResize="0"/>
          <p:nvPr/>
        </p:nvPicPr>
        <p:blipFill>
          <a:blip r:embed="rId4">
            <a:alphaModFix/>
          </a:blip>
          <a:stretch>
            <a:fillRect/>
          </a:stretch>
        </p:blipFill>
        <p:spPr>
          <a:xfrm>
            <a:off x="0" y="2085800"/>
            <a:ext cx="1927448" cy="2686399"/>
          </a:xfrm>
          <a:prstGeom prst="rect">
            <a:avLst/>
          </a:prstGeom>
          <a:noFill/>
          <a:ln>
            <a:noFill/>
          </a:ln>
        </p:spPr>
      </p:pic>
      <p:pic>
        <p:nvPicPr>
          <p:cNvPr id="849" name="Google Shape;849;g389cb81f4e7_0_105" title="Screenshot 2025-09-08 at 17-38-00 Methods NaviDAM.png"/>
          <p:cNvPicPr preferRelativeResize="0"/>
          <p:nvPr/>
        </p:nvPicPr>
        <p:blipFill>
          <a:blip r:embed="rId5">
            <a:alphaModFix/>
          </a:blip>
          <a:stretch>
            <a:fillRect/>
          </a:stretch>
        </p:blipFill>
        <p:spPr>
          <a:xfrm>
            <a:off x="0" y="2085800"/>
            <a:ext cx="1927448" cy="2686399"/>
          </a:xfrm>
          <a:prstGeom prst="rect">
            <a:avLst/>
          </a:prstGeom>
          <a:noFill/>
          <a:ln>
            <a:noFill/>
          </a:ln>
        </p:spPr>
      </p:pic>
      <p:pic>
        <p:nvPicPr>
          <p:cNvPr id="850" name="Google Shape;850;g389cb81f4e7_0_105" title="Screenshot 2025-09-08 at 17-38-09 Good practices NaviDAM.png"/>
          <p:cNvPicPr preferRelativeResize="0"/>
          <p:nvPr/>
        </p:nvPicPr>
        <p:blipFill>
          <a:blip r:embed="rId6">
            <a:alphaModFix/>
          </a:blip>
          <a:stretch>
            <a:fillRect/>
          </a:stretch>
        </p:blipFill>
        <p:spPr>
          <a:xfrm>
            <a:off x="0" y="2085800"/>
            <a:ext cx="1927448" cy="2686399"/>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sp>
        <p:nvSpPr>
          <p:cNvPr id="856" name="Google Shape;856;g389cb81f4e7_0_120"/>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65</a:t>
            </a:fld>
            <a:endParaRPr/>
          </a:p>
        </p:txBody>
      </p:sp>
      <p:sp>
        <p:nvSpPr>
          <p:cNvPr id="857" name="Google Shape;857;g389cb81f4e7_0_120"/>
          <p:cNvSpPr txBox="1"/>
          <p:nvPr/>
        </p:nvSpPr>
        <p:spPr>
          <a:xfrm>
            <a:off x="1146600" y="6292525"/>
            <a:ext cx="40230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BG" sz="1200" u="sng">
                <a:solidFill>
                  <a:schemeClr val="hlink"/>
                </a:solidFill>
                <a:latin typeface="Poppins"/>
                <a:ea typeface="Poppins"/>
                <a:cs typeface="Poppins"/>
                <a:sym typeface="Poppins"/>
                <a:hlinkClick r:id="rId3"/>
              </a:rPr>
              <a:t>https://estopinj.github.io/dam/</a:t>
            </a:r>
            <a:r>
              <a:rPr lang="en-BG" sz="1200">
                <a:latin typeface="Poppins"/>
                <a:ea typeface="Poppins"/>
                <a:cs typeface="Poppins"/>
                <a:sym typeface="Poppins"/>
              </a:rPr>
              <a:t> </a:t>
            </a:r>
            <a:endParaRPr sz="1200">
              <a:latin typeface="Poppins"/>
              <a:ea typeface="Poppins"/>
              <a:cs typeface="Poppins"/>
              <a:sym typeface="Poppins"/>
            </a:endParaRPr>
          </a:p>
        </p:txBody>
      </p:sp>
      <p:sp>
        <p:nvSpPr>
          <p:cNvPr id="858" name="Google Shape;858;g389cb81f4e7_0_120"/>
          <p:cNvSpPr txBox="1"/>
          <p:nvPr/>
        </p:nvSpPr>
        <p:spPr>
          <a:xfrm>
            <a:off x="1618000" y="1019700"/>
            <a:ext cx="3904500" cy="8313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BG">
                <a:latin typeface="Poppins"/>
                <a:ea typeface="Poppins"/>
                <a:cs typeface="Poppins"/>
                <a:sym typeface="Poppins"/>
              </a:rPr>
              <a:t>Good practice page example: </a:t>
            </a:r>
            <a:r>
              <a:rPr lang="en-BG" u="sng">
                <a:solidFill>
                  <a:schemeClr val="hlink"/>
                </a:solidFill>
                <a:latin typeface="Poppins"/>
                <a:ea typeface="Poppins"/>
                <a:cs typeface="Poppins"/>
                <a:sym typeface="Poppins"/>
                <a:hlinkClick r:id="rId4"/>
              </a:rPr>
              <a:t>https://estopinj.github.io/dam/contents/practices/graphs/</a:t>
            </a:r>
            <a:r>
              <a:rPr lang="en-BG">
                <a:latin typeface="Poppins"/>
                <a:ea typeface="Poppins"/>
                <a:cs typeface="Poppins"/>
                <a:sym typeface="Poppins"/>
              </a:rPr>
              <a:t> </a:t>
            </a:r>
            <a:endParaRPr>
              <a:latin typeface="Poppins"/>
              <a:ea typeface="Poppins"/>
              <a:cs typeface="Poppins"/>
              <a:sym typeface="Poppins"/>
            </a:endParaRPr>
          </a:p>
        </p:txBody>
      </p:sp>
      <p:sp>
        <p:nvSpPr>
          <p:cNvPr id="859" name="Google Shape;859;g389cb81f4e7_0_120"/>
          <p:cNvSpPr txBox="1"/>
          <p:nvPr/>
        </p:nvSpPr>
        <p:spPr>
          <a:xfrm>
            <a:off x="162925" y="2203950"/>
            <a:ext cx="7263900" cy="8772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BG" sz="1800">
                <a:solidFill>
                  <a:schemeClr val="dk1"/>
                </a:solidFill>
                <a:latin typeface="Century Gothic"/>
                <a:ea typeface="Century Gothic"/>
                <a:cs typeface="Century Gothic"/>
                <a:sym typeface="Century Gothic"/>
              </a:rPr>
              <a:t>→ Any volunteer for </a:t>
            </a:r>
            <a:r>
              <a:rPr lang="en-BG" sz="1800" b="1" i="1">
                <a:solidFill>
                  <a:schemeClr val="dk1"/>
                </a:solidFill>
                <a:latin typeface="Century Gothic"/>
                <a:ea typeface="Century Gothic"/>
                <a:cs typeface="Century Gothic"/>
                <a:sym typeface="Century Gothic"/>
              </a:rPr>
              <a:t>writing</a:t>
            </a:r>
            <a:r>
              <a:rPr lang="en-BG" sz="1800">
                <a:solidFill>
                  <a:schemeClr val="dk1"/>
                </a:solidFill>
                <a:latin typeface="Century Gothic"/>
                <a:ea typeface="Century Gothic"/>
                <a:cs typeface="Century Gothic"/>
                <a:sym typeface="Century Gothic"/>
              </a:rPr>
              <a:t> or </a:t>
            </a:r>
            <a:r>
              <a:rPr lang="en-BG" sz="1800" b="1" i="1">
                <a:solidFill>
                  <a:schemeClr val="dk1"/>
                </a:solidFill>
                <a:latin typeface="Century Gothic"/>
                <a:ea typeface="Century Gothic"/>
                <a:cs typeface="Century Gothic"/>
                <a:sym typeface="Century Gothic"/>
              </a:rPr>
              <a:t>reviewing</a:t>
            </a:r>
            <a:r>
              <a:rPr lang="en-BG" sz="1800">
                <a:solidFill>
                  <a:schemeClr val="dk1"/>
                </a:solidFill>
                <a:latin typeface="Century Gothic"/>
                <a:ea typeface="Century Gothic"/>
                <a:cs typeface="Century Gothic"/>
                <a:sym typeface="Century Gothic"/>
              </a:rPr>
              <a:t> such a page can </a:t>
            </a:r>
            <a:r>
              <a:rPr lang="en-BG" sz="1800" b="1">
                <a:solidFill>
                  <a:schemeClr val="dk1"/>
                </a:solidFill>
                <a:latin typeface="Century Gothic"/>
                <a:ea typeface="Century Gothic"/>
                <a:cs typeface="Century Gothic"/>
                <a:sym typeface="Century Gothic"/>
              </a:rPr>
              <a:t>sign up in the  </a:t>
            </a:r>
            <a:r>
              <a:rPr lang="en-BG" sz="1800" b="1" u="sng">
                <a:solidFill>
                  <a:schemeClr val="hlink"/>
                </a:solidFill>
                <a:latin typeface="Century Gothic"/>
                <a:ea typeface="Century Gothic"/>
                <a:cs typeface="Century Gothic"/>
                <a:sym typeface="Century Gothic"/>
                <a:hlinkClick r:id="rId5"/>
              </a:rPr>
              <a:t>Excel</a:t>
            </a:r>
            <a:r>
              <a:rPr lang="en-BG" sz="1800">
                <a:solidFill>
                  <a:schemeClr val="dk1"/>
                </a:solidFill>
                <a:latin typeface="Century Gothic"/>
                <a:ea typeface="Century Gothic"/>
                <a:cs typeface="Century Gothic"/>
                <a:sym typeface="Century Gothic"/>
              </a:rPr>
              <a:t> | Good practices / Gallery Panels</a:t>
            </a:r>
            <a:endParaRPr sz="1800">
              <a:solidFill>
                <a:schemeClr val="dk1"/>
              </a:solidFill>
              <a:latin typeface="Century Gothic"/>
              <a:ea typeface="Century Gothic"/>
              <a:cs typeface="Century Gothic"/>
              <a:sym typeface="Century Gothic"/>
            </a:endParaRPr>
          </a:p>
        </p:txBody>
      </p:sp>
      <p:pic>
        <p:nvPicPr>
          <p:cNvPr id="860" name="Google Shape;860;g389cb81f4e7_0_120"/>
          <p:cNvPicPr preferRelativeResize="0"/>
          <p:nvPr/>
        </p:nvPicPr>
        <p:blipFill rotWithShape="1">
          <a:blip r:embed="rId6">
            <a:alphaModFix/>
          </a:blip>
          <a:srcRect l="35069" r="34761"/>
          <a:stretch/>
        </p:blipFill>
        <p:spPr>
          <a:xfrm>
            <a:off x="7518090" y="235000"/>
            <a:ext cx="3836612" cy="6426826"/>
          </a:xfrm>
          <a:prstGeom prst="rect">
            <a:avLst/>
          </a:prstGeom>
          <a:noFill/>
          <a:ln>
            <a:noFill/>
          </a:ln>
        </p:spPr>
      </p:pic>
      <p:sp>
        <p:nvSpPr>
          <p:cNvPr id="861" name="Google Shape;861;g389cb81f4e7_0_120"/>
          <p:cNvSpPr txBox="1">
            <a:spLocks noGrp="1"/>
          </p:cNvSpPr>
          <p:nvPr>
            <p:ph type="title"/>
          </p:nvPr>
        </p:nvSpPr>
        <p:spPr>
          <a:xfrm>
            <a:off x="254511" y="1"/>
            <a:ext cx="10515600" cy="10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Font typeface="Arial"/>
              <a:buNone/>
            </a:pPr>
            <a:r>
              <a:rPr lang="en-BG" sz="3000" b="1"/>
              <a:t>NaviDAM |</a:t>
            </a:r>
            <a:r>
              <a:rPr lang="en-BG" sz="3000"/>
              <a:t> Good practices / Gallery</a:t>
            </a:r>
            <a:endParaRPr sz="3000"/>
          </a:p>
        </p:txBody>
      </p:sp>
      <p:pic>
        <p:nvPicPr>
          <p:cNvPr id="862" name="Google Shape;862;g389cb81f4e7_0_120"/>
          <p:cNvPicPr preferRelativeResize="0"/>
          <p:nvPr/>
        </p:nvPicPr>
        <p:blipFill>
          <a:blip r:embed="rId7">
            <a:alphaModFix/>
          </a:blip>
          <a:stretch>
            <a:fillRect/>
          </a:stretch>
        </p:blipFill>
        <p:spPr>
          <a:xfrm>
            <a:off x="152400" y="3233550"/>
            <a:ext cx="7213292" cy="225415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68" name="Google Shape;868;g389cb81f4e7_0_139"/>
          <p:cNvSpPr txBox="1">
            <a:spLocks noGrp="1"/>
          </p:cNvSpPr>
          <p:nvPr>
            <p:ph type="title"/>
          </p:nvPr>
        </p:nvSpPr>
        <p:spPr>
          <a:xfrm>
            <a:off x="254511" y="1"/>
            <a:ext cx="10515600" cy="10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Font typeface="Arial"/>
              <a:buNone/>
            </a:pPr>
            <a:r>
              <a:rPr lang="en-BG" sz="3000" b="1"/>
              <a:t>Companion article |</a:t>
            </a:r>
            <a:r>
              <a:rPr lang="en-BG" sz="3000"/>
              <a:t> Status</a:t>
            </a:r>
            <a:endParaRPr sz="3000"/>
          </a:p>
        </p:txBody>
      </p:sp>
      <p:sp>
        <p:nvSpPr>
          <p:cNvPr id="869" name="Google Shape;869;g389cb81f4e7_0_139"/>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66</a:t>
            </a:fld>
            <a:endParaRPr/>
          </a:p>
        </p:txBody>
      </p:sp>
      <p:sp>
        <p:nvSpPr>
          <p:cNvPr id="870" name="Google Shape;870;g389cb81f4e7_0_139"/>
          <p:cNvSpPr txBox="1"/>
          <p:nvPr/>
        </p:nvSpPr>
        <p:spPr>
          <a:xfrm>
            <a:off x="1146600" y="6292525"/>
            <a:ext cx="40230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BG" sz="1200" u="sng">
                <a:solidFill>
                  <a:schemeClr val="hlink"/>
                </a:solidFill>
                <a:latin typeface="Poppins"/>
                <a:ea typeface="Poppins"/>
                <a:cs typeface="Poppins"/>
                <a:sym typeface="Poppins"/>
                <a:hlinkClick r:id="rId3"/>
              </a:rPr>
              <a:t>https://estopinj.github.io/dam/</a:t>
            </a:r>
            <a:r>
              <a:rPr lang="en-BG" sz="1200">
                <a:latin typeface="Poppins"/>
                <a:ea typeface="Poppins"/>
                <a:cs typeface="Poppins"/>
                <a:sym typeface="Poppins"/>
              </a:rPr>
              <a:t> </a:t>
            </a:r>
            <a:endParaRPr sz="1200">
              <a:latin typeface="Poppins"/>
              <a:ea typeface="Poppins"/>
              <a:cs typeface="Poppins"/>
              <a:sym typeface="Poppins"/>
            </a:endParaRPr>
          </a:p>
        </p:txBody>
      </p:sp>
      <p:sp>
        <p:nvSpPr>
          <p:cNvPr id="871" name="Google Shape;871;g389cb81f4e7_0_139"/>
          <p:cNvSpPr txBox="1"/>
          <p:nvPr/>
        </p:nvSpPr>
        <p:spPr>
          <a:xfrm>
            <a:off x="1354300" y="1571100"/>
            <a:ext cx="8808900" cy="33462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BG" sz="2000">
                <a:solidFill>
                  <a:schemeClr val="dk1"/>
                </a:solidFill>
                <a:latin typeface="Century Gothic"/>
                <a:ea typeface="Century Gothic"/>
                <a:cs typeface="Century Gothic"/>
                <a:sym typeface="Century Gothic"/>
              </a:rPr>
              <a:t>→ Working document: </a:t>
            </a:r>
            <a:r>
              <a:rPr lang="en-BG" sz="2000" u="sng">
                <a:solidFill>
                  <a:schemeClr val="hlink"/>
                </a:solidFill>
                <a:latin typeface="Century Gothic"/>
                <a:ea typeface="Century Gothic"/>
                <a:cs typeface="Century Gothic"/>
                <a:sym typeface="Century Gothic"/>
                <a:hlinkClick r:id="rId4"/>
              </a:rPr>
              <a:t>[draft]</a:t>
            </a:r>
            <a:r>
              <a:rPr lang="en-BG" sz="2000">
                <a:solidFill>
                  <a:schemeClr val="dk1"/>
                </a:solidFill>
                <a:latin typeface="Century Gothic"/>
                <a:ea typeface="Century Gothic"/>
                <a:cs typeface="Century Gothic"/>
                <a:sym typeface="Century Gothic"/>
              </a:rPr>
              <a:t> NaviDAM Companion article </a:t>
            </a:r>
            <a:endParaRPr sz="1200">
              <a:solidFill>
                <a:schemeClr val="dk1"/>
              </a:solidFill>
              <a:latin typeface="Century Gothic"/>
              <a:ea typeface="Century Gothic"/>
              <a:cs typeface="Century Gothic"/>
              <a:sym typeface="Century Gothic"/>
            </a:endParaRPr>
          </a:p>
          <a:p>
            <a:pPr marL="457200" lvl="0" indent="-330200" algn="just" rtl="0">
              <a:lnSpc>
                <a:spcPct val="115000"/>
              </a:lnSpc>
              <a:spcBef>
                <a:spcPts val="0"/>
              </a:spcBef>
              <a:spcAft>
                <a:spcPts val="0"/>
              </a:spcAft>
              <a:buSzPts val="1600"/>
              <a:buFont typeface="Century Gothic"/>
              <a:buChar char="●"/>
            </a:pPr>
            <a:r>
              <a:rPr lang="en-BG" sz="1600">
                <a:solidFill>
                  <a:schemeClr val="dk1"/>
                </a:solidFill>
                <a:latin typeface="Century Gothic"/>
                <a:ea typeface="Century Gothic"/>
                <a:cs typeface="Century Gothic"/>
                <a:sym typeface="Century Gothic"/>
              </a:rPr>
              <a:t>Following ODMAP companion paper structure: </a:t>
            </a:r>
            <a:r>
              <a:rPr lang="en-BG" sz="1600" u="sng">
                <a:solidFill>
                  <a:srgbClr val="1155CC"/>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Zurell et al. (2020)</a:t>
            </a:r>
            <a:endParaRPr sz="2400">
              <a:solidFill>
                <a:schemeClr val="dk1"/>
              </a:solidFill>
              <a:latin typeface="Century Gothic"/>
              <a:ea typeface="Century Gothic"/>
              <a:cs typeface="Century Gothic"/>
              <a:sym typeface="Century Gothic"/>
            </a:endParaRPr>
          </a:p>
          <a:p>
            <a:pPr marL="0" lvl="0" indent="0" algn="just" rtl="0">
              <a:lnSpc>
                <a:spcPct val="115000"/>
              </a:lnSpc>
              <a:spcBef>
                <a:spcPts val="0"/>
              </a:spcBef>
              <a:spcAft>
                <a:spcPts val="0"/>
              </a:spcAft>
              <a:buNone/>
            </a:pPr>
            <a:endParaRPr sz="2000">
              <a:solidFill>
                <a:schemeClr val="dk1"/>
              </a:solidFill>
              <a:latin typeface="Century Gothic"/>
              <a:ea typeface="Century Gothic"/>
              <a:cs typeface="Century Gothic"/>
              <a:sym typeface="Century Gothic"/>
            </a:endParaRPr>
          </a:p>
          <a:p>
            <a:pPr marL="0" lvl="0" indent="0" algn="just" rtl="0">
              <a:lnSpc>
                <a:spcPct val="115000"/>
              </a:lnSpc>
              <a:spcBef>
                <a:spcPts val="0"/>
              </a:spcBef>
              <a:spcAft>
                <a:spcPts val="0"/>
              </a:spcAft>
              <a:buNone/>
            </a:pPr>
            <a:endParaRPr sz="2000">
              <a:solidFill>
                <a:schemeClr val="dk1"/>
              </a:solidFill>
              <a:latin typeface="Century Gothic"/>
              <a:ea typeface="Century Gothic"/>
              <a:cs typeface="Century Gothic"/>
              <a:sym typeface="Century Gothic"/>
            </a:endParaRPr>
          </a:p>
          <a:p>
            <a:pPr marL="0" lvl="0" indent="0" algn="ctr" rtl="0">
              <a:lnSpc>
                <a:spcPct val="115000"/>
              </a:lnSpc>
              <a:spcBef>
                <a:spcPts val="0"/>
              </a:spcBef>
              <a:spcAft>
                <a:spcPts val="0"/>
              </a:spcAft>
              <a:buNone/>
            </a:pPr>
            <a:r>
              <a:rPr lang="en-BG" sz="2000" b="1">
                <a:solidFill>
                  <a:schemeClr val="dk1"/>
                </a:solidFill>
                <a:latin typeface="Century Gothic"/>
                <a:ea typeface="Century Gothic"/>
                <a:cs typeface="Century Gothic"/>
                <a:sym typeface="Century Gothic"/>
              </a:rPr>
              <a:t>Plan</a:t>
            </a:r>
            <a:endParaRPr sz="2000" b="1">
              <a:solidFill>
                <a:schemeClr val="dk1"/>
              </a:solidFill>
              <a:latin typeface="Century Gothic"/>
              <a:ea typeface="Century Gothic"/>
              <a:cs typeface="Century Gothic"/>
              <a:sym typeface="Century Gothic"/>
            </a:endParaRPr>
          </a:p>
          <a:p>
            <a:pPr marL="457200" lvl="0" indent="-330200" algn="l" rtl="0">
              <a:lnSpc>
                <a:spcPct val="150000"/>
              </a:lnSpc>
              <a:spcBef>
                <a:spcPts val="0"/>
              </a:spcBef>
              <a:spcAft>
                <a:spcPts val="0"/>
              </a:spcAft>
              <a:buClr>
                <a:schemeClr val="dk1"/>
              </a:buClr>
              <a:buSzPts val="1600"/>
              <a:buFont typeface="Century Gothic"/>
              <a:buAutoNum type="arabicPeriod"/>
            </a:pPr>
            <a:r>
              <a:rPr lang="en-BG" sz="1600">
                <a:solidFill>
                  <a:schemeClr val="dk1"/>
                </a:solidFill>
                <a:latin typeface="Century Gothic"/>
                <a:ea typeface="Century Gothic"/>
                <a:cs typeface="Century Gothic"/>
                <a:sym typeface="Century Gothic"/>
              </a:rPr>
              <a:t>Intro to motivate / position the decision-tool compared to existing resources [V1]</a:t>
            </a:r>
            <a:endParaRPr sz="1600" u="sng">
              <a:solidFill>
                <a:schemeClr val="dk1"/>
              </a:solidFill>
              <a:latin typeface="Century Gothic"/>
              <a:ea typeface="Century Gothic"/>
              <a:cs typeface="Century Gothic"/>
              <a:sym typeface="Century Gothic"/>
            </a:endParaRPr>
          </a:p>
          <a:p>
            <a:pPr marL="457200" lvl="0" indent="-330200" algn="l" rtl="0">
              <a:lnSpc>
                <a:spcPct val="150000"/>
              </a:lnSpc>
              <a:spcBef>
                <a:spcPts val="0"/>
              </a:spcBef>
              <a:spcAft>
                <a:spcPts val="0"/>
              </a:spcAft>
              <a:buClr>
                <a:schemeClr val="dk1"/>
              </a:buClr>
              <a:buSzPts val="1600"/>
              <a:buFont typeface="Century Gothic"/>
              <a:buAutoNum type="arabicPeriod"/>
            </a:pPr>
            <a:r>
              <a:rPr lang="en-BG" sz="1600">
                <a:solidFill>
                  <a:schemeClr val="dk1"/>
                </a:solidFill>
                <a:latin typeface="Century Gothic"/>
                <a:ea typeface="Century Gothic"/>
                <a:cs typeface="Century Gothic"/>
                <a:sym typeface="Century Gothic"/>
              </a:rPr>
              <a:t>Filtering tool overview description</a:t>
            </a:r>
            <a:endParaRPr sz="1600">
              <a:solidFill>
                <a:schemeClr val="dk1"/>
              </a:solidFill>
              <a:latin typeface="Century Gothic"/>
              <a:ea typeface="Century Gothic"/>
              <a:cs typeface="Century Gothic"/>
              <a:sym typeface="Century Gothic"/>
            </a:endParaRPr>
          </a:p>
          <a:p>
            <a:pPr marL="457200" lvl="0" indent="-330200" algn="l" rtl="0">
              <a:lnSpc>
                <a:spcPct val="150000"/>
              </a:lnSpc>
              <a:spcBef>
                <a:spcPts val="0"/>
              </a:spcBef>
              <a:spcAft>
                <a:spcPts val="0"/>
              </a:spcAft>
              <a:buClr>
                <a:schemeClr val="dk1"/>
              </a:buClr>
              <a:buSzPts val="1600"/>
              <a:buFont typeface="Century Gothic"/>
              <a:buAutoNum type="arabicPeriod"/>
            </a:pPr>
            <a:r>
              <a:rPr lang="en-BG" sz="1600">
                <a:solidFill>
                  <a:schemeClr val="dk1"/>
                </a:solidFill>
                <a:latin typeface="Century Gothic"/>
                <a:ea typeface="Century Gothic"/>
                <a:cs typeface="Century Gothic"/>
                <a:sym typeface="Century Gothic"/>
              </a:rPr>
              <a:t>Section descriptions + usage examples</a:t>
            </a:r>
            <a:endParaRPr sz="1600">
              <a:solidFill>
                <a:schemeClr val="dk1"/>
              </a:solidFill>
              <a:latin typeface="Century Gothic"/>
              <a:ea typeface="Century Gothic"/>
              <a:cs typeface="Century Gothic"/>
              <a:sym typeface="Century Gothic"/>
            </a:endParaRPr>
          </a:p>
          <a:p>
            <a:pPr marL="457200" lvl="0" indent="-330200" algn="l" rtl="0">
              <a:lnSpc>
                <a:spcPct val="150000"/>
              </a:lnSpc>
              <a:spcBef>
                <a:spcPts val="0"/>
              </a:spcBef>
              <a:spcAft>
                <a:spcPts val="0"/>
              </a:spcAft>
              <a:buClr>
                <a:schemeClr val="dk1"/>
              </a:buClr>
              <a:buSzPts val="1600"/>
              <a:buFont typeface="Century Gothic"/>
              <a:buAutoNum type="arabicPeriod"/>
            </a:pPr>
            <a:r>
              <a:rPr lang="en-BG" sz="1600">
                <a:solidFill>
                  <a:schemeClr val="dk1"/>
                </a:solidFill>
                <a:latin typeface="Century Gothic"/>
                <a:ea typeface="Century Gothic"/>
                <a:cs typeface="Century Gothic"/>
                <a:sym typeface="Century Gothic"/>
              </a:rPr>
              <a:t>Discussion</a:t>
            </a:r>
            <a:endParaRPr sz="1600">
              <a:solidFill>
                <a:schemeClr val="dk1"/>
              </a:solidFill>
              <a:latin typeface="Century Gothic"/>
              <a:ea typeface="Century Gothic"/>
              <a:cs typeface="Century Gothic"/>
              <a:sym typeface="Century Gothic"/>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877" name="Google Shape;877;g389cb81f4e7_0_147"/>
          <p:cNvSpPr txBox="1">
            <a:spLocks noGrp="1"/>
          </p:cNvSpPr>
          <p:nvPr>
            <p:ph type="body" idx="1"/>
          </p:nvPr>
        </p:nvSpPr>
        <p:spPr>
          <a:xfrm>
            <a:off x="254500" y="1399751"/>
            <a:ext cx="11682900" cy="4744200"/>
          </a:xfrm>
          <a:prstGeom prst="rect">
            <a:avLst/>
          </a:prstGeom>
          <a:noFill/>
          <a:ln>
            <a:noFill/>
          </a:ln>
        </p:spPr>
        <p:txBody>
          <a:bodyPr spcFirstLastPara="1" wrap="square" lIns="91425" tIns="45700" rIns="91425" bIns="45700" anchor="t" anchorCtr="0">
            <a:normAutofit/>
          </a:bodyPr>
          <a:lstStyle/>
          <a:p>
            <a:pPr marL="457200" lvl="0" indent="0" algn="ctr" rtl="0">
              <a:lnSpc>
                <a:spcPct val="150000"/>
              </a:lnSpc>
              <a:spcBef>
                <a:spcPts val="1000"/>
              </a:spcBef>
              <a:spcAft>
                <a:spcPts val="0"/>
              </a:spcAft>
              <a:buNone/>
            </a:pPr>
            <a:r>
              <a:rPr lang="en-BG" sz="2200" i="1"/>
              <a:t>→</a:t>
            </a:r>
            <a:r>
              <a:rPr lang="en-BG" sz="2200" b="1" i="1"/>
              <a:t> </a:t>
            </a:r>
            <a:r>
              <a:rPr lang="en-BG" sz="2200" b="1" i="1" u="sng">
                <a:solidFill>
                  <a:schemeClr val="hlink"/>
                </a:solidFill>
                <a:hlinkClick r:id="rId3"/>
              </a:rPr>
              <a:t>NaviDAM Contribution guide</a:t>
            </a:r>
            <a:endParaRPr sz="2200" b="1" i="1"/>
          </a:p>
          <a:p>
            <a:pPr marL="0" lvl="0" indent="0" algn="l" rtl="0">
              <a:lnSpc>
                <a:spcPct val="150000"/>
              </a:lnSpc>
              <a:spcBef>
                <a:spcPts val="1000"/>
              </a:spcBef>
              <a:spcAft>
                <a:spcPts val="0"/>
              </a:spcAft>
              <a:buNone/>
            </a:pPr>
            <a:endParaRPr sz="1200" b="1"/>
          </a:p>
          <a:p>
            <a:pPr marL="457200" lvl="0" indent="-342900" algn="l" rtl="0">
              <a:lnSpc>
                <a:spcPct val="150000"/>
              </a:lnSpc>
              <a:spcBef>
                <a:spcPts val="1000"/>
              </a:spcBef>
              <a:spcAft>
                <a:spcPts val="0"/>
              </a:spcAft>
              <a:buSzPts val="1800"/>
              <a:buFont typeface="Century Gothic"/>
              <a:buAutoNum type="arabicPeriod"/>
            </a:pPr>
            <a:r>
              <a:rPr lang="en-BG"/>
              <a:t>By</a:t>
            </a:r>
            <a:r>
              <a:rPr lang="en-BG" sz="1800" b="1"/>
              <a:t> </a:t>
            </a:r>
            <a:r>
              <a:rPr lang="en-BG" sz="1800" b="1" i="1"/>
              <a:t>assessing</a:t>
            </a:r>
            <a:r>
              <a:rPr lang="en-BG" sz="1800" b="1"/>
              <a:t>, </a:t>
            </a:r>
            <a:r>
              <a:rPr lang="en-BG" sz="1800" b="1" i="1"/>
              <a:t>documenting</a:t>
            </a:r>
            <a:r>
              <a:rPr lang="en-BG" sz="1800" b="1"/>
              <a:t> </a:t>
            </a:r>
            <a:r>
              <a:rPr lang="en-BG" sz="1800"/>
              <a:t>&amp;</a:t>
            </a:r>
            <a:r>
              <a:rPr lang="en-BG" sz="1800" b="1"/>
              <a:t> </a:t>
            </a:r>
            <a:r>
              <a:rPr lang="en-BG" sz="1800" b="1" i="1"/>
              <a:t>reviewing</a:t>
            </a:r>
            <a:r>
              <a:rPr lang="en-BG" sz="1800" b="1"/>
              <a:t> </a:t>
            </a:r>
            <a:r>
              <a:rPr lang="en-BG" sz="1800"/>
              <a:t>methods</a:t>
            </a:r>
            <a:endParaRPr sz="1800"/>
          </a:p>
          <a:p>
            <a:pPr marL="914400" lvl="1" indent="-342900" algn="l" rtl="0">
              <a:lnSpc>
                <a:spcPct val="150000"/>
              </a:lnSpc>
              <a:spcBef>
                <a:spcPts val="500"/>
              </a:spcBef>
              <a:spcAft>
                <a:spcPts val="0"/>
              </a:spcAft>
              <a:buSzPts val="1800"/>
              <a:buChar char="➢"/>
            </a:pPr>
            <a:r>
              <a:rPr lang="en-BG" sz="1600"/>
              <a:t>Volunteers can </a:t>
            </a:r>
            <a:r>
              <a:rPr lang="en-BG" sz="1600" b="1"/>
              <a:t>sign up for methods </a:t>
            </a:r>
            <a:r>
              <a:rPr lang="en-BG" sz="1600"/>
              <a:t>in the </a:t>
            </a:r>
            <a:r>
              <a:rPr lang="en-BG" sz="1600" u="sng">
                <a:solidFill>
                  <a:schemeClr val="hlink"/>
                </a:solidFill>
                <a:hlinkClick r:id="rId4"/>
              </a:rPr>
              <a:t>Excel| Method Assessment sheet</a:t>
            </a:r>
            <a:endParaRPr sz="1600"/>
          </a:p>
          <a:p>
            <a:pPr marL="457200" lvl="0" indent="-342900" algn="l" rtl="0">
              <a:lnSpc>
                <a:spcPct val="150000"/>
              </a:lnSpc>
              <a:spcBef>
                <a:spcPts val="0"/>
              </a:spcBef>
              <a:spcAft>
                <a:spcPts val="0"/>
              </a:spcAft>
              <a:buSzPts val="1800"/>
              <a:buFont typeface="Century Gothic"/>
              <a:buAutoNum type="arabicPeriod"/>
            </a:pPr>
            <a:r>
              <a:rPr lang="en-BG" sz="1800"/>
              <a:t>By writing good practice &amp; gallery pages </a:t>
            </a:r>
            <a:endParaRPr sz="1800"/>
          </a:p>
          <a:p>
            <a:pPr marL="914400" lvl="1" indent="-342900" algn="l" rtl="0">
              <a:lnSpc>
                <a:spcPct val="150000"/>
              </a:lnSpc>
              <a:spcBef>
                <a:spcPts val="500"/>
              </a:spcBef>
              <a:spcAft>
                <a:spcPts val="0"/>
              </a:spcAft>
              <a:buSzPts val="1800"/>
              <a:buChar char="➢"/>
            </a:pPr>
            <a:r>
              <a:rPr lang="en-BG" sz="1600"/>
              <a:t>Idem </a:t>
            </a:r>
            <a:r>
              <a:rPr lang="en-BG" sz="1600" u="sng">
                <a:solidFill>
                  <a:schemeClr val="hlink"/>
                </a:solidFill>
                <a:hlinkClick r:id="rId4"/>
              </a:rPr>
              <a:t>Excel| Good practices / gallery sheet</a:t>
            </a:r>
            <a:endParaRPr sz="1600"/>
          </a:p>
          <a:p>
            <a:pPr marL="457200" lvl="0" indent="-355600" algn="l" rtl="0">
              <a:lnSpc>
                <a:spcPct val="150000"/>
              </a:lnSpc>
              <a:spcBef>
                <a:spcPts val="1000"/>
              </a:spcBef>
              <a:spcAft>
                <a:spcPts val="0"/>
              </a:spcAft>
              <a:buSzPts val="2000"/>
              <a:buFont typeface="Century Gothic"/>
              <a:buAutoNum type="arabicPeriod"/>
            </a:pPr>
            <a:r>
              <a:rPr lang="en-BG" sz="1800"/>
              <a:t>With remarks &amp; improvement suggestions on project / website </a:t>
            </a:r>
            <a:r>
              <a:rPr lang="en-BG" sz="1400"/>
              <a:t>[Excel’s remarks sheet /email]</a:t>
            </a:r>
            <a:endParaRPr sz="1400"/>
          </a:p>
          <a:p>
            <a:pPr marL="457200" lvl="0" indent="-342900" algn="l" rtl="0">
              <a:lnSpc>
                <a:spcPct val="150000"/>
              </a:lnSpc>
              <a:spcBef>
                <a:spcPts val="1000"/>
              </a:spcBef>
              <a:spcAft>
                <a:spcPts val="0"/>
              </a:spcAft>
              <a:buSzPts val="1800"/>
              <a:buFont typeface="Century Gothic"/>
              <a:buAutoNum type="arabicPeriod"/>
            </a:pPr>
            <a:r>
              <a:rPr lang="en-BG" sz="1800"/>
              <a:t>Comments on companion </a:t>
            </a:r>
            <a:r>
              <a:rPr lang="en-BG" sz="1800" u="sng">
                <a:solidFill>
                  <a:schemeClr val="hlink"/>
                </a:solidFill>
                <a:hlinkClick r:id="rId5"/>
              </a:rPr>
              <a:t>a</a:t>
            </a:r>
            <a:r>
              <a:rPr lang="en-BG" sz="1800" u="sng">
                <a:solidFill>
                  <a:schemeClr val="hlink"/>
                </a:solidFill>
                <a:hlinkClick r:id="rId5"/>
              </a:rPr>
              <a:t>rticle</a:t>
            </a:r>
            <a:r>
              <a:rPr lang="en-BG" sz="1800"/>
              <a:t> being written</a:t>
            </a:r>
            <a:endParaRPr/>
          </a:p>
        </p:txBody>
      </p:sp>
      <p:sp>
        <p:nvSpPr>
          <p:cNvPr id="878" name="Google Shape;878;g389cb81f4e7_0_147"/>
          <p:cNvSpPr txBox="1"/>
          <p:nvPr/>
        </p:nvSpPr>
        <p:spPr>
          <a:xfrm>
            <a:off x="3500800" y="6292525"/>
            <a:ext cx="4023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BG" u="sng">
                <a:solidFill>
                  <a:schemeClr val="hlink"/>
                </a:solidFill>
                <a:latin typeface="Poppins"/>
                <a:ea typeface="Poppins"/>
                <a:cs typeface="Poppins"/>
                <a:sym typeface="Poppins"/>
                <a:hlinkClick r:id="rId6"/>
              </a:rPr>
              <a:t>https://estopinj.github.io/dam/</a:t>
            </a:r>
            <a:r>
              <a:rPr lang="en-BG">
                <a:latin typeface="Poppins"/>
                <a:ea typeface="Poppins"/>
                <a:cs typeface="Poppins"/>
                <a:sym typeface="Poppins"/>
              </a:rPr>
              <a:t> </a:t>
            </a:r>
            <a:endParaRPr>
              <a:latin typeface="Poppins"/>
              <a:ea typeface="Poppins"/>
              <a:cs typeface="Poppins"/>
              <a:sym typeface="Poppins"/>
            </a:endParaRPr>
          </a:p>
        </p:txBody>
      </p:sp>
      <p:sp>
        <p:nvSpPr>
          <p:cNvPr id="879" name="Google Shape;879;g389cb81f4e7_0_147"/>
          <p:cNvSpPr txBox="1">
            <a:spLocks noGrp="1"/>
          </p:cNvSpPr>
          <p:nvPr>
            <p:ph type="title"/>
          </p:nvPr>
        </p:nvSpPr>
        <p:spPr>
          <a:xfrm>
            <a:off x="254511" y="1"/>
            <a:ext cx="10515600" cy="10623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800"/>
              <a:buFont typeface="Arial"/>
              <a:buNone/>
            </a:pPr>
            <a:r>
              <a:rPr lang="en-BG" sz="3000" b="1" i="1"/>
              <a:t>How to contribute</a:t>
            </a:r>
            <a:r>
              <a:rPr lang="en-BG" sz="3000" b="1"/>
              <a:t> | </a:t>
            </a:r>
            <a:r>
              <a:rPr lang="en-BG" sz="3000"/>
              <a:t>Summary</a:t>
            </a:r>
            <a:endParaRPr sz="3000" b="1"/>
          </a:p>
        </p:txBody>
      </p:sp>
      <p:sp>
        <p:nvSpPr>
          <p:cNvPr id="880" name="Google Shape;880;g389cb81f4e7_0_147"/>
          <p:cNvSpPr txBox="1"/>
          <p:nvPr/>
        </p:nvSpPr>
        <p:spPr>
          <a:xfrm>
            <a:off x="7976675" y="331050"/>
            <a:ext cx="3005400" cy="4311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BG" sz="1600">
                <a:latin typeface="Century Gothic"/>
                <a:ea typeface="Century Gothic"/>
                <a:cs typeface="Century Gothic"/>
                <a:sym typeface="Century Gothic"/>
              </a:rPr>
              <a:t>Syke sharepoint: </a:t>
            </a:r>
            <a:r>
              <a:rPr lang="en-BG" sz="1600" u="sng">
                <a:solidFill>
                  <a:schemeClr val="hlink"/>
                </a:solidFill>
                <a:latin typeface="Century Gothic"/>
                <a:ea typeface="Century Gothic"/>
                <a:cs typeface="Century Gothic"/>
                <a:sym typeface="Century Gothic"/>
                <a:hlinkClick r:id="rId7"/>
              </a:rPr>
              <a:t>NaviDAM</a:t>
            </a:r>
            <a:endParaRPr sz="1600">
              <a:latin typeface="Century Gothic"/>
              <a:ea typeface="Century Gothic"/>
              <a:cs typeface="Century Gothic"/>
              <a:sym typeface="Century Gothic"/>
            </a:endParaRPr>
          </a:p>
        </p:txBody>
      </p:sp>
      <p:pic>
        <p:nvPicPr>
          <p:cNvPr id="881" name="Google Shape;881;g389cb81f4e7_0_147"/>
          <p:cNvPicPr preferRelativeResize="0"/>
          <p:nvPr/>
        </p:nvPicPr>
        <p:blipFill rotWithShape="1">
          <a:blip r:embed="rId8">
            <a:alphaModFix/>
          </a:blip>
          <a:srcRect t="685"/>
          <a:stretch/>
        </p:blipFill>
        <p:spPr>
          <a:xfrm>
            <a:off x="8759750" y="2579675"/>
            <a:ext cx="1966600" cy="1113750"/>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886"/>
        <p:cNvGrpSpPr/>
        <p:nvPr/>
      </p:nvGrpSpPr>
      <p:grpSpPr>
        <a:xfrm>
          <a:off x="0" y="0"/>
          <a:ext cx="0" cy="0"/>
          <a:chOff x="0" y="0"/>
          <a:chExt cx="0" cy="0"/>
        </a:xfrm>
      </p:grpSpPr>
      <p:sp>
        <p:nvSpPr>
          <p:cNvPr id="887" name="Google Shape;887;g389cb81f4e7_0_155"/>
          <p:cNvSpPr txBox="1">
            <a:spLocks noGrp="1"/>
          </p:cNvSpPr>
          <p:nvPr>
            <p:ph type="body" idx="1"/>
          </p:nvPr>
        </p:nvSpPr>
        <p:spPr>
          <a:xfrm>
            <a:off x="254500" y="1109526"/>
            <a:ext cx="11682900" cy="4744200"/>
          </a:xfrm>
          <a:prstGeom prst="rect">
            <a:avLst/>
          </a:prstGeom>
          <a:noFill/>
          <a:ln>
            <a:noFill/>
          </a:ln>
        </p:spPr>
        <p:txBody>
          <a:bodyPr spcFirstLastPara="1" wrap="square" lIns="91425" tIns="45700" rIns="91425" bIns="45700" anchor="t" anchorCtr="0">
            <a:normAutofit/>
          </a:bodyPr>
          <a:lstStyle/>
          <a:p>
            <a:pPr marL="457200" lvl="0" indent="-342900" algn="l" rtl="0">
              <a:lnSpc>
                <a:spcPct val="150000"/>
              </a:lnSpc>
              <a:spcBef>
                <a:spcPts val="1000"/>
              </a:spcBef>
              <a:spcAft>
                <a:spcPts val="0"/>
              </a:spcAft>
              <a:buSzPts val="1800"/>
              <a:buChar char="•"/>
            </a:pPr>
            <a:r>
              <a:rPr lang="en-BG" sz="1800"/>
              <a:t>Graph visualization of methods &amp; criteria network in development by Julien Renaud [</a:t>
            </a:r>
            <a:r>
              <a:rPr lang="en-BG" sz="1800" u="sng">
                <a:solidFill>
                  <a:schemeClr val="hlink"/>
                </a:solidFill>
                <a:hlinkClick r:id="rId3"/>
              </a:rPr>
              <a:t>neo4j</a:t>
            </a:r>
            <a:r>
              <a:rPr lang="en-BG" sz="1800"/>
              <a:t>]</a:t>
            </a:r>
            <a:endParaRPr sz="1800"/>
          </a:p>
          <a:p>
            <a:pPr marL="457200" lvl="0" indent="0" algn="l" rtl="0">
              <a:lnSpc>
                <a:spcPct val="150000"/>
              </a:lnSpc>
              <a:spcBef>
                <a:spcPts val="1000"/>
              </a:spcBef>
              <a:spcAft>
                <a:spcPts val="0"/>
              </a:spcAft>
              <a:buNone/>
            </a:pPr>
            <a:endParaRPr sz="700"/>
          </a:p>
          <a:p>
            <a:pPr marL="457200" lvl="0" indent="-342900" algn="l" rtl="0">
              <a:lnSpc>
                <a:spcPct val="150000"/>
              </a:lnSpc>
              <a:spcBef>
                <a:spcPts val="1000"/>
              </a:spcBef>
              <a:spcAft>
                <a:spcPts val="0"/>
              </a:spcAft>
              <a:buSzPts val="1800"/>
              <a:buChar char="•"/>
            </a:pPr>
            <a:r>
              <a:rPr lang="en-BG" sz="1800"/>
              <a:t>Set option to contribute via GitHub &amp; pull requests</a:t>
            </a:r>
            <a:endParaRPr sz="1800"/>
          </a:p>
          <a:p>
            <a:pPr marL="914400" lvl="1" indent="-330200" algn="l" rtl="0">
              <a:lnSpc>
                <a:spcPct val="100000"/>
              </a:lnSpc>
              <a:spcBef>
                <a:spcPts val="1000"/>
              </a:spcBef>
              <a:spcAft>
                <a:spcPts val="0"/>
              </a:spcAft>
              <a:buSzPts val="1600"/>
              <a:buChar char="➢"/>
            </a:pPr>
            <a:r>
              <a:rPr lang="en-BG" sz="1600"/>
              <a:t>More robust &amp; to make it truly open </a:t>
            </a:r>
            <a:endParaRPr sz="1600"/>
          </a:p>
          <a:p>
            <a:pPr marL="914400" lvl="1" indent="-330200" algn="l" rtl="0">
              <a:lnSpc>
                <a:spcPct val="100000"/>
              </a:lnSpc>
              <a:spcBef>
                <a:spcPts val="1000"/>
              </a:spcBef>
              <a:spcAft>
                <a:spcPts val="0"/>
              </a:spcAft>
              <a:buSzPts val="1600"/>
              <a:buChar char="➢"/>
            </a:pPr>
            <a:r>
              <a:rPr lang="en-BG" sz="1600"/>
              <a:t>Share to </a:t>
            </a:r>
            <a:r>
              <a:rPr lang="en-BG" sz="1600" i="1"/>
              <a:t>Causal Ecology</a:t>
            </a:r>
            <a:r>
              <a:rPr lang="en-BG" sz="1600"/>
              <a:t> slack (</a:t>
            </a:r>
            <a:r>
              <a:rPr lang="en-BG" sz="1600" u="sng">
                <a:solidFill>
                  <a:schemeClr val="hlink"/>
                </a:solidFill>
                <a:hlinkClick r:id="rId4"/>
              </a:rPr>
              <a:t>join link</a:t>
            </a:r>
            <a:r>
              <a:rPr lang="en-BG" sz="1600"/>
              <a:t>)</a:t>
            </a:r>
            <a:endParaRPr sz="1600"/>
          </a:p>
          <a:p>
            <a:pPr marL="914400" lvl="0" indent="0" algn="l" rtl="0">
              <a:lnSpc>
                <a:spcPct val="150000"/>
              </a:lnSpc>
              <a:spcBef>
                <a:spcPts val="1000"/>
              </a:spcBef>
              <a:spcAft>
                <a:spcPts val="0"/>
              </a:spcAft>
              <a:buNone/>
            </a:pPr>
            <a:endParaRPr sz="700"/>
          </a:p>
          <a:p>
            <a:pPr marL="457200" lvl="0" indent="-342900" algn="l" rtl="0">
              <a:lnSpc>
                <a:spcPct val="150000"/>
              </a:lnSpc>
              <a:spcBef>
                <a:spcPts val="1000"/>
              </a:spcBef>
              <a:spcAft>
                <a:spcPts val="0"/>
              </a:spcAft>
              <a:buSzPts val="1800"/>
              <a:buChar char="•"/>
            </a:pPr>
            <a:r>
              <a:rPr lang="en-BG" sz="1800"/>
              <a:t>Continue with companion article writing</a:t>
            </a:r>
            <a:endParaRPr sz="1800"/>
          </a:p>
          <a:p>
            <a:pPr marL="457200" lvl="0" indent="-342900" algn="l" rtl="0">
              <a:lnSpc>
                <a:spcPct val="150000"/>
              </a:lnSpc>
              <a:spcBef>
                <a:spcPts val="1000"/>
              </a:spcBef>
              <a:spcAft>
                <a:spcPts val="0"/>
              </a:spcAft>
              <a:buSzPts val="1800"/>
              <a:buChar char="•"/>
            </a:pPr>
            <a:r>
              <a:rPr lang="en-BG" sz="1800"/>
              <a:t>Continue methods integration + adding features to the website</a:t>
            </a:r>
            <a:endParaRPr sz="1800"/>
          </a:p>
          <a:p>
            <a:pPr marL="457200" lvl="0" indent="0" algn="l" rtl="0">
              <a:lnSpc>
                <a:spcPct val="150000"/>
              </a:lnSpc>
              <a:spcBef>
                <a:spcPts val="1000"/>
              </a:spcBef>
              <a:spcAft>
                <a:spcPts val="0"/>
              </a:spcAft>
              <a:buNone/>
            </a:pPr>
            <a:endParaRPr sz="1800"/>
          </a:p>
          <a:p>
            <a:pPr marL="457200" lvl="0" indent="-342900" algn="l" rtl="0">
              <a:lnSpc>
                <a:spcPct val="150000"/>
              </a:lnSpc>
              <a:spcBef>
                <a:spcPts val="1000"/>
              </a:spcBef>
              <a:spcAft>
                <a:spcPts val="0"/>
              </a:spcAft>
              <a:buSzPts val="1800"/>
              <a:buChar char="➢"/>
            </a:pPr>
            <a:r>
              <a:rPr lang="en-BG" sz="1800"/>
              <a:t>Support to partners interested in applying NaviDAM to their projects</a:t>
            </a:r>
            <a:endParaRPr sz="1800"/>
          </a:p>
        </p:txBody>
      </p:sp>
      <p:sp>
        <p:nvSpPr>
          <p:cNvPr id="888" name="Google Shape;888;g389cb81f4e7_0_155"/>
          <p:cNvSpPr txBox="1"/>
          <p:nvPr/>
        </p:nvSpPr>
        <p:spPr>
          <a:xfrm>
            <a:off x="3500800" y="6292525"/>
            <a:ext cx="4023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BG" u="sng">
                <a:solidFill>
                  <a:schemeClr val="hlink"/>
                </a:solidFill>
                <a:latin typeface="Poppins"/>
                <a:ea typeface="Poppins"/>
                <a:cs typeface="Poppins"/>
                <a:sym typeface="Poppins"/>
                <a:hlinkClick r:id="rId5"/>
              </a:rPr>
              <a:t>https://estopinj.github.io/dam/</a:t>
            </a:r>
            <a:r>
              <a:rPr lang="en-BG">
                <a:latin typeface="Poppins"/>
                <a:ea typeface="Poppins"/>
                <a:cs typeface="Poppins"/>
                <a:sym typeface="Poppins"/>
              </a:rPr>
              <a:t> </a:t>
            </a:r>
            <a:endParaRPr>
              <a:latin typeface="Poppins"/>
              <a:ea typeface="Poppins"/>
              <a:cs typeface="Poppins"/>
              <a:sym typeface="Poppins"/>
            </a:endParaRPr>
          </a:p>
        </p:txBody>
      </p:sp>
      <p:sp>
        <p:nvSpPr>
          <p:cNvPr id="889" name="Google Shape;889;g389cb81f4e7_0_155"/>
          <p:cNvSpPr txBox="1">
            <a:spLocks noGrp="1"/>
          </p:cNvSpPr>
          <p:nvPr>
            <p:ph type="title"/>
          </p:nvPr>
        </p:nvSpPr>
        <p:spPr>
          <a:xfrm>
            <a:off x="254509" y="0"/>
            <a:ext cx="2383200" cy="10623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800"/>
              <a:buFont typeface="Arial"/>
              <a:buNone/>
            </a:pPr>
            <a:r>
              <a:rPr lang="en-BG" sz="3000" b="1"/>
              <a:t>Next steps</a:t>
            </a:r>
            <a:endParaRPr sz="3000" b="1"/>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Google Shape;895;g382288a58c7_0_202"/>
          <p:cNvSpPr txBox="1">
            <a:spLocks noGrp="1"/>
          </p:cNvSpPr>
          <p:nvPr>
            <p:ph type="title"/>
          </p:nvPr>
        </p:nvSpPr>
        <p:spPr>
          <a:xfrm>
            <a:off x="628415" y="702129"/>
            <a:ext cx="3932100" cy="14691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BG"/>
              <a:t>Q&amp;A session</a:t>
            </a:r>
            <a:endParaRPr/>
          </a:p>
        </p:txBody>
      </p:sp>
      <p:sp>
        <p:nvSpPr>
          <p:cNvPr id="896" name="Google Shape;896;g382288a58c7_0_202"/>
          <p:cNvSpPr txBox="1">
            <a:spLocks noGrp="1"/>
          </p:cNvSpPr>
          <p:nvPr>
            <p:ph type="sldNum" idx="12"/>
          </p:nvPr>
        </p:nvSpPr>
        <p:spPr>
          <a:xfrm>
            <a:off x="11631310" y="68880"/>
            <a:ext cx="4641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69</a:t>
            </a:fld>
            <a:endParaRPr/>
          </a:p>
        </p:txBody>
      </p:sp>
      <p:sp>
        <p:nvSpPr>
          <p:cNvPr id="897" name="Google Shape;897;g382288a58c7_0_202"/>
          <p:cNvSpPr txBox="1">
            <a:spLocks noGrp="1"/>
          </p:cNvSpPr>
          <p:nvPr>
            <p:ph type="body" idx="2"/>
          </p:nvPr>
        </p:nvSpPr>
        <p:spPr>
          <a:xfrm>
            <a:off x="628425" y="2171125"/>
            <a:ext cx="4119300" cy="2506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BG" sz="1800" b="1"/>
              <a:t>III. NaviDAM decision tool</a:t>
            </a:r>
            <a:endParaRPr sz="1800" b="1"/>
          </a:p>
          <a:p>
            <a:pPr marL="457200" lvl="0" indent="-330200" algn="l" rtl="0">
              <a:spcBef>
                <a:spcPts val="1000"/>
              </a:spcBef>
              <a:spcAft>
                <a:spcPts val="0"/>
              </a:spcAft>
              <a:buSzPts val="1600"/>
              <a:buChar char="●"/>
            </a:pPr>
            <a:r>
              <a:rPr lang="en-BG"/>
              <a:t>Objective, structure</a:t>
            </a:r>
            <a:endParaRPr/>
          </a:p>
          <a:p>
            <a:pPr marL="457200" lvl="0" indent="-330200" algn="l" rtl="0">
              <a:spcBef>
                <a:spcPts val="0"/>
              </a:spcBef>
              <a:spcAft>
                <a:spcPts val="0"/>
              </a:spcAft>
              <a:buSzPts val="1600"/>
              <a:buChar char="●"/>
            </a:pPr>
            <a:r>
              <a:rPr lang="en-BG"/>
              <a:t>How to contribute?</a:t>
            </a:r>
            <a:endParaRPr/>
          </a:p>
        </p:txBody>
      </p:sp>
      <p:sp>
        <p:nvSpPr>
          <p:cNvPr id="898" name="Google Shape;898;g382288a58c7_0_202"/>
          <p:cNvSpPr/>
          <p:nvPr/>
        </p:nvSpPr>
        <p:spPr>
          <a:xfrm>
            <a:off x="6981950" y="2175913"/>
            <a:ext cx="1799400" cy="1799400"/>
          </a:xfrm>
          <a:prstGeom prst="flowChartMagneticTape">
            <a:avLst/>
          </a:prstGeom>
          <a:solidFill>
            <a:srgbClr val="4AC5D3">
              <a:alpha val="48630"/>
            </a:srgbClr>
          </a:solidFill>
          <a:ln w="20525" cap="flat" cmpd="sng">
            <a:solidFill>
              <a:srgbClr val="163A3C"/>
            </a:solidFill>
            <a:prstDash val="solid"/>
            <a:round/>
            <a:headEnd type="none" w="sm" len="sm"/>
            <a:tailEnd type="none" w="sm" len="sm"/>
          </a:ln>
        </p:spPr>
        <p:txBody>
          <a:bodyPr spcFirstLastPara="1" wrap="square" lIns="65650" tIns="65650" rIns="65650" bIns="65650" anchor="ctr" anchorCtr="0">
            <a:noAutofit/>
          </a:bodyPr>
          <a:lstStyle/>
          <a:p>
            <a:pPr marL="0" lvl="0" indent="0" algn="ctr" rtl="0">
              <a:spcBef>
                <a:spcPts val="0"/>
              </a:spcBef>
              <a:spcAft>
                <a:spcPts val="0"/>
              </a:spcAft>
              <a:buNone/>
            </a:pPr>
            <a:r>
              <a:rPr lang="en-BG" sz="6892">
                <a:solidFill>
                  <a:srgbClr val="163A3C"/>
                </a:solidFill>
                <a:latin typeface="Nunito"/>
                <a:ea typeface="Nunito"/>
                <a:cs typeface="Nunito"/>
                <a:sym typeface="Nunito"/>
              </a:rPr>
              <a:t>Q?</a:t>
            </a:r>
            <a:endParaRPr sz="6892">
              <a:solidFill>
                <a:srgbClr val="163A3C"/>
              </a:solidFill>
              <a:latin typeface="Nunito"/>
              <a:ea typeface="Nunito"/>
              <a:cs typeface="Nunito"/>
              <a:sym typeface="Nunito"/>
            </a:endParaRPr>
          </a:p>
        </p:txBody>
      </p:sp>
      <p:sp>
        <p:nvSpPr>
          <p:cNvPr id="899" name="Google Shape;899;g382288a58c7_0_202"/>
          <p:cNvSpPr/>
          <p:nvPr/>
        </p:nvSpPr>
        <p:spPr>
          <a:xfrm flipH="1">
            <a:off x="9122195" y="3264277"/>
            <a:ext cx="1417800" cy="1417800"/>
          </a:xfrm>
          <a:prstGeom prst="flowChartMagneticTape">
            <a:avLst/>
          </a:prstGeom>
          <a:solidFill>
            <a:srgbClr val="163A3C"/>
          </a:solidFill>
          <a:ln w="20525" cap="flat" cmpd="sng">
            <a:solidFill>
              <a:srgbClr val="4AC5D3"/>
            </a:solidFill>
            <a:prstDash val="solid"/>
            <a:round/>
            <a:headEnd type="none" w="sm" len="sm"/>
            <a:tailEnd type="none" w="sm" len="sm"/>
          </a:ln>
        </p:spPr>
        <p:txBody>
          <a:bodyPr spcFirstLastPara="1" wrap="square" lIns="65650" tIns="65650" rIns="65650" bIns="65650" anchor="ctr" anchorCtr="0">
            <a:noAutofit/>
          </a:bodyPr>
          <a:lstStyle/>
          <a:p>
            <a:pPr marL="0" lvl="0" indent="0" algn="ctr" rtl="0">
              <a:spcBef>
                <a:spcPts val="0"/>
              </a:spcBef>
              <a:spcAft>
                <a:spcPts val="0"/>
              </a:spcAft>
              <a:buNone/>
            </a:pPr>
            <a:r>
              <a:rPr lang="en-BG" sz="6892">
                <a:solidFill>
                  <a:srgbClr val="4AC5D3"/>
                </a:solidFill>
                <a:latin typeface="Nunito"/>
                <a:ea typeface="Nunito"/>
                <a:cs typeface="Nunito"/>
                <a:sym typeface="Nunito"/>
              </a:rPr>
              <a:t>A</a:t>
            </a:r>
            <a:endParaRPr sz="6892">
              <a:solidFill>
                <a:srgbClr val="4AC5D3"/>
              </a:solidFill>
              <a:latin typeface="Nunito"/>
              <a:ea typeface="Nunito"/>
              <a:cs typeface="Nunito"/>
              <a:sym typeface="Nuni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g382288a58c7_0_78"/>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SzPts val="990"/>
              <a:buNone/>
            </a:pPr>
            <a:r>
              <a:rPr lang="en-BG" sz="3920" i="1"/>
              <a:t>Complementary causal approaches to support biodiversity change attribution</a:t>
            </a:r>
            <a:endParaRPr sz="3920"/>
          </a:p>
          <a:p>
            <a:pPr marL="0" lvl="0" indent="0" algn="ctr" rtl="0">
              <a:spcBef>
                <a:spcPts val="0"/>
              </a:spcBef>
              <a:spcAft>
                <a:spcPts val="0"/>
              </a:spcAft>
              <a:buSzPts val="990"/>
              <a:buNone/>
            </a:pPr>
            <a:endParaRPr sz="3920"/>
          </a:p>
          <a:p>
            <a:pPr marL="0" lvl="0" indent="0" algn="ctr" rtl="0">
              <a:spcBef>
                <a:spcPts val="0"/>
              </a:spcBef>
              <a:spcAft>
                <a:spcPts val="0"/>
              </a:spcAft>
              <a:buSzPts val="990"/>
              <a:buNone/>
            </a:pPr>
            <a:r>
              <a:rPr lang="en-BG" sz="3220" b="1"/>
              <a:t>Thomas A.</a:t>
            </a:r>
            <a:r>
              <a:rPr lang="en-BG" sz="3220"/>
              <a:t>, Thuiller W., Gonzalez A., </a:t>
            </a:r>
            <a:r>
              <a:rPr lang="en-BG" sz="3220" i="1"/>
              <a:t>in revision with Nature Reviews - Biodiversity</a:t>
            </a:r>
            <a:endParaRPr sz="3220"/>
          </a:p>
        </p:txBody>
      </p:sp>
      <p:sp>
        <p:nvSpPr>
          <p:cNvPr id="275" name="Google Shape;275;g382288a58c7_0_78"/>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BG" sz="1300">
                <a:solidFill>
                  <a:schemeClr val="dk2"/>
                </a:solidFill>
                <a:latin typeface="Arial"/>
                <a:ea typeface="Arial"/>
                <a:cs typeface="Arial"/>
                <a:sym typeface="Arial"/>
              </a:rPr>
              <a:t>7</a:t>
            </a:fld>
            <a:endParaRPr sz="1300">
              <a:solidFill>
                <a:schemeClr val="dk2"/>
              </a:solidFill>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04" name="Google Shape;904;g382288a58c7_0_17"/>
          <p:cNvSpPr txBox="1">
            <a:spLocks noGrp="1"/>
          </p:cNvSpPr>
          <p:nvPr>
            <p:ph type="title"/>
          </p:nvPr>
        </p:nvSpPr>
        <p:spPr>
          <a:xfrm>
            <a:off x="831850" y="2275827"/>
            <a:ext cx="10515600" cy="2007300"/>
          </a:xfrm>
          <a:prstGeom prst="rect">
            <a:avLst/>
          </a:prstGeom>
          <a:noFill/>
          <a:ln>
            <a:noFill/>
          </a:ln>
        </p:spPr>
        <p:txBody>
          <a:bodyPr spcFirstLastPara="1" wrap="square" lIns="91425" tIns="45700" rIns="91425" bIns="45700" anchor="ctr" anchorCtr="0">
            <a:normAutofit/>
          </a:bodyPr>
          <a:lstStyle/>
          <a:p>
            <a:pPr marL="457200" lvl="0" indent="-457200" algn="ctr" rtl="0">
              <a:lnSpc>
                <a:spcPct val="90000"/>
              </a:lnSpc>
              <a:spcBef>
                <a:spcPts val="0"/>
              </a:spcBef>
              <a:spcAft>
                <a:spcPts val="0"/>
              </a:spcAft>
              <a:buSzPts val="6000"/>
              <a:buAutoNum type="romanUcPeriod" startAt="4"/>
            </a:pPr>
            <a:r>
              <a:rPr lang="en-BG"/>
              <a:t>Applying the DAM framework</a:t>
            </a:r>
            <a:endParaRPr/>
          </a:p>
        </p:txBody>
      </p:sp>
      <p:sp>
        <p:nvSpPr>
          <p:cNvPr id="905" name="Google Shape;905;g382288a58c7_0_17"/>
          <p:cNvSpPr txBox="1">
            <a:spLocks noGrp="1"/>
          </p:cNvSpPr>
          <p:nvPr>
            <p:ph type="body" idx="1"/>
          </p:nvPr>
        </p:nvSpPr>
        <p:spPr>
          <a:xfrm>
            <a:off x="831850" y="4589463"/>
            <a:ext cx="10515600" cy="8808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400"/>
              <a:buNone/>
            </a:pPr>
            <a:r>
              <a:rPr lang="en-BG"/>
              <a:t>Jussi A. Mäkinen, Lori Giagnacovo, Joaquim Estopinan</a:t>
            </a:r>
            <a:endParaRPr/>
          </a:p>
        </p:txBody>
      </p:sp>
      <p:sp>
        <p:nvSpPr>
          <p:cNvPr id="906" name="Google Shape;906;g382288a58c7_0_17"/>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100"/>
              <a:buNone/>
            </a:pPr>
            <a:fld id="{00000000-1234-1234-1234-123412341234}" type="slidenum">
              <a:rPr lang="en-BG"/>
              <a:t>70</a:t>
            </a:fld>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sp>
        <p:nvSpPr>
          <p:cNvPr id="912" name="Google Shape;912;g366529aa94b_0_1"/>
          <p:cNvSpPr txBox="1">
            <a:spLocks noGrp="1"/>
          </p:cNvSpPr>
          <p:nvPr>
            <p:ph type="title"/>
          </p:nvPr>
        </p:nvSpPr>
        <p:spPr>
          <a:xfrm>
            <a:off x="254503" y="268550"/>
            <a:ext cx="73920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DAM workflow </a:t>
            </a:r>
            <a:r>
              <a:rPr lang="en-BG" b="1"/>
              <a:t>| Two application examples</a:t>
            </a:r>
            <a:endParaRPr b="1"/>
          </a:p>
        </p:txBody>
      </p:sp>
      <p:pic>
        <p:nvPicPr>
          <p:cNvPr id="913" name="Google Shape;913;g366529aa94b_0_1" title="Workdlow_applications.png"/>
          <p:cNvPicPr preferRelativeResize="0"/>
          <p:nvPr/>
        </p:nvPicPr>
        <p:blipFill rotWithShape="1">
          <a:blip r:embed="rId3">
            <a:alphaModFix/>
          </a:blip>
          <a:srcRect t="38388" b="50158"/>
          <a:stretch/>
        </p:blipFill>
        <p:spPr>
          <a:xfrm>
            <a:off x="1751235" y="4317780"/>
            <a:ext cx="8658030" cy="1356498"/>
          </a:xfrm>
          <a:prstGeom prst="rect">
            <a:avLst/>
          </a:prstGeom>
          <a:noFill/>
          <a:ln>
            <a:noFill/>
          </a:ln>
        </p:spPr>
      </p:pic>
      <p:pic>
        <p:nvPicPr>
          <p:cNvPr id="914" name="Google Shape;914;g366529aa94b_0_1" title="Workdlow_applications.png"/>
          <p:cNvPicPr preferRelativeResize="0"/>
          <p:nvPr/>
        </p:nvPicPr>
        <p:blipFill rotWithShape="1">
          <a:blip r:embed="rId3">
            <a:alphaModFix/>
          </a:blip>
          <a:srcRect t="12419" b="75420"/>
          <a:stretch/>
        </p:blipFill>
        <p:spPr>
          <a:xfrm>
            <a:off x="1751225" y="5401881"/>
            <a:ext cx="8658034" cy="1440420"/>
          </a:xfrm>
          <a:prstGeom prst="rect">
            <a:avLst/>
          </a:prstGeom>
          <a:noFill/>
          <a:ln>
            <a:noFill/>
          </a:ln>
        </p:spPr>
      </p:pic>
      <p:grpSp>
        <p:nvGrpSpPr>
          <p:cNvPr id="915" name="Google Shape;915;g366529aa94b_0_1"/>
          <p:cNvGrpSpPr/>
          <p:nvPr/>
        </p:nvGrpSpPr>
        <p:grpSpPr>
          <a:xfrm>
            <a:off x="2215009" y="1404458"/>
            <a:ext cx="8225755" cy="2942902"/>
            <a:chOff x="676475" y="1556947"/>
            <a:chExt cx="10839050" cy="3877852"/>
          </a:xfrm>
        </p:grpSpPr>
        <p:pic>
          <p:nvPicPr>
            <p:cNvPr id="916" name="Google Shape;916;g366529aa94b_0_1" title="Fig2a_slides.png"/>
            <p:cNvPicPr preferRelativeResize="0"/>
            <p:nvPr/>
          </p:nvPicPr>
          <p:blipFill>
            <a:blip r:embed="rId4">
              <a:alphaModFix/>
            </a:blip>
            <a:stretch>
              <a:fillRect/>
            </a:stretch>
          </p:blipFill>
          <p:spPr>
            <a:xfrm>
              <a:off x="676475" y="2185199"/>
              <a:ext cx="10839050" cy="3249600"/>
            </a:xfrm>
            <a:prstGeom prst="rect">
              <a:avLst/>
            </a:prstGeom>
            <a:noFill/>
            <a:ln>
              <a:noFill/>
            </a:ln>
          </p:spPr>
        </p:pic>
        <p:grpSp>
          <p:nvGrpSpPr>
            <p:cNvPr id="917" name="Google Shape;917;g366529aa94b_0_1"/>
            <p:cNvGrpSpPr/>
            <p:nvPr/>
          </p:nvGrpSpPr>
          <p:grpSpPr>
            <a:xfrm>
              <a:off x="4790877" y="1556947"/>
              <a:ext cx="1538112" cy="1025403"/>
              <a:chOff x="10653877" y="1554197"/>
              <a:chExt cx="1538112" cy="1025403"/>
            </a:xfrm>
          </p:grpSpPr>
          <p:sp>
            <p:nvSpPr>
              <p:cNvPr id="918" name="Google Shape;918;g366529aa94b_0_1"/>
              <p:cNvSpPr/>
              <p:nvPr/>
            </p:nvSpPr>
            <p:spPr>
              <a:xfrm>
                <a:off x="10653894" y="1554197"/>
                <a:ext cx="1538095" cy="1025403"/>
              </a:xfrm>
              <a:prstGeom prst="flowChartDecision">
                <a:avLst/>
              </a:prstGeom>
              <a:solidFill>
                <a:srgbClr val="FFFFFF"/>
              </a:solidFill>
              <a:ln>
                <a:noFill/>
              </a:ln>
            </p:spPr>
            <p:txBody>
              <a:bodyPr spcFirstLastPara="1" wrap="square" lIns="56150" tIns="56150" rIns="56150" bIns="56150" anchor="ctr" anchorCtr="0">
                <a:noAutofit/>
              </a:bodyPr>
              <a:lstStyle/>
              <a:p>
                <a:pPr marL="0" lvl="0" indent="0" algn="ctr" rtl="0">
                  <a:spcBef>
                    <a:spcPts val="0"/>
                  </a:spcBef>
                  <a:spcAft>
                    <a:spcPts val="0"/>
                  </a:spcAft>
                  <a:buNone/>
                </a:pPr>
                <a:endParaRPr sz="859">
                  <a:latin typeface="Nunito"/>
                  <a:ea typeface="Nunito"/>
                  <a:cs typeface="Nunito"/>
                  <a:sym typeface="Nunito"/>
                </a:endParaRPr>
              </a:p>
            </p:txBody>
          </p:sp>
          <p:grpSp>
            <p:nvGrpSpPr>
              <p:cNvPr id="919" name="Google Shape;919;g366529aa94b_0_1"/>
              <p:cNvGrpSpPr/>
              <p:nvPr/>
            </p:nvGrpSpPr>
            <p:grpSpPr>
              <a:xfrm>
                <a:off x="10653877" y="1554197"/>
                <a:ext cx="1538112" cy="1025403"/>
                <a:chOff x="5858354" y="491804"/>
                <a:chExt cx="1900546" cy="1267025"/>
              </a:xfrm>
            </p:grpSpPr>
            <p:sp>
              <p:nvSpPr>
                <p:cNvPr id="920" name="Google Shape;920;g366529aa94b_0_1"/>
                <p:cNvSpPr/>
                <p:nvPr/>
              </p:nvSpPr>
              <p:spPr>
                <a:xfrm>
                  <a:off x="5858375" y="491804"/>
                  <a:ext cx="1900525" cy="1267025"/>
                </a:xfrm>
                <a:prstGeom prst="flowChartDecision">
                  <a:avLst/>
                </a:prstGeom>
                <a:solidFill>
                  <a:srgbClr val="4AC5D3">
                    <a:alpha val="49000"/>
                  </a:srgbClr>
                </a:solidFill>
                <a:ln w="11700" cap="flat" cmpd="sng">
                  <a:solidFill>
                    <a:srgbClr val="44546A"/>
                  </a:solidFill>
                  <a:prstDash val="solid"/>
                  <a:round/>
                  <a:headEnd type="none" w="sm" len="sm"/>
                  <a:tailEnd type="none" w="sm" len="sm"/>
                </a:ln>
              </p:spPr>
              <p:txBody>
                <a:bodyPr spcFirstLastPara="1" wrap="square" lIns="56150" tIns="56150" rIns="56150" bIns="56150" anchor="ctr" anchorCtr="0">
                  <a:noAutofit/>
                </a:bodyPr>
                <a:lstStyle/>
                <a:p>
                  <a:pPr marL="0" lvl="0" indent="0" algn="ctr" rtl="0">
                    <a:spcBef>
                      <a:spcPts val="0"/>
                    </a:spcBef>
                    <a:spcAft>
                      <a:spcPts val="0"/>
                    </a:spcAft>
                    <a:buNone/>
                  </a:pPr>
                  <a:endParaRPr sz="859">
                    <a:latin typeface="Nunito"/>
                    <a:ea typeface="Nunito"/>
                    <a:cs typeface="Nunito"/>
                    <a:sym typeface="Nunito"/>
                  </a:endParaRPr>
                </a:p>
              </p:txBody>
            </p:sp>
            <p:sp>
              <p:nvSpPr>
                <p:cNvPr id="921" name="Google Shape;921;g366529aa94b_0_1"/>
                <p:cNvSpPr txBox="1"/>
                <p:nvPr/>
              </p:nvSpPr>
              <p:spPr>
                <a:xfrm>
                  <a:off x="5858354" y="755872"/>
                  <a:ext cx="1900500" cy="738900"/>
                </a:xfrm>
                <a:prstGeom prst="rect">
                  <a:avLst/>
                </a:prstGeom>
                <a:noFill/>
                <a:ln>
                  <a:noFill/>
                </a:ln>
              </p:spPr>
              <p:txBody>
                <a:bodyPr spcFirstLastPara="1" wrap="square" lIns="56150" tIns="56150" rIns="56150" bIns="56150" anchor="t" anchorCtr="0">
                  <a:spAutoFit/>
                </a:bodyPr>
                <a:lstStyle/>
                <a:p>
                  <a:pPr marL="0" lvl="0" indent="0" algn="ctr" rtl="0">
                    <a:spcBef>
                      <a:spcPts val="0"/>
                    </a:spcBef>
                    <a:spcAft>
                      <a:spcPts val="0"/>
                    </a:spcAft>
                    <a:buNone/>
                  </a:pPr>
                  <a:r>
                    <a:rPr lang="en-BG" sz="737" b="1">
                      <a:latin typeface="Nunito"/>
                      <a:ea typeface="Nunito"/>
                      <a:cs typeface="Nunito"/>
                      <a:sym typeface="Nunito"/>
                    </a:rPr>
                    <a:t>   NaviDAM</a:t>
                  </a:r>
                  <a:endParaRPr sz="737" b="1">
                    <a:latin typeface="Nunito"/>
                    <a:ea typeface="Nunito"/>
                    <a:cs typeface="Nunito"/>
                    <a:sym typeface="Nunito"/>
                  </a:endParaRPr>
                </a:p>
                <a:p>
                  <a:pPr marL="0" lvl="0" indent="0" algn="ctr" rtl="0">
                    <a:spcBef>
                      <a:spcPts val="0"/>
                    </a:spcBef>
                    <a:spcAft>
                      <a:spcPts val="0"/>
                    </a:spcAft>
                    <a:buNone/>
                  </a:pPr>
                  <a:r>
                    <a:rPr lang="en-BG" sz="737">
                      <a:latin typeface="Nunito"/>
                      <a:ea typeface="Nunito"/>
                      <a:cs typeface="Nunito"/>
                      <a:sym typeface="Nunito"/>
                    </a:rPr>
                    <a:t>suggests suited</a:t>
                  </a:r>
                  <a:endParaRPr sz="737">
                    <a:latin typeface="Nunito"/>
                    <a:ea typeface="Nunito"/>
                    <a:cs typeface="Nunito"/>
                    <a:sym typeface="Nunito"/>
                  </a:endParaRPr>
                </a:p>
                <a:p>
                  <a:pPr marL="0" lvl="0" indent="0" algn="ctr" rtl="0">
                    <a:spcBef>
                      <a:spcPts val="0"/>
                    </a:spcBef>
                    <a:spcAft>
                      <a:spcPts val="0"/>
                    </a:spcAft>
                    <a:buNone/>
                  </a:pPr>
                  <a:r>
                    <a:rPr lang="en-BG" sz="737">
                      <a:latin typeface="Nunito"/>
                      <a:ea typeface="Nunito"/>
                      <a:cs typeface="Nunito"/>
                      <a:sym typeface="Nunito"/>
                    </a:rPr>
                    <a:t>methods</a:t>
                  </a:r>
                  <a:endParaRPr sz="737">
                    <a:latin typeface="Nunito"/>
                    <a:ea typeface="Nunito"/>
                    <a:cs typeface="Nunito"/>
                    <a:sym typeface="Nunito"/>
                  </a:endParaRPr>
                </a:p>
              </p:txBody>
            </p:sp>
          </p:grpSp>
        </p:grpSp>
        <p:sp>
          <p:nvSpPr>
            <p:cNvPr id="922" name="Google Shape;922;g366529aa94b_0_1"/>
            <p:cNvSpPr/>
            <p:nvPr/>
          </p:nvSpPr>
          <p:spPr>
            <a:xfrm>
              <a:off x="2179100" y="1840419"/>
              <a:ext cx="2623150" cy="645675"/>
            </a:xfrm>
            <a:custGeom>
              <a:avLst/>
              <a:gdLst/>
              <a:ahLst/>
              <a:cxnLst/>
              <a:rect l="l" t="t" r="r" b="b"/>
              <a:pathLst>
                <a:path w="104926" h="25827" extrusionOk="0">
                  <a:moveTo>
                    <a:pt x="104926" y="9052"/>
                  </a:moveTo>
                  <a:cubicBezTo>
                    <a:pt x="93414" y="7627"/>
                    <a:pt x="53340" y="-2296"/>
                    <a:pt x="35852" y="500"/>
                  </a:cubicBezTo>
                  <a:cubicBezTo>
                    <a:pt x="18364" y="3296"/>
                    <a:pt x="5975" y="21606"/>
                    <a:pt x="0" y="25827"/>
                  </a:cubicBezTo>
                </a:path>
              </a:pathLst>
            </a:custGeom>
            <a:noFill/>
            <a:ln w="7225" cap="flat" cmpd="sng">
              <a:solidFill>
                <a:schemeClr val="dk2"/>
              </a:solidFill>
              <a:prstDash val="solid"/>
              <a:round/>
              <a:headEnd type="none" w="med" len="med"/>
              <a:tailEnd type="triangle" w="med" len="med"/>
            </a:ln>
          </p:spPr>
        </p:sp>
        <p:sp>
          <p:nvSpPr>
            <p:cNvPr id="923" name="Google Shape;923;g366529aa94b_0_1"/>
            <p:cNvSpPr/>
            <p:nvPr/>
          </p:nvSpPr>
          <p:spPr>
            <a:xfrm>
              <a:off x="4110050" y="2070100"/>
              <a:ext cx="696899" cy="730198"/>
            </a:xfrm>
            <a:custGeom>
              <a:avLst/>
              <a:gdLst/>
              <a:ahLst/>
              <a:cxnLst/>
              <a:rect l="l" t="t" r="r" b="b"/>
              <a:pathLst>
                <a:path w="28956" h="28956" extrusionOk="0">
                  <a:moveTo>
                    <a:pt x="28956" y="0"/>
                  </a:moveTo>
                  <a:cubicBezTo>
                    <a:pt x="25061" y="1058"/>
                    <a:pt x="10414" y="1524"/>
                    <a:pt x="5588" y="6350"/>
                  </a:cubicBezTo>
                  <a:cubicBezTo>
                    <a:pt x="762" y="11176"/>
                    <a:pt x="931" y="25188"/>
                    <a:pt x="0" y="28956"/>
                  </a:cubicBezTo>
                </a:path>
              </a:pathLst>
            </a:custGeom>
            <a:noFill/>
            <a:ln w="7225" cap="flat" cmpd="sng">
              <a:solidFill>
                <a:schemeClr val="dk2"/>
              </a:solidFill>
              <a:prstDash val="solid"/>
              <a:round/>
              <a:headEnd type="none" w="med" len="med"/>
              <a:tailEnd type="triangle" w="med" len="med"/>
            </a:ln>
          </p:spPr>
        </p:sp>
        <p:sp>
          <p:nvSpPr>
            <p:cNvPr id="924" name="Google Shape;924;g366529aa94b_0_1"/>
            <p:cNvSpPr/>
            <p:nvPr/>
          </p:nvSpPr>
          <p:spPr>
            <a:xfrm>
              <a:off x="6334125" y="1765567"/>
              <a:ext cx="2900375" cy="1034775"/>
            </a:xfrm>
            <a:custGeom>
              <a:avLst/>
              <a:gdLst/>
              <a:ahLst/>
              <a:cxnLst/>
              <a:rect l="l" t="t" r="r" b="b"/>
              <a:pathLst>
                <a:path w="116015" h="41391" extrusionOk="0">
                  <a:moveTo>
                    <a:pt x="0" y="12245"/>
                  </a:moveTo>
                  <a:cubicBezTo>
                    <a:pt x="16040" y="10372"/>
                    <a:pt x="76905" y="-3853"/>
                    <a:pt x="96241" y="1005"/>
                  </a:cubicBezTo>
                  <a:cubicBezTo>
                    <a:pt x="115577" y="5863"/>
                    <a:pt x="112719" y="34660"/>
                    <a:pt x="116015" y="41391"/>
                  </a:cubicBezTo>
                </a:path>
              </a:pathLst>
            </a:custGeom>
            <a:noFill/>
            <a:ln w="7225" cap="flat" cmpd="sng">
              <a:solidFill>
                <a:schemeClr val="dk2"/>
              </a:solidFill>
              <a:prstDash val="solid"/>
              <a:round/>
              <a:headEnd type="none" w="med" len="med"/>
              <a:tailEnd type="triangle" w="med" len="med"/>
            </a:ln>
          </p:spPr>
        </p:sp>
        <p:sp>
          <p:nvSpPr>
            <p:cNvPr id="925" name="Google Shape;925;g366529aa94b_0_1"/>
            <p:cNvSpPr/>
            <p:nvPr/>
          </p:nvSpPr>
          <p:spPr>
            <a:xfrm flipH="1">
              <a:off x="6324600" y="2070100"/>
              <a:ext cx="696899" cy="730198"/>
            </a:xfrm>
            <a:custGeom>
              <a:avLst/>
              <a:gdLst/>
              <a:ahLst/>
              <a:cxnLst/>
              <a:rect l="l" t="t" r="r" b="b"/>
              <a:pathLst>
                <a:path w="28956" h="28956" extrusionOk="0">
                  <a:moveTo>
                    <a:pt x="28956" y="0"/>
                  </a:moveTo>
                  <a:cubicBezTo>
                    <a:pt x="25061" y="1058"/>
                    <a:pt x="10414" y="1524"/>
                    <a:pt x="5588" y="6350"/>
                  </a:cubicBezTo>
                  <a:cubicBezTo>
                    <a:pt x="762" y="11176"/>
                    <a:pt x="931" y="25188"/>
                    <a:pt x="0" y="28956"/>
                  </a:cubicBezTo>
                </a:path>
              </a:pathLst>
            </a:custGeom>
            <a:noFill/>
            <a:ln w="7225" cap="flat" cmpd="sng">
              <a:solidFill>
                <a:schemeClr val="dk2"/>
              </a:solidFill>
              <a:prstDash val="solid"/>
              <a:round/>
              <a:headEnd type="none" w="med" len="med"/>
              <a:tailEnd type="triangle" w="med" len="med"/>
            </a:ln>
          </p:spPr>
        </p:sp>
      </p:grpSp>
      <p:pic>
        <p:nvPicPr>
          <p:cNvPr id="926" name="Google Shape;926;g366529aa94b_0_1" title="Screenshot 2025-09-23 at 17-02-14 Advancing causal inference in ecology Pathways for biodiversity change detection and attribution - Schrodt - Methods in Ecology and Evolution - Wiley Online Library.png"/>
          <p:cNvPicPr preferRelativeResize="0"/>
          <p:nvPr/>
        </p:nvPicPr>
        <p:blipFill>
          <a:blip r:embed="rId5">
            <a:alphaModFix/>
          </a:blip>
          <a:stretch>
            <a:fillRect/>
          </a:stretch>
        </p:blipFill>
        <p:spPr>
          <a:xfrm>
            <a:off x="7646600" y="268550"/>
            <a:ext cx="3898974" cy="1211400"/>
          </a:xfrm>
          <a:prstGeom prst="rect">
            <a:avLst/>
          </a:prstGeom>
          <a:noFill/>
          <a:ln w="9525" cap="flat" cmpd="sng">
            <a:solidFill>
              <a:schemeClr val="dk1"/>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sp>
        <p:nvSpPr>
          <p:cNvPr id="931" name="Google Shape;931;g39cca24de5a_0_0"/>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BG"/>
              <a:t>Examples of causal inference for </a:t>
            </a:r>
            <a:br>
              <a:rPr lang="en-BG"/>
            </a:br>
            <a:r>
              <a:rPr lang="en-BG" b="1"/>
              <a:t>effect estimation</a:t>
            </a:r>
            <a:endParaRPr b="1"/>
          </a:p>
        </p:txBody>
      </p:sp>
      <p:sp>
        <p:nvSpPr>
          <p:cNvPr id="932" name="Google Shape;932;g39cca24de5a_0_0"/>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400"/>
              <a:buNone/>
            </a:pPr>
            <a:r>
              <a:rPr lang="en-BG"/>
              <a:t>Dee et al. 2023</a:t>
            </a:r>
            <a:endParaRPr/>
          </a:p>
        </p:txBody>
      </p:sp>
      <p:sp>
        <p:nvSpPr>
          <p:cNvPr id="933" name="Google Shape;933;g39cca24de5a_0_0"/>
          <p:cNvSpPr txBox="1">
            <a:spLocks noGrp="1"/>
          </p:cNvSpPr>
          <p:nvPr>
            <p:ph type="body" idx="2"/>
          </p:nvPr>
        </p:nvSpPr>
        <p:spPr>
          <a:xfrm>
            <a:off x="839788" y="4305075"/>
            <a:ext cx="5157900" cy="1884600"/>
          </a:xfrm>
          <a:prstGeom prst="rect">
            <a:avLst/>
          </a:prstGeom>
          <a:noFill/>
          <a:ln>
            <a:noFill/>
          </a:ln>
        </p:spPr>
        <p:txBody>
          <a:bodyPr spcFirstLastPara="1" wrap="square" lIns="91425" tIns="45700" rIns="91425" bIns="45700" anchor="t" anchorCtr="0">
            <a:normAutofit lnSpcReduction="10000"/>
          </a:bodyPr>
          <a:lstStyle/>
          <a:p>
            <a:pPr marL="228600" lvl="0" indent="-281940" algn="l" rtl="0">
              <a:lnSpc>
                <a:spcPct val="90000"/>
              </a:lnSpc>
              <a:spcBef>
                <a:spcPts val="0"/>
              </a:spcBef>
              <a:spcAft>
                <a:spcPts val="0"/>
              </a:spcAft>
              <a:buClr>
                <a:schemeClr val="dk1"/>
              </a:buClr>
              <a:buSzPts val="2800"/>
              <a:buChar char="•"/>
            </a:pPr>
            <a:r>
              <a:rPr lang="en-BG"/>
              <a:t>Diversity -&gt; productivity</a:t>
            </a:r>
            <a:endParaRPr/>
          </a:p>
          <a:p>
            <a:pPr marL="228600" lvl="0" indent="-281940" algn="l" rtl="0">
              <a:lnSpc>
                <a:spcPct val="90000"/>
              </a:lnSpc>
              <a:spcBef>
                <a:spcPts val="1000"/>
              </a:spcBef>
              <a:spcAft>
                <a:spcPts val="0"/>
              </a:spcAft>
              <a:buClr>
                <a:schemeClr val="dk1"/>
              </a:buClr>
              <a:buSzPts val="2800"/>
              <a:buChar char="•"/>
            </a:pPr>
            <a:r>
              <a:rPr lang="en-BG"/>
              <a:t>Panel (=spatiotemporal) data</a:t>
            </a:r>
            <a:endParaRPr/>
          </a:p>
          <a:p>
            <a:pPr marL="228600" lvl="0" indent="-281940" algn="l" rtl="0">
              <a:lnSpc>
                <a:spcPct val="90000"/>
              </a:lnSpc>
              <a:spcBef>
                <a:spcPts val="1000"/>
              </a:spcBef>
              <a:spcAft>
                <a:spcPts val="0"/>
              </a:spcAft>
              <a:buClr>
                <a:schemeClr val="dk1"/>
              </a:buClr>
              <a:buSzPts val="2800"/>
              <a:buChar char="•"/>
            </a:pPr>
            <a:r>
              <a:rPr lang="en-BG"/>
              <a:t>Applies linear regression</a:t>
            </a:r>
            <a:endParaRPr/>
          </a:p>
          <a:p>
            <a:pPr marL="685800" lvl="1" indent="-274319" algn="l" rtl="0">
              <a:lnSpc>
                <a:spcPct val="90000"/>
              </a:lnSpc>
              <a:spcBef>
                <a:spcPts val="500"/>
              </a:spcBef>
              <a:spcAft>
                <a:spcPts val="0"/>
              </a:spcAft>
              <a:buClr>
                <a:schemeClr val="dk1"/>
              </a:buClr>
              <a:buSzPts val="2400"/>
              <a:buChar char="•"/>
            </a:pPr>
            <a:r>
              <a:rPr lang="en-BG"/>
              <a:t>Accounts for confounding variables</a:t>
            </a:r>
            <a:endParaRPr/>
          </a:p>
        </p:txBody>
      </p:sp>
      <p:sp>
        <p:nvSpPr>
          <p:cNvPr id="934" name="Google Shape;934;g39cca24de5a_0_0"/>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400"/>
              <a:buNone/>
            </a:pPr>
            <a:r>
              <a:rPr lang="en-BG"/>
              <a:t>Rigal et al. 2023</a:t>
            </a:r>
            <a:endParaRPr/>
          </a:p>
        </p:txBody>
      </p:sp>
      <p:sp>
        <p:nvSpPr>
          <p:cNvPr id="935" name="Google Shape;935;g39cca24de5a_0_0"/>
          <p:cNvSpPr txBox="1">
            <a:spLocks noGrp="1"/>
          </p:cNvSpPr>
          <p:nvPr>
            <p:ph type="body" idx="4"/>
          </p:nvPr>
        </p:nvSpPr>
        <p:spPr>
          <a:xfrm>
            <a:off x="6172200" y="4214191"/>
            <a:ext cx="4967700" cy="1975500"/>
          </a:xfrm>
          <a:prstGeom prst="rect">
            <a:avLst/>
          </a:prstGeom>
          <a:noFill/>
          <a:ln>
            <a:noFill/>
          </a:ln>
        </p:spPr>
        <p:txBody>
          <a:bodyPr spcFirstLastPara="1" wrap="square" lIns="91425" tIns="45700" rIns="91425" bIns="45700" anchor="t" anchorCtr="0">
            <a:normAutofit fontScale="92500" lnSpcReduction="20000"/>
          </a:bodyPr>
          <a:lstStyle/>
          <a:p>
            <a:pPr marL="228600" lvl="0" indent="-268605" algn="l" rtl="0">
              <a:lnSpc>
                <a:spcPct val="90000"/>
              </a:lnSpc>
              <a:spcBef>
                <a:spcPts val="0"/>
              </a:spcBef>
              <a:spcAft>
                <a:spcPts val="0"/>
              </a:spcAft>
              <a:buClr>
                <a:schemeClr val="dk1"/>
              </a:buClr>
              <a:buSzPct val="140000"/>
              <a:buChar char="•"/>
            </a:pPr>
            <a:r>
              <a:rPr lang="en-BG"/>
              <a:t>Climate / anthropogenic factors -&gt; bird populations</a:t>
            </a:r>
            <a:endParaRPr/>
          </a:p>
          <a:p>
            <a:pPr marL="228600" lvl="0" indent="-268605" algn="l" rtl="0">
              <a:lnSpc>
                <a:spcPct val="90000"/>
              </a:lnSpc>
              <a:spcBef>
                <a:spcPts val="1000"/>
              </a:spcBef>
              <a:spcAft>
                <a:spcPts val="0"/>
              </a:spcAft>
              <a:buClr>
                <a:schemeClr val="dk1"/>
              </a:buClr>
              <a:buSzPct val="140000"/>
              <a:buChar char="•"/>
            </a:pPr>
            <a:r>
              <a:rPr lang="en-BG"/>
              <a:t>Panel data</a:t>
            </a:r>
            <a:endParaRPr/>
          </a:p>
          <a:p>
            <a:pPr marL="228600" lvl="0" indent="-268605" algn="l" rtl="0">
              <a:lnSpc>
                <a:spcPct val="90000"/>
              </a:lnSpc>
              <a:spcBef>
                <a:spcPts val="1000"/>
              </a:spcBef>
              <a:spcAft>
                <a:spcPts val="0"/>
              </a:spcAft>
              <a:buClr>
                <a:schemeClr val="dk1"/>
              </a:buClr>
              <a:buSzPct val="140000"/>
              <a:buChar char="•"/>
            </a:pPr>
            <a:r>
              <a:rPr lang="en-BG"/>
              <a:t>Applies causally motivated algorithms:</a:t>
            </a:r>
            <a:endParaRPr/>
          </a:p>
          <a:p>
            <a:pPr marL="685800" lvl="1" indent="-262889" algn="l" rtl="0">
              <a:lnSpc>
                <a:spcPct val="90000"/>
              </a:lnSpc>
              <a:spcBef>
                <a:spcPts val="500"/>
              </a:spcBef>
              <a:spcAft>
                <a:spcPts val="0"/>
              </a:spcAft>
              <a:buClr>
                <a:schemeClr val="dk1"/>
              </a:buClr>
              <a:buSzPct val="133333"/>
              <a:buChar char="•"/>
            </a:pPr>
            <a:r>
              <a:rPr lang="en-BG"/>
              <a:t>Convergent cross mapping</a:t>
            </a:r>
            <a:endParaRPr/>
          </a:p>
          <a:p>
            <a:pPr marL="685800" lvl="1" indent="-262889" algn="l" rtl="0">
              <a:lnSpc>
                <a:spcPct val="90000"/>
              </a:lnSpc>
              <a:spcBef>
                <a:spcPts val="500"/>
              </a:spcBef>
              <a:spcAft>
                <a:spcPts val="0"/>
              </a:spcAft>
              <a:buClr>
                <a:schemeClr val="dk1"/>
              </a:buClr>
              <a:buSzPct val="133333"/>
              <a:buChar char="•"/>
            </a:pPr>
            <a:r>
              <a:rPr lang="en-BG"/>
              <a:t>S-map</a:t>
            </a:r>
            <a:endParaRPr/>
          </a:p>
        </p:txBody>
      </p:sp>
      <p:pic>
        <p:nvPicPr>
          <p:cNvPr id="936" name="Google Shape;936;g39cca24de5a_0_0"/>
          <p:cNvPicPr preferRelativeResize="0"/>
          <p:nvPr/>
        </p:nvPicPr>
        <p:blipFill rotWithShape="1">
          <a:blip r:embed="rId3">
            <a:alphaModFix/>
          </a:blip>
          <a:srcRect/>
          <a:stretch/>
        </p:blipFill>
        <p:spPr>
          <a:xfrm>
            <a:off x="665163" y="2505075"/>
            <a:ext cx="4654111" cy="1800000"/>
          </a:xfrm>
          <a:prstGeom prst="rect">
            <a:avLst/>
          </a:prstGeom>
          <a:noFill/>
          <a:ln>
            <a:noFill/>
          </a:ln>
        </p:spPr>
      </p:pic>
      <p:pic>
        <p:nvPicPr>
          <p:cNvPr id="937" name="Google Shape;937;g39cca24de5a_0_0"/>
          <p:cNvPicPr preferRelativeResize="0"/>
          <p:nvPr/>
        </p:nvPicPr>
        <p:blipFill rotWithShape="1">
          <a:blip r:embed="rId4">
            <a:alphaModFix/>
          </a:blip>
          <a:srcRect/>
          <a:stretch/>
        </p:blipFill>
        <p:spPr>
          <a:xfrm>
            <a:off x="6172200" y="2751708"/>
            <a:ext cx="5453391" cy="90000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sp>
        <p:nvSpPr>
          <p:cNvPr id="943" name="Google Shape;943;g39cca24de5a_0_10"/>
          <p:cNvSpPr txBox="1">
            <a:spLocks noGrp="1"/>
          </p:cNvSpPr>
          <p:nvPr>
            <p:ph type="title"/>
          </p:nvPr>
        </p:nvSpPr>
        <p:spPr>
          <a:xfrm>
            <a:off x="254510" y="26855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BG" b="1"/>
              <a:t>Dee et al. 2023</a:t>
            </a:r>
            <a:endParaRPr b="1"/>
          </a:p>
        </p:txBody>
      </p:sp>
      <p:pic>
        <p:nvPicPr>
          <p:cNvPr id="944" name="Google Shape;944;g39cca24de5a_0_10"/>
          <p:cNvPicPr preferRelativeResize="0"/>
          <p:nvPr/>
        </p:nvPicPr>
        <p:blipFill rotWithShape="1">
          <a:blip r:embed="rId3">
            <a:alphaModFix/>
          </a:blip>
          <a:srcRect/>
          <a:stretch/>
        </p:blipFill>
        <p:spPr>
          <a:xfrm>
            <a:off x="13266028" y="-1364761"/>
            <a:ext cx="3458058" cy="3458058"/>
          </a:xfrm>
          <a:prstGeom prst="rect">
            <a:avLst/>
          </a:prstGeom>
          <a:noFill/>
          <a:ln>
            <a:noFill/>
          </a:ln>
        </p:spPr>
      </p:pic>
      <p:pic>
        <p:nvPicPr>
          <p:cNvPr id="945" name="Google Shape;945;g39cca24de5a_0_10"/>
          <p:cNvPicPr preferRelativeResize="0"/>
          <p:nvPr/>
        </p:nvPicPr>
        <p:blipFill rotWithShape="1">
          <a:blip r:embed="rId4">
            <a:alphaModFix/>
          </a:blip>
          <a:srcRect/>
          <a:stretch/>
        </p:blipFill>
        <p:spPr>
          <a:xfrm>
            <a:off x="6887475" y="464294"/>
            <a:ext cx="4020111" cy="3258005"/>
          </a:xfrm>
          <a:prstGeom prst="rect">
            <a:avLst/>
          </a:prstGeom>
          <a:noFill/>
          <a:ln>
            <a:noFill/>
          </a:ln>
        </p:spPr>
      </p:pic>
      <p:sp>
        <p:nvSpPr>
          <p:cNvPr id="946" name="Google Shape;946;g39cca24de5a_0_10"/>
          <p:cNvSpPr txBox="1"/>
          <p:nvPr/>
        </p:nvSpPr>
        <p:spPr>
          <a:xfrm>
            <a:off x="771525" y="3265153"/>
            <a:ext cx="5277300" cy="3417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BG" sz="1800" i="0" u="none" strike="noStrike" cap="none">
                <a:solidFill>
                  <a:schemeClr val="dk1"/>
                </a:solidFill>
                <a:latin typeface="Century Gothic"/>
                <a:ea typeface="Century Gothic"/>
                <a:cs typeface="Century Gothic"/>
                <a:sym typeface="Century Gothic"/>
              </a:rPr>
              <a:t>Account for confounders:</a:t>
            </a:r>
            <a:endParaRPr>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Century Gothic"/>
              <a:buChar char="▪"/>
            </a:pPr>
            <a:r>
              <a:rPr lang="en-BG" sz="1800">
                <a:solidFill>
                  <a:schemeClr val="dk1"/>
                </a:solidFill>
                <a:latin typeface="Century Gothic"/>
                <a:ea typeface="Century Gothic"/>
                <a:cs typeface="Century Gothic"/>
                <a:sym typeface="Century Gothic"/>
              </a:rPr>
              <a:t>Measured confounders (conventional approach)</a:t>
            </a:r>
            <a:endParaRPr>
              <a:latin typeface="Century Gothic"/>
              <a:ea typeface="Century Gothic"/>
              <a:cs typeface="Century Gothic"/>
              <a:sym typeface="Century Gothic"/>
            </a:endParaRPr>
          </a:p>
          <a:p>
            <a:pPr marL="742950" marR="0" lvl="1" indent="-285750" algn="l" rtl="0">
              <a:spcBef>
                <a:spcPts val="0"/>
              </a:spcBef>
              <a:spcAft>
                <a:spcPts val="0"/>
              </a:spcAft>
              <a:buClr>
                <a:schemeClr val="dk1"/>
              </a:buClr>
              <a:buSzPts val="1800"/>
              <a:buFont typeface="Century Gothic"/>
              <a:buChar char="▪"/>
            </a:pPr>
            <a:r>
              <a:rPr lang="en-BG" sz="1800" i="0" u="none" strike="noStrike" cap="none">
                <a:solidFill>
                  <a:schemeClr val="dk1"/>
                </a:solidFill>
                <a:latin typeface="Century Gothic"/>
                <a:ea typeface="Century Gothic"/>
                <a:cs typeface="Century Gothic"/>
                <a:sym typeface="Century Gothic"/>
              </a:rPr>
              <a:t>Time varying plot- and site-level</a:t>
            </a:r>
            <a:endParaRPr sz="1800" i="0" u="none" strike="noStrike" cap="none">
              <a:solidFill>
                <a:schemeClr val="dk1"/>
              </a:solidFill>
              <a:latin typeface="Century Gothic"/>
              <a:ea typeface="Century Gothic"/>
              <a:cs typeface="Century Gothic"/>
              <a:sym typeface="Century Gothic"/>
            </a:endParaRPr>
          </a:p>
          <a:p>
            <a:pPr marL="1200150" marR="0" lvl="2" indent="-285750" algn="l" rtl="0">
              <a:spcBef>
                <a:spcPts val="0"/>
              </a:spcBef>
              <a:spcAft>
                <a:spcPts val="0"/>
              </a:spcAft>
              <a:buClr>
                <a:schemeClr val="dk1"/>
              </a:buClr>
              <a:buSzPts val="1800"/>
              <a:buFont typeface="Century Gothic"/>
              <a:buChar char="▪"/>
            </a:pPr>
            <a:r>
              <a:rPr lang="en-BG" sz="1800" i="0" u="none" strike="noStrike" cap="none">
                <a:solidFill>
                  <a:schemeClr val="dk1"/>
                </a:solidFill>
                <a:latin typeface="Century Gothic"/>
                <a:ea typeface="Century Gothic"/>
                <a:cs typeface="Century Gothic"/>
                <a:sym typeface="Century Gothic"/>
              </a:rPr>
              <a:t>Linear regression</a:t>
            </a:r>
            <a:endParaRPr>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Century Gothic"/>
              <a:buChar char="▪"/>
            </a:pPr>
            <a:r>
              <a:rPr lang="en-BG" sz="1800">
                <a:solidFill>
                  <a:schemeClr val="dk1"/>
                </a:solidFill>
                <a:latin typeface="Century Gothic"/>
                <a:ea typeface="Century Gothic"/>
                <a:cs typeface="Century Gothic"/>
                <a:sym typeface="Century Gothic"/>
              </a:rPr>
              <a:t>Unmeasured confounders (proposed approach)</a:t>
            </a:r>
            <a:endParaRPr>
              <a:latin typeface="Century Gothic"/>
              <a:ea typeface="Century Gothic"/>
              <a:cs typeface="Century Gothic"/>
              <a:sym typeface="Century Gothic"/>
            </a:endParaRPr>
          </a:p>
          <a:p>
            <a:pPr marL="742950" marR="0" lvl="1" indent="-285750" algn="l" rtl="0">
              <a:spcBef>
                <a:spcPts val="0"/>
              </a:spcBef>
              <a:spcAft>
                <a:spcPts val="0"/>
              </a:spcAft>
              <a:buClr>
                <a:schemeClr val="dk1"/>
              </a:buClr>
              <a:buSzPts val="1800"/>
              <a:buFont typeface="Century Gothic"/>
              <a:buChar char="▪"/>
            </a:pPr>
            <a:r>
              <a:rPr lang="en-BG" sz="1800" i="0" u="none" strike="noStrike" cap="none">
                <a:solidFill>
                  <a:schemeClr val="dk1"/>
                </a:solidFill>
                <a:latin typeface="Century Gothic"/>
                <a:ea typeface="Century Gothic"/>
                <a:cs typeface="Century Gothic"/>
                <a:sym typeface="Century Gothic"/>
              </a:rPr>
              <a:t>Time varying site-level</a:t>
            </a:r>
            <a:endParaRPr sz="1800" i="0" u="none" strike="noStrike" cap="none">
              <a:solidFill>
                <a:schemeClr val="dk1"/>
              </a:solidFill>
              <a:latin typeface="Century Gothic"/>
              <a:ea typeface="Century Gothic"/>
              <a:cs typeface="Century Gothic"/>
              <a:sym typeface="Century Gothic"/>
            </a:endParaRPr>
          </a:p>
          <a:p>
            <a:pPr marL="1200150" marR="0" lvl="2" indent="-285750" algn="l" rtl="0">
              <a:spcBef>
                <a:spcPts val="0"/>
              </a:spcBef>
              <a:spcAft>
                <a:spcPts val="0"/>
              </a:spcAft>
              <a:buClr>
                <a:schemeClr val="dk1"/>
              </a:buClr>
              <a:buSzPts val="1800"/>
              <a:buFont typeface="Century Gothic"/>
              <a:buChar char="▪"/>
            </a:pPr>
            <a:r>
              <a:rPr lang="en-BG" sz="1800" i="0" u="none" strike="noStrike" cap="none">
                <a:solidFill>
                  <a:schemeClr val="dk1"/>
                </a:solidFill>
                <a:latin typeface="Century Gothic"/>
                <a:ea typeface="Century Gothic"/>
                <a:cs typeface="Century Gothic"/>
                <a:sym typeface="Century Gothic"/>
              </a:rPr>
              <a:t>Interaction between year and site</a:t>
            </a:r>
            <a:endParaRPr sz="1800" i="0" u="none" strike="noStrike" cap="none">
              <a:solidFill>
                <a:schemeClr val="dk1"/>
              </a:solidFill>
              <a:latin typeface="Century Gothic"/>
              <a:ea typeface="Century Gothic"/>
              <a:cs typeface="Century Gothic"/>
              <a:sym typeface="Century Gothic"/>
            </a:endParaRPr>
          </a:p>
          <a:p>
            <a:pPr marL="742950" marR="0" lvl="1" indent="-285750" algn="l" rtl="0">
              <a:spcBef>
                <a:spcPts val="0"/>
              </a:spcBef>
              <a:spcAft>
                <a:spcPts val="0"/>
              </a:spcAft>
              <a:buClr>
                <a:schemeClr val="dk1"/>
              </a:buClr>
              <a:buSzPts val="1800"/>
              <a:buFont typeface="Century Gothic"/>
              <a:buChar char="▪"/>
            </a:pPr>
            <a:r>
              <a:rPr lang="en-BG" sz="1800" i="0" u="none" strike="noStrike" cap="none">
                <a:solidFill>
                  <a:schemeClr val="dk1"/>
                </a:solidFill>
                <a:latin typeface="Century Gothic"/>
                <a:ea typeface="Century Gothic"/>
                <a:cs typeface="Century Gothic"/>
                <a:sym typeface="Century Gothic"/>
              </a:rPr>
              <a:t>Time-invariant plot- and site-level</a:t>
            </a:r>
            <a:endParaRPr sz="1800" i="0" u="none" strike="noStrike" cap="none">
              <a:solidFill>
                <a:schemeClr val="dk1"/>
              </a:solidFill>
              <a:latin typeface="Century Gothic"/>
              <a:ea typeface="Century Gothic"/>
              <a:cs typeface="Century Gothic"/>
              <a:sym typeface="Century Gothic"/>
            </a:endParaRPr>
          </a:p>
          <a:p>
            <a:pPr marL="1200150" marR="0" lvl="2" indent="-285750" algn="l" rtl="0">
              <a:spcBef>
                <a:spcPts val="0"/>
              </a:spcBef>
              <a:spcAft>
                <a:spcPts val="0"/>
              </a:spcAft>
              <a:buClr>
                <a:schemeClr val="dk1"/>
              </a:buClr>
              <a:buSzPts val="1800"/>
              <a:buFont typeface="Century Gothic"/>
              <a:buChar char="▪"/>
            </a:pPr>
            <a:r>
              <a:rPr lang="en-BG" sz="1800" i="0" u="none" strike="noStrike" cap="none">
                <a:solidFill>
                  <a:schemeClr val="dk1"/>
                </a:solidFill>
                <a:latin typeface="Century Gothic"/>
                <a:ea typeface="Century Gothic"/>
                <a:cs typeface="Century Gothic"/>
                <a:sym typeface="Century Gothic"/>
              </a:rPr>
              <a:t>Subtract mean from the values</a:t>
            </a:r>
            <a:endParaRPr sz="1800" i="0" u="none" strike="noStrike" cap="none">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BG" sz="1800">
                <a:solidFill>
                  <a:schemeClr val="dk1"/>
                </a:solidFill>
                <a:latin typeface="Century Gothic"/>
                <a:ea typeface="Century Gothic"/>
                <a:cs typeface="Century Gothic"/>
                <a:sym typeface="Century Gothic"/>
              </a:rPr>
              <a:t>Robustness to alternative assumptions</a:t>
            </a:r>
            <a:endParaRPr sz="1800">
              <a:solidFill>
                <a:schemeClr val="dk1"/>
              </a:solidFill>
              <a:latin typeface="Century Gothic"/>
              <a:ea typeface="Century Gothic"/>
              <a:cs typeface="Century Gothic"/>
              <a:sym typeface="Century Gothic"/>
            </a:endParaRPr>
          </a:p>
        </p:txBody>
      </p:sp>
      <p:grpSp>
        <p:nvGrpSpPr>
          <p:cNvPr id="947" name="Google Shape;947;g39cca24de5a_0_10"/>
          <p:cNvGrpSpPr/>
          <p:nvPr/>
        </p:nvGrpSpPr>
        <p:grpSpPr>
          <a:xfrm>
            <a:off x="1278674" y="1603366"/>
            <a:ext cx="3133260" cy="1456082"/>
            <a:chOff x="1278674" y="1374766"/>
            <a:chExt cx="3133260" cy="1456082"/>
          </a:xfrm>
        </p:grpSpPr>
        <p:sp>
          <p:nvSpPr>
            <p:cNvPr id="948" name="Google Shape;948;g39cca24de5a_0_10"/>
            <p:cNvSpPr/>
            <p:nvPr/>
          </p:nvSpPr>
          <p:spPr>
            <a:xfrm>
              <a:off x="1338718" y="1374766"/>
              <a:ext cx="1440000" cy="1440000"/>
            </a:xfrm>
            <a:prstGeom prst="rect">
              <a:avLst/>
            </a:prstGeom>
            <a:solidFill>
              <a:schemeClr val="lt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49" name="Google Shape;949;g39cca24de5a_0_10"/>
            <p:cNvSpPr/>
            <p:nvPr/>
          </p:nvSpPr>
          <p:spPr>
            <a:xfrm>
              <a:off x="1636587" y="1639589"/>
              <a:ext cx="360000" cy="360000"/>
            </a:xfrm>
            <a:prstGeom prst="rect">
              <a:avLst/>
            </a:prstGeom>
            <a:solidFill>
              <a:schemeClr val="lt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50" name="Google Shape;950;g39cca24de5a_0_10"/>
            <p:cNvSpPr/>
            <p:nvPr/>
          </p:nvSpPr>
          <p:spPr>
            <a:xfrm>
              <a:off x="1703101" y="2313600"/>
              <a:ext cx="360000" cy="360000"/>
            </a:xfrm>
            <a:prstGeom prst="rect">
              <a:avLst/>
            </a:prstGeom>
            <a:solidFill>
              <a:schemeClr val="lt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51" name="Google Shape;951;g39cca24de5a_0_10"/>
            <p:cNvSpPr/>
            <p:nvPr/>
          </p:nvSpPr>
          <p:spPr>
            <a:xfrm>
              <a:off x="2207652" y="1823499"/>
              <a:ext cx="360000" cy="360000"/>
            </a:xfrm>
            <a:prstGeom prst="rect">
              <a:avLst/>
            </a:prstGeom>
            <a:solidFill>
              <a:schemeClr val="lt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52" name="Google Shape;952;g39cca24de5a_0_10"/>
            <p:cNvSpPr txBox="1"/>
            <p:nvPr/>
          </p:nvSpPr>
          <p:spPr>
            <a:xfrm>
              <a:off x="1643944" y="1617851"/>
              <a:ext cx="3963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BG" sz="1800">
                  <a:solidFill>
                    <a:schemeClr val="dk1"/>
                  </a:solidFill>
                  <a:latin typeface="Arial"/>
                  <a:ea typeface="Arial"/>
                  <a:cs typeface="Arial"/>
                  <a:sym typeface="Arial"/>
                </a:rPr>
                <a:t>p</a:t>
              </a:r>
              <a:r>
                <a:rPr lang="en-BG" sz="1800" baseline="-25000">
                  <a:solidFill>
                    <a:schemeClr val="dk1"/>
                  </a:solidFill>
                  <a:latin typeface="Arial"/>
                  <a:ea typeface="Arial"/>
                  <a:cs typeface="Arial"/>
                  <a:sym typeface="Arial"/>
                </a:rPr>
                <a:t>1</a:t>
              </a:r>
              <a:endParaRPr/>
            </a:p>
          </p:txBody>
        </p:sp>
        <p:sp>
          <p:nvSpPr>
            <p:cNvPr id="953" name="Google Shape;953;g39cca24de5a_0_10"/>
            <p:cNvSpPr txBox="1"/>
            <p:nvPr/>
          </p:nvSpPr>
          <p:spPr>
            <a:xfrm>
              <a:off x="2170547" y="1814167"/>
              <a:ext cx="3963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BG" sz="1800">
                  <a:solidFill>
                    <a:schemeClr val="dk1"/>
                  </a:solidFill>
                  <a:latin typeface="Arial"/>
                  <a:ea typeface="Arial"/>
                  <a:cs typeface="Arial"/>
                  <a:sym typeface="Arial"/>
                </a:rPr>
                <a:t>p</a:t>
              </a:r>
              <a:r>
                <a:rPr lang="en-BG" sz="1800" baseline="-25000">
                  <a:solidFill>
                    <a:schemeClr val="dk1"/>
                  </a:solidFill>
                  <a:latin typeface="Arial"/>
                  <a:ea typeface="Arial"/>
                  <a:cs typeface="Arial"/>
                  <a:sym typeface="Arial"/>
                </a:rPr>
                <a:t>3</a:t>
              </a:r>
              <a:endParaRPr/>
            </a:p>
          </p:txBody>
        </p:sp>
        <p:sp>
          <p:nvSpPr>
            <p:cNvPr id="954" name="Google Shape;954;g39cca24de5a_0_10"/>
            <p:cNvSpPr txBox="1"/>
            <p:nvPr/>
          </p:nvSpPr>
          <p:spPr>
            <a:xfrm>
              <a:off x="1657230" y="2270568"/>
              <a:ext cx="3963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BG" sz="1800">
                  <a:solidFill>
                    <a:schemeClr val="dk1"/>
                  </a:solidFill>
                  <a:latin typeface="Arial"/>
                  <a:ea typeface="Arial"/>
                  <a:cs typeface="Arial"/>
                  <a:sym typeface="Arial"/>
                </a:rPr>
                <a:t>p</a:t>
              </a:r>
              <a:r>
                <a:rPr lang="en-BG" sz="1800" baseline="-25000">
                  <a:solidFill>
                    <a:schemeClr val="dk1"/>
                  </a:solidFill>
                  <a:latin typeface="Arial"/>
                  <a:ea typeface="Arial"/>
                  <a:cs typeface="Arial"/>
                  <a:sym typeface="Arial"/>
                </a:rPr>
                <a:t>2</a:t>
              </a:r>
              <a:endParaRPr/>
            </a:p>
          </p:txBody>
        </p:sp>
        <p:sp>
          <p:nvSpPr>
            <p:cNvPr id="955" name="Google Shape;955;g39cca24de5a_0_10"/>
            <p:cNvSpPr txBox="1"/>
            <p:nvPr/>
          </p:nvSpPr>
          <p:spPr>
            <a:xfrm>
              <a:off x="1278674" y="1385900"/>
              <a:ext cx="4245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BG" sz="1800">
                  <a:solidFill>
                    <a:schemeClr val="dk1"/>
                  </a:solidFill>
                  <a:latin typeface="Arial"/>
                  <a:ea typeface="Arial"/>
                  <a:cs typeface="Arial"/>
                  <a:sym typeface="Arial"/>
                </a:rPr>
                <a:t>S</a:t>
              </a:r>
              <a:r>
                <a:rPr lang="en-BG" sz="1800" baseline="-25000">
                  <a:solidFill>
                    <a:schemeClr val="dk1"/>
                  </a:solidFill>
                  <a:latin typeface="Arial"/>
                  <a:ea typeface="Arial"/>
                  <a:cs typeface="Arial"/>
                  <a:sym typeface="Arial"/>
                </a:rPr>
                <a:t>1</a:t>
              </a:r>
              <a:endParaRPr/>
            </a:p>
          </p:txBody>
        </p:sp>
        <p:sp>
          <p:nvSpPr>
            <p:cNvPr id="956" name="Google Shape;956;g39cca24de5a_0_10"/>
            <p:cNvSpPr/>
            <p:nvPr/>
          </p:nvSpPr>
          <p:spPr>
            <a:xfrm>
              <a:off x="2971934" y="1390848"/>
              <a:ext cx="1440000" cy="1440000"/>
            </a:xfrm>
            <a:prstGeom prst="rect">
              <a:avLst/>
            </a:prstGeom>
            <a:solidFill>
              <a:schemeClr val="lt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57" name="Google Shape;957;g39cca24de5a_0_10"/>
            <p:cNvSpPr/>
            <p:nvPr/>
          </p:nvSpPr>
          <p:spPr>
            <a:xfrm>
              <a:off x="3269803" y="1655671"/>
              <a:ext cx="360000" cy="360000"/>
            </a:xfrm>
            <a:prstGeom prst="rect">
              <a:avLst/>
            </a:prstGeom>
            <a:solidFill>
              <a:schemeClr val="lt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58" name="Google Shape;958;g39cca24de5a_0_10"/>
            <p:cNvSpPr/>
            <p:nvPr/>
          </p:nvSpPr>
          <p:spPr>
            <a:xfrm>
              <a:off x="3336317" y="2329682"/>
              <a:ext cx="360000" cy="360000"/>
            </a:xfrm>
            <a:prstGeom prst="rect">
              <a:avLst/>
            </a:prstGeom>
            <a:solidFill>
              <a:schemeClr val="lt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59" name="Google Shape;959;g39cca24de5a_0_10"/>
            <p:cNvSpPr/>
            <p:nvPr/>
          </p:nvSpPr>
          <p:spPr>
            <a:xfrm>
              <a:off x="3840868" y="1839581"/>
              <a:ext cx="360000" cy="360000"/>
            </a:xfrm>
            <a:prstGeom prst="rect">
              <a:avLst/>
            </a:prstGeom>
            <a:solidFill>
              <a:schemeClr val="lt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60" name="Google Shape;960;g39cca24de5a_0_10"/>
            <p:cNvSpPr txBox="1"/>
            <p:nvPr/>
          </p:nvSpPr>
          <p:spPr>
            <a:xfrm>
              <a:off x="3277160" y="1633933"/>
              <a:ext cx="3963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BG" sz="1800">
                  <a:solidFill>
                    <a:schemeClr val="dk1"/>
                  </a:solidFill>
                  <a:latin typeface="Arial"/>
                  <a:ea typeface="Arial"/>
                  <a:cs typeface="Arial"/>
                  <a:sym typeface="Arial"/>
                </a:rPr>
                <a:t>p</a:t>
              </a:r>
              <a:r>
                <a:rPr lang="en-BG" sz="1800" baseline="-25000">
                  <a:solidFill>
                    <a:schemeClr val="dk1"/>
                  </a:solidFill>
                  <a:latin typeface="Arial"/>
                  <a:ea typeface="Arial"/>
                  <a:cs typeface="Arial"/>
                  <a:sym typeface="Arial"/>
                </a:rPr>
                <a:t>1</a:t>
              </a:r>
              <a:endParaRPr/>
            </a:p>
          </p:txBody>
        </p:sp>
        <p:sp>
          <p:nvSpPr>
            <p:cNvPr id="961" name="Google Shape;961;g39cca24de5a_0_10"/>
            <p:cNvSpPr txBox="1"/>
            <p:nvPr/>
          </p:nvSpPr>
          <p:spPr>
            <a:xfrm>
              <a:off x="3803763" y="1830249"/>
              <a:ext cx="3963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BG" sz="1800">
                  <a:solidFill>
                    <a:schemeClr val="dk1"/>
                  </a:solidFill>
                  <a:latin typeface="Arial"/>
                  <a:ea typeface="Arial"/>
                  <a:cs typeface="Arial"/>
                  <a:sym typeface="Arial"/>
                </a:rPr>
                <a:t>p</a:t>
              </a:r>
              <a:r>
                <a:rPr lang="en-BG" sz="1800" baseline="-25000">
                  <a:solidFill>
                    <a:schemeClr val="dk1"/>
                  </a:solidFill>
                  <a:latin typeface="Arial"/>
                  <a:ea typeface="Arial"/>
                  <a:cs typeface="Arial"/>
                  <a:sym typeface="Arial"/>
                </a:rPr>
                <a:t>3</a:t>
              </a:r>
              <a:endParaRPr/>
            </a:p>
          </p:txBody>
        </p:sp>
        <p:sp>
          <p:nvSpPr>
            <p:cNvPr id="962" name="Google Shape;962;g39cca24de5a_0_10"/>
            <p:cNvSpPr txBox="1"/>
            <p:nvPr/>
          </p:nvSpPr>
          <p:spPr>
            <a:xfrm>
              <a:off x="3290446" y="2286650"/>
              <a:ext cx="3963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BG" sz="1800">
                  <a:solidFill>
                    <a:schemeClr val="dk1"/>
                  </a:solidFill>
                  <a:latin typeface="Arial"/>
                  <a:ea typeface="Arial"/>
                  <a:cs typeface="Arial"/>
                  <a:sym typeface="Arial"/>
                </a:rPr>
                <a:t>p</a:t>
              </a:r>
              <a:r>
                <a:rPr lang="en-BG" sz="1800" baseline="-25000">
                  <a:solidFill>
                    <a:schemeClr val="dk1"/>
                  </a:solidFill>
                  <a:latin typeface="Arial"/>
                  <a:ea typeface="Arial"/>
                  <a:cs typeface="Arial"/>
                  <a:sym typeface="Arial"/>
                </a:rPr>
                <a:t>2</a:t>
              </a:r>
              <a:endParaRPr/>
            </a:p>
          </p:txBody>
        </p:sp>
        <p:sp>
          <p:nvSpPr>
            <p:cNvPr id="963" name="Google Shape;963;g39cca24de5a_0_10"/>
            <p:cNvSpPr txBox="1"/>
            <p:nvPr/>
          </p:nvSpPr>
          <p:spPr>
            <a:xfrm>
              <a:off x="2911900" y="1401975"/>
              <a:ext cx="4761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BG" sz="1800">
                  <a:solidFill>
                    <a:schemeClr val="dk1"/>
                  </a:solidFill>
                  <a:latin typeface="Arial"/>
                  <a:ea typeface="Arial"/>
                  <a:cs typeface="Arial"/>
                  <a:sym typeface="Arial"/>
                </a:rPr>
                <a:t>S</a:t>
              </a:r>
              <a:r>
                <a:rPr lang="en-BG" sz="1800" baseline="-25000">
                  <a:solidFill>
                    <a:schemeClr val="dk1"/>
                  </a:solidFill>
                  <a:latin typeface="Arial"/>
                  <a:ea typeface="Arial"/>
                  <a:cs typeface="Arial"/>
                  <a:sym typeface="Arial"/>
                </a:rPr>
                <a:t>2</a:t>
              </a:r>
              <a:endParaRPr/>
            </a:p>
          </p:txBody>
        </p:sp>
      </p:grpSp>
      <p:pic>
        <p:nvPicPr>
          <p:cNvPr id="964" name="Google Shape;964;g39cca24de5a_0_10"/>
          <p:cNvPicPr preferRelativeResize="0"/>
          <p:nvPr/>
        </p:nvPicPr>
        <p:blipFill rotWithShape="1">
          <a:blip r:embed="rId5">
            <a:alphaModFix/>
          </a:blip>
          <a:srcRect/>
          <a:stretch/>
        </p:blipFill>
        <p:spPr>
          <a:xfrm>
            <a:off x="6096000" y="4498379"/>
            <a:ext cx="6002609" cy="180000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sp>
        <p:nvSpPr>
          <p:cNvPr id="970" name="Google Shape;970;g39cca24de5a_0_35"/>
          <p:cNvSpPr txBox="1">
            <a:spLocks noGrp="1"/>
          </p:cNvSpPr>
          <p:nvPr>
            <p:ph type="title"/>
          </p:nvPr>
        </p:nvSpPr>
        <p:spPr>
          <a:xfrm>
            <a:off x="254510" y="26855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BG" b="1"/>
              <a:t>Dee et al. 2023 |</a:t>
            </a:r>
            <a:r>
              <a:rPr lang="en-BG"/>
              <a:t> Alternative formulations</a:t>
            </a:r>
            <a:endParaRPr/>
          </a:p>
        </p:txBody>
      </p:sp>
      <p:pic>
        <p:nvPicPr>
          <p:cNvPr id="971" name="Google Shape;971;g39cca24de5a_0_35"/>
          <p:cNvPicPr preferRelativeResize="0"/>
          <p:nvPr/>
        </p:nvPicPr>
        <p:blipFill rotWithShape="1">
          <a:blip r:embed="rId3">
            <a:alphaModFix/>
          </a:blip>
          <a:srcRect/>
          <a:stretch/>
        </p:blipFill>
        <p:spPr>
          <a:xfrm>
            <a:off x="13266028" y="-1364761"/>
            <a:ext cx="3458058" cy="3458058"/>
          </a:xfrm>
          <a:prstGeom prst="rect">
            <a:avLst/>
          </a:prstGeom>
          <a:noFill/>
          <a:ln>
            <a:noFill/>
          </a:ln>
        </p:spPr>
      </p:pic>
      <p:pic>
        <p:nvPicPr>
          <p:cNvPr id="972" name="Google Shape;972;g39cca24de5a_0_35"/>
          <p:cNvPicPr preferRelativeResize="0"/>
          <p:nvPr/>
        </p:nvPicPr>
        <p:blipFill rotWithShape="1">
          <a:blip r:embed="rId4">
            <a:alphaModFix/>
          </a:blip>
          <a:srcRect/>
          <a:stretch/>
        </p:blipFill>
        <p:spPr>
          <a:xfrm>
            <a:off x="1653311" y="1690688"/>
            <a:ext cx="8885377" cy="4680000"/>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977" name="Google Shape;977;g39cca24de5a_0_42"/>
          <p:cNvSpPr txBox="1">
            <a:spLocks noGrp="1"/>
          </p:cNvSpPr>
          <p:nvPr>
            <p:ph type="title"/>
          </p:nvPr>
        </p:nvSpPr>
        <p:spPr>
          <a:xfrm>
            <a:off x="254510" y="26855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BG" b="1"/>
              <a:t>Rigal et al. 2023</a:t>
            </a:r>
            <a:endParaRPr b="1"/>
          </a:p>
        </p:txBody>
      </p:sp>
      <p:pic>
        <p:nvPicPr>
          <p:cNvPr id="978" name="Google Shape;978;g39cca24de5a_0_42"/>
          <p:cNvPicPr preferRelativeResize="0"/>
          <p:nvPr/>
        </p:nvPicPr>
        <p:blipFill rotWithShape="1">
          <a:blip r:embed="rId3">
            <a:alphaModFix/>
          </a:blip>
          <a:srcRect/>
          <a:stretch/>
        </p:blipFill>
        <p:spPr>
          <a:xfrm>
            <a:off x="5581650" y="776288"/>
            <a:ext cx="2185058" cy="2160000"/>
          </a:xfrm>
          <a:prstGeom prst="rect">
            <a:avLst/>
          </a:prstGeom>
          <a:noFill/>
          <a:ln>
            <a:noFill/>
          </a:ln>
        </p:spPr>
      </p:pic>
      <p:pic>
        <p:nvPicPr>
          <p:cNvPr id="979" name="Google Shape;979;g39cca24de5a_0_42"/>
          <p:cNvPicPr preferRelativeResize="0"/>
          <p:nvPr/>
        </p:nvPicPr>
        <p:blipFill rotWithShape="1">
          <a:blip r:embed="rId4">
            <a:alphaModFix/>
          </a:blip>
          <a:srcRect/>
          <a:stretch/>
        </p:blipFill>
        <p:spPr>
          <a:xfrm>
            <a:off x="8334074" y="776288"/>
            <a:ext cx="2260000" cy="2160000"/>
          </a:xfrm>
          <a:prstGeom prst="rect">
            <a:avLst/>
          </a:prstGeom>
          <a:noFill/>
          <a:ln>
            <a:noFill/>
          </a:ln>
        </p:spPr>
      </p:pic>
      <p:sp>
        <p:nvSpPr>
          <p:cNvPr id="980" name="Google Shape;980;g39cca24de5a_0_42"/>
          <p:cNvSpPr txBox="1"/>
          <p:nvPr/>
        </p:nvSpPr>
        <p:spPr>
          <a:xfrm>
            <a:off x="673393" y="3118851"/>
            <a:ext cx="10845300" cy="3417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BG" sz="1800">
                <a:solidFill>
                  <a:schemeClr val="dk1"/>
                </a:solidFill>
                <a:latin typeface="Century Gothic"/>
                <a:ea typeface="Century Gothic"/>
                <a:cs typeface="Century Gothic"/>
                <a:sym typeface="Century Gothic"/>
              </a:rPr>
              <a:t>Quasicausal inference:</a:t>
            </a:r>
            <a:endParaRPr>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Century Gothic"/>
              <a:buChar char="-"/>
            </a:pPr>
            <a:r>
              <a:rPr lang="en-BG" sz="1800">
                <a:solidFill>
                  <a:schemeClr val="dk1"/>
                </a:solidFill>
                <a:latin typeface="Century Gothic"/>
                <a:ea typeface="Century Gothic"/>
                <a:cs typeface="Century Gothic"/>
                <a:sym typeface="Century Gothic"/>
              </a:rPr>
              <a:t>Estimate the association between anthropogenic stressors and species pool</a:t>
            </a:r>
            <a:endParaRPr sz="1800">
              <a:solidFill>
                <a:schemeClr val="dk1"/>
              </a:solidFill>
              <a:latin typeface="Century Gothic"/>
              <a:ea typeface="Century Gothic"/>
              <a:cs typeface="Century Gothic"/>
              <a:sym typeface="Century Gothic"/>
            </a:endParaRPr>
          </a:p>
          <a:p>
            <a:pPr marL="742950" marR="0" lvl="1" indent="-285750" algn="l" rtl="0">
              <a:spcBef>
                <a:spcPts val="0"/>
              </a:spcBef>
              <a:spcAft>
                <a:spcPts val="0"/>
              </a:spcAft>
              <a:buClr>
                <a:schemeClr val="dk1"/>
              </a:buClr>
              <a:buSzPts val="1800"/>
              <a:buFont typeface="Century Gothic"/>
              <a:buChar char="-"/>
            </a:pPr>
            <a:r>
              <a:rPr lang="en-BG" sz="1800" i="0" u="none" strike="noStrike" cap="none">
                <a:solidFill>
                  <a:schemeClr val="dk1"/>
                </a:solidFill>
                <a:latin typeface="Century Gothic"/>
                <a:ea typeface="Century Gothic"/>
                <a:cs typeface="Century Gothic"/>
                <a:sym typeface="Century Gothic"/>
              </a:rPr>
              <a:t>Partial least squares regression (latent regression between two multivariate variables)</a:t>
            </a:r>
            <a:endParaRPr>
              <a:latin typeface="Century Gothic"/>
              <a:ea typeface="Century Gothic"/>
              <a:cs typeface="Century Gothic"/>
              <a:sym typeface="Century Gothic"/>
            </a:endParaRPr>
          </a:p>
          <a:p>
            <a:pPr marL="742950" marR="0" lvl="1" indent="-285750" algn="l" rtl="0">
              <a:spcBef>
                <a:spcPts val="0"/>
              </a:spcBef>
              <a:spcAft>
                <a:spcPts val="0"/>
              </a:spcAft>
              <a:buClr>
                <a:schemeClr val="dk1"/>
              </a:buClr>
              <a:buSzPts val="1800"/>
              <a:buFont typeface="Century Gothic"/>
              <a:buChar char="-"/>
            </a:pPr>
            <a:r>
              <a:rPr lang="en-BG" sz="1800" i="0" u="none" strike="noStrike" cap="none">
                <a:solidFill>
                  <a:schemeClr val="dk1"/>
                </a:solidFill>
                <a:latin typeface="Century Gothic"/>
                <a:ea typeface="Century Gothic"/>
                <a:cs typeface="Century Gothic"/>
                <a:sym typeface="Century Gothic"/>
              </a:rPr>
              <a:t>Not very causal</a:t>
            </a:r>
            <a:endParaRPr sz="1800" i="0" u="none" strike="noStrike" cap="none">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Century Gothic"/>
              <a:buChar char="-"/>
            </a:pPr>
            <a:r>
              <a:rPr lang="en-BG" sz="1800">
                <a:solidFill>
                  <a:schemeClr val="dk1"/>
                </a:solidFill>
                <a:latin typeface="Century Gothic"/>
                <a:ea typeface="Century Gothic"/>
                <a:cs typeface="Century Gothic"/>
                <a:sym typeface="Century Gothic"/>
              </a:rPr>
              <a:t>Estimate the association between anthropogenic stressors and each species temporal trend</a:t>
            </a:r>
            <a:endParaRPr sz="1800">
              <a:solidFill>
                <a:schemeClr val="dk1"/>
              </a:solidFill>
              <a:latin typeface="Century Gothic"/>
              <a:ea typeface="Century Gothic"/>
              <a:cs typeface="Century Gothic"/>
              <a:sym typeface="Century Gothic"/>
            </a:endParaRPr>
          </a:p>
          <a:p>
            <a:pPr marL="742950" marR="0" lvl="1" indent="-285750" algn="l" rtl="0">
              <a:spcBef>
                <a:spcPts val="0"/>
              </a:spcBef>
              <a:spcAft>
                <a:spcPts val="0"/>
              </a:spcAft>
              <a:buClr>
                <a:schemeClr val="dk1"/>
              </a:buClr>
              <a:buSzPts val="1800"/>
              <a:buFont typeface="Century Gothic"/>
              <a:buChar char="-"/>
            </a:pPr>
            <a:r>
              <a:rPr lang="en-BG" sz="1800" i="0" u="none" strike="noStrike" cap="none">
                <a:solidFill>
                  <a:schemeClr val="dk1"/>
                </a:solidFill>
                <a:latin typeface="Century Gothic"/>
                <a:ea typeface="Century Gothic"/>
                <a:cs typeface="Century Gothic"/>
                <a:sym typeface="Century Gothic"/>
              </a:rPr>
              <a:t>Convergent cross mapping (CCM)</a:t>
            </a:r>
            <a:endParaRPr>
              <a:latin typeface="Century Gothic"/>
              <a:ea typeface="Century Gothic"/>
              <a:cs typeface="Century Gothic"/>
              <a:sym typeface="Century Gothic"/>
            </a:endParaRPr>
          </a:p>
          <a:p>
            <a:pPr marL="1200150" marR="0" lvl="2" indent="-285750" algn="l" rtl="0">
              <a:spcBef>
                <a:spcPts val="0"/>
              </a:spcBef>
              <a:spcAft>
                <a:spcPts val="0"/>
              </a:spcAft>
              <a:buClr>
                <a:schemeClr val="dk1"/>
              </a:buClr>
              <a:buSzPts val="1800"/>
              <a:buFont typeface="Century Gothic"/>
              <a:buChar char="-"/>
            </a:pPr>
            <a:r>
              <a:rPr lang="en-BG" sz="1800" i="0" u="none" strike="noStrike" cap="none">
                <a:solidFill>
                  <a:schemeClr val="dk1"/>
                </a:solidFill>
                <a:latin typeface="Century Gothic"/>
                <a:ea typeface="Century Gothic"/>
                <a:cs typeface="Century Gothic"/>
                <a:sym typeface="Century Gothic"/>
              </a:rPr>
              <a:t>An algorithm for detecting association with a stochastic process (non-linear and lagging effects)</a:t>
            </a:r>
            <a:endParaRPr>
              <a:latin typeface="Century Gothic"/>
              <a:ea typeface="Century Gothic"/>
              <a:cs typeface="Century Gothic"/>
              <a:sym typeface="Century Gothic"/>
            </a:endParaRPr>
          </a:p>
          <a:p>
            <a:pPr marL="742950" marR="0" lvl="1" indent="-285750" algn="l" rtl="0">
              <a:spcBef>
                <a:spcPts val="0"/>
              </a:spcBef>
              <a:spcAft>
                <a:spcPts val="0"/>
              </a:spcAft>
              <a:buClr>
                <a:schemeClr val="dk1"/>
              </a:buClr>
              <a:buSzPts val="1800"/>
              <a:buFont typeface="Century Gothic"/>
              <a:buChar char="-"/>
            </a:pPr>
            <a:r>
              <a:rPr lang="en-BG" sz="1800" i="0" u="none" strike="noStrike" cap="none">
                <a:solidFill>
                  <a:schemeClr val="dk1"/>
                </a:solidFill>
                <a:latin typeface="Century Gothic"/>
                <a:ea typeface="Century Gothic"/>
                <a:cs typeface="Century Gothic"/>
                <a:sym typeface="Century Gothic"/>
              </a:rPr>
              <a:t>S-Map</a:t>
            </a:r>
            <a:endParaRPr sz="1800" i="0" u="none" strike="noStrike" cap="none">
              <a:solidFill>
                <a:schemeClr val="dk1"/>
              </a:solidFill>
              <a:latin typeface="Century Gothic"/>
              <a:ea typeface="Century Gothic"/>
              <a:cs typeface="Century Gothic"/>
              <a:sym typeface="Century Gothic"/>
            </a:endParaRPr>
          </a:p>
          <a:p>
            <a:pPr marL="1200150" marR="0" lvl="2" indent="-285750" algn="l" rtl="0">
              <a:spcBef>
                <a:spcPts val="0"/>
              </a:spcBef>
              <a:spcAft>
                <a:spcPts val="0"/>
              </a:spcAft>
              <a:buClr>
                <a:schemeClr val="dk1"/>
              </a:buClr>
              <a:buSzPts val="1800"/>
              <a:buFont typeface="Century Gothic"/>
              <a:buChar char="-"/>
            </a:pPr>
            <a:r>
              <a:rPr lang="en-BG" sz="1800" i="0" u="none" strike="noStrike" cap="none">
                <a:solidFill>
                  <a:schemeClr val="dk1"/>
                </a:solidFill>
                <a:latin typeface="Century Gothic"/>
                <a:ea typeface="Century Gothic"/>
                <a:cs typeface="Century Gothic"/>
                <a:sym typeface="Century Gothic"/>
              </a:rPr>
              <a:t>A locally weighted regression with a parameter to govern the ’localiness’</a:t>
            </a:r>
            <a:endParaRPr>
              <a:latin typeface="Century Gothic"/>
              <a:ea typeface="Century Gothic"/>
              <a:cs typeface="Century Gothic"/>
              <a:sym typeface="Century Gothic"/>
            </a:endParaRPr>
          </a:p>
          <a:p>
            <a:pPr marL="1200150" marR="0" lvl="2" indent="-285750" algn="l" rtl="0">
              <a:spcBef>
                <a:spcPts val="0"/>
              </a:spcBef>
              <a:spcAft>
                <a:spcPts val="0"/>
              </a:spcAft>
              <a:buClr>
                <a:schemeClr val="dk1"/>
              </a:buClr>
              <a:buSzPts val="1800"/>
              <a:buFont typeface="Century Gothic"/>
              <a:buChar char="-"/>
            </a:pPr>
            <a:r>
              <a:rPr lang="en-BG" sz="1800" i="0" u="none" strike="noStrike" cap="none">
                <a:solidFill>
                  <a:schemeClr val="dk1"/>
                </a:solidFill>
                <a:latin typeface="Century Gothic"/>
                <a:ea typeface="Century Gothic"/>
                <a:cs typeface="Century Gothic"/>
                <a:sym typeface="Century Gothic"/>
              </a:rPr>
              <a:t>Estimates the strength of an association</a:t>
            </a:r>
            <a:endParaRPr>
              <a:latin typeface="Century Gothic"/>
              <a:ea typeface="Century Gothic"/>
              <a:cs typeface="Century Gothic"/>
              <a:sym typeface="Century Gothic"/>
            </a:endParaRPr>
          </a:p>
          <a:p>
            <a:pPr marL="1200150" marR="0" lvl="2" indent="-285750" algn="l" rtl="0">
              <a:spcBef>
                <a:spcPts val="0"/>
              </a:spcBef>
              <a:spcAft>
                <a:spcPts val="0"/>
              </a:spcAft>
              <a:buClr>
                <a:schemeClr val="dk1"/>
              </a:buClr>
              <a:buSzPts val="1800"/>
              <a:buFont typeface="Century Gothic"/>
              <a:buChar char="-"/>
            </a:pPr>
            <a:r>
              <a:rPr lang="en-BG" sz="1800" i="0" u="none" strike="noStrike" cap="none">
                <a:solidFill>
                  <a:schemeClr val="dk1"/>
                </a:solidFill>
                <a:latin typeface="Century Gothic"/>
                <a:ea typeface="Century Gothic"/>
                <a:cs typeface="Century Gothic"/>
                <a:sym typeface="Century Gothic"/>
              </a:rPr>
              <a:t>Analytically linked to CCM</a:t>
            </a:r>
            <a:endParaRPr sz="180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pic>
        <p:nvPicPr>
          <p:cNvPr id="986" name="Google Shape;986;g366529aa94b_0_11" title="first-half.png"/>
          <p:cNvPicPr preferRelativeResize="0"/>
          <p:nvPr/>
        </p:nvPicPr>
        <p:blipFill rotWithShape="1">
          <a:blip r:embed="rId3">
            <a:alphaModFix/>
          </a:blip>
          <a:srcRect t="457"/>
          <a:stretch/>
        </p:blipFill>
        <p:spPr>
          <a:xfrm>
            <a:off x="748732" y="1638000"/>
            <a:ext cx="6936351" cy="4816131"/>
          </a:xfrm>
          <a:prstGeom prst="rect">
            <a:avLst/>
          </a:prstGeom>
          <a:noFill/>
          <a:ln>
            <a:noFill/>
          </a:ln>
        </p:spPr>
      </p:pic>
      <p:pic>
        <p:nvPicPr>
          <p:cNvPr id="987" name="Google Shape;987;g366529aa94b_0_11" title="first-half.png"/>
          <p:cNvPicPr preferRelativeResize="0"/>
          <p:nvPr/>
        </p:nvPicPr>
        <p:blipFill rotWithShape="1">
          <a:blip r:embed="rId3">
            <a:alphaModFix/>
          </a:blip>
          <a:srcRect t="460" b="31830"/>
          <a:stretch/>
        </p:blipFill>
        <p:spPr>
          <a:xfrm>
            <a:off x="748725" y="1638000"/>
            <a:ext cx="6936351" cy="3275949"/>
          </a:xfrm>
          <a:prstGeom prst="rect">
            <a:avLst/>
          </a:prstGeom>
          <a:noFill/>
          <a:ln>
            <a:noFill/>
          </a:ln>
        </p:spPr>
      </p:pic>
      <p:sp>
        <p:nvSpPr>
          <p:cNvPr id="988" name="Google Shape;988;g366529aa94b_0_11"/>
          <p:cNvSpPr txBox="1">
            <a:spLocks noGrp="1"/>
          </p:cNvSpPr>
          <p:nvPr>
            <p:ph type="title"/>
          </p:nvPr>
        </p:nvSpPr>
        <p:spPr>
          <a:xfrm>
            <a:off x="254500" y="268550"/>
            <a:ext cx="73920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SzPts val="990"/>
              <a:buNone/>
            </a:pPr>
            <a:r>
              <a:rPr lang="en-BG" sz="3140" b="1"/>
              <a:t>Box 1 |</a:t>
            </a:r>
            <a:r>
              <a:rPr lang="en-BG" sz="3140"/>
              <a:t> Key considerations &amp; steps for causal attribution in ecology</a:t>
            </a:r>
            <a:endParaRPr sz="3140"/>
          </a:p>
        </p:txBody>
      </p:sp>
      <p:pic>
        <p:nvPicPr>
          <p:cNvPr id="989" name="Google Shape;989;g366529aa94b_0_11" title="Screenshot 2025-09-23 at 17-02-14 Advancing causal inference in ecology Pathways for biodiversity change detection and attribution - Schrodt - Methods in Ecology and Evolution - Wiley Online Library.png"/>
          <p:cNvPicPr preferRelativeResize="0"/>
          <p:nvPr/>
        </p:nvPicPr>
        <p:blipFill>
          <a:blip r:embed="rId4">
            <a:alphaModFix/>
          </a:blip>
          <a:stretch>
            <a:fillRect/>
          </a:stretch>
        </p:blipFill>
        <p:spPr>
          <a:xfrm>
            <a:off x="7646600" y="268550"/>
            <a:ext cx="3898974" cy="1211400"/>
          </a:xfrm>
          <a:prstGeom prst="rect">
            <a:avLst/>
          </a:prstGeom>
          <a:noFill/>
          <a:ln w="9525" cap="flat" cmpd="sng">
            <a:solidFill>
              <a:schemeClr val="dk1"/>
            </a:solidFill>
            <a:prstDash val="solid"/>
            <a:round/>
            <a:headEnd type="none" w="sm" len="sm"/>
            <a:tailEnd type="none" w="sm" len="sm"/>
          </a:ln>
        </p:spPr>
      </p:pic>
      <p:sp>
        <p:nvSpPr>
          <p:cNvPr id="990" name="Google Shape;990;g366529aa94b_0_11"/>
          <p:cNvSpPr txBox="1"/>
          <p:nvPr/>
        </p:nvSpPr>
        <p:spPr>
          <a:xfrm rot="5400000">
            <a:off x="722422" y="6332145"/>
            <a:ext cx="376200" cy="49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BG" sz="2000">
                <a:solidFill>
                  <a:srgbClr val="B7B7B7"/>
                </a:solidFill>
                <a:latin typeface="Century Gothic"/>
                <a:ea typeface="Century Gothic"/>
                <a:cs typeface="Century Gothic"/>
                <a:sym typeface="Century Gothic"/>
              </a:rPr>
              <a:t>…</a:t>
            </a:r>
            <a:endParaRPr sz="2000">
              <a:solidFill>
                <a:srgbClr val="B7B7B7"/>
              </a:solidFill>
              <a:latin typeface="Century Gothic"/>
              <a:ea typeface="Century Gothic"/>
              <a:cs typeface="Century Gothic"/>
              <a:sym typeface="Century Gothic"/>
            </a:endParaRPr>
          </a:p>
        </p:txBody>
      </p:sp>
      <p:sp>
        <p:nvSpPr>
          <p:cNvPr id="991" name="Google Shape;991;g366529aa94b_0_11"/>
          <p:cNvSpPr txBox="1"/>
          <p:nvPr/>
        </p:nvSpPr>
        <p:spPr>
          <a:xfrm rot="5400000">
            <a:off x="7504222" y="6332145"/>
            <a:ext cx="376200" cy="49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BG" sz="2000">
                <a:solidFill>
                  <a:srgbClr val="B7B7B7"/>
                </a:solidFill>
                <a:latin typeface="Century Gothic"/>
                <a:ea typeface="Century Gothic"/>
                <a:cs typeface="Century Gothic"/>
                <a:sym typeface="Century Gothic"/>
              </a:rPr>
              <a:t>…</a:t>
            </a:r>
            <a:endParaRPr sz="2000">
              <a:solidFill>
                <a:srgbClr val="B7B7B7"/>
              </a:solidFill>
              <a:latin typeface="Century Gothic"/>
              <a:ea typeface="Century Gothic"/>
              <a:cs typeface="Century Gothic"/>
              <a:sym typeface="Century Gothic"/>
            </a:endParaRPr>
          </a:p>
        </p:txBody>
      </p:sp>
      <p:pic>
        <p:nvPicPr>
          <p:cNvPr id="992" name="Google Shape;992;g366529aa94b_0_11" title="first-half.png"/>
          <p:cNvPicPr preferRelativeResize="0"/>
          <p:nvPr/>
        </p:nvPicPr>
        <p:blipFill rotWithShape="1">
          <a:blip r:embed="rId3">
            <a:alphaModFix/>
          </a:blip>
          <a:srcRect t="460" b="52520"/>
          <a:stretch/>
        </p:blipFill>
        <p:spPr>
          <a:xfrm>
            <a:off x="748725" y="1638000"/>
            <a:ext cx="6936351" cy="2274950"/>
          </a:xfrm>
          <a:prstGeom prst="rect">
            <a:avLst/>
          </a:prstGeom>
          <a:noFill/>
          <a:ln>
            <a:noFill/>
          </a:ln>
        </p:spPr>
      </p:pic>
      <p:pic>
        <p:nvPicPr>
          <p:cNvPr id="993" name="Google Shape;993;g366529aa94b_0_11" title="first-half.png"/>
          <p:cNvPicPr preferRelativeResize="0"/>
          <p:nvPr/>
        </p:nvPicPr>
        <p:blipFill rotWithShape="1">
          <a:blip r:embed="rId3">
            <a:alphaModFix/>
          </a:blip>
          <a:srcRect t="458" b="76732"/>
          <a:stretch/>
        </p:blipFill>
        <p:spPr>
          <a:xfrm>
            <a:off x="748725" y="1638000"/>
            <a:ext cx="6936351" cy="1103549"/>
          </a:xfrm>
          <a:prstGeom prst="rect">
            <a:avLst/>
          </a:prstGeom>
          <a:noFill/>
          <a:ln>
            <a:noFill/>
          </a:ln>
        </p:spPr>
      </p:pic>
      <p:sp>
        <p:nvSpPr>
          <p:cNvPr id="994" name="Google Shape;994;g366529aa94b_0_11"/>
          <p:cNvSpPr txBox="1"/>
          <p:nvPr/>
        </p:nvSpPr>
        <p:spPr>
          <a:xfrm>
            <a:off x="4633942" y="2458675"/>
            <a:ext cx="2902800" cy="246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BG" sz="800" b="1">
                <a:solidFill>
                  <a:schemeClr val="dk1"/>
                </a:solidFill>
                <a:latin typeface="Century Gothic"/>
                <a:ea typeface="Century Gothic"/>
                <a:cs typeface="Century Gothic"/>
                <a:sym typeface="Century Gothic"/>
              </a:rPr>
              <a:t>→ Input to NaviDAM’s </a:t>
            </a:r>
            <a:r>
              <a:rPr lang="en-BG" sz="1000" b="1">
                <a:solidFill>
                  <a:srgbClr val="1C4587"/>
                </a:solidFill>
                <a:latin typeface="Century Gothic"/>
                <a:ea typeface="Century Gothic"/>
                <a:cs typeface="Century Gothic"/>
                <a:sym typeface="Century Gothic"/>
              </a:rPr>
              <a:t>Objective</a:t>
            </a:r>
            <a:r>
              <a:rPr lang="en-BG" sz="800" b="1">
                <a:solidFill>
                  <a:schemeClr val="dk1"/>
                </a:solidFill>
                <a:latin typeface="Century Gothic"/>
                <a:ea typeface="Century Gothic"/>
                <a:cs typeface="Century Gothic"/>
                <a:sym typeface="Century Gothic"/>
              </a:rPr>
              <a:t> field</a:t>
            </a:r>
            <a:endParaRPr sz="800" b="1">
              <a:solidFill>
                <a:schemeClr val="dk1"/>
              </a:solidFill>
              <a:latin typeface="Century Gothic"/>
              <a:ea typeface="Century Gothic"/>
              <a:cs typeface="Century Gothic"/>
              <a:sym typeface="Century Gothic"/>
            </a:endParaRPr>
          </a:p>
        </p:txBody>
      </p:sp>
      <p:sp>
        <p:nvSpPr>
          <p:cNvPr id="995" name="Google Shape;995;g366529aa94b_0_11"/>
          <p:cNvSpPr txBox="1"/>
          <p:nvPr/>
        </p:nvSpPr>
        <p:spPr>
          <a:xfrm>
            <a:off x="4533900" y="2896825"/>
            <a:ext cx="3003000" cy="73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BG" sz="800" b="1">
                <a:solidFill>
                  <a:schemeClr val="dk1"/>
                </a:solidFill>
                <a:latin typeface="Century Gothic"/>
                <a:ea typeface="Century Gothic"/>
                <a:cs typeface="Century Gothic"/>
                <a:sym typeface="Century Gothic"/>
              </a:rPr>
              <a:t>→ Based on system knowledge and the literature review: </a:t>
            </a:r>
            <a:endParaRPr sz="800" b="1">
              <a:solidFill>
                <a:schemeClr val="dk1"/>
              </a:solidFill>
              <a:latin typeface="Century Gothic"/>
              <a:ea typeface="Century Gothic"/>
              <a:cs typeface="Century Gothic"/>
              <a:sym typeface="Century Gothic"/>
            </a:endParaRPr>
          </a:p>
          <a:p>
            <a:pPr marL="0" lvl="0" indent="0" algn="r" rtl="0">
              <a:spcBef>
                <a:spcPts val="0"/>
              </a:spcBef>
              <a:spcAft>
                <a:spcPts val="0"/>
              </a:spcAft>
              <a:buNone/>
            </a:pPr>
            <a:endParaRPr sz="800" b="1">
              <a:solidFill>
                <a:schemeClr val="dk1"/>
              </a:solidFill>
              <a:latin typeface="Century Gothic"/>
              <a:ea typeface="Century Gothic"/>
              <a:cs typeface="Century Gothic"/>
              <a:sym typeface="Century Gothic"/>
            </a:endParaRPr>
          </a:p>
          <a:p>
            <a:pPr marL="0" lvl="0" indent="0" algn="r" rtl="0">
              <a:spcBef>
                <a:spcPts val="0"/>
              </a:spcBef>
              <a:spcAft>
                <a:spcPts val="0"/>
              </a:spcAft>
              <a:buNone/>
            </a:pPr>
            <a:r>
              <a:rPr lang="en-BG" sz="800" b="1">
                <a:solidFill>
                  <a:schemeClr val="dk1"/>
                </a:solidFill>
                <a:latin typeface="Century Gothic"/>
                <a:ea typeface="Century Gothic"/>
                <a:cs typeface="Century Gothic"/>
                <a:sym typeface="Century Gothic"/>
              </a:rPr>
              <a:t>Describe expected results with assumptions to feed future interpretations and analyses</a:t>
            </a:r>
            <a:endParaRPr sz="800" b="1">
              <a:solidFill>
                <a:schemeClr val="dk1"/>
              </a:solidFill>
              <a:latin typeface="Century Gothic"/>
              <a:ea typeface="Century Gothic"/>
              <a:cs typeface="Century Gothic"/>
              <a:sym typeface="Century Gothic"/>
            </a:endParaRPr>
          </a:p>
        </p:txBody>
      </p:sp>
      <p:sp>
        <p:nvSpPr>
          <p:cNvPr id="996" name="Google Shape;996;g366529aa94b_0_11"/>
          <p:cNvSpPr txBox="1"/>
          <p:nvPr/>
        </p:nvSpPr>
        <p:spPr>
          <a:xfrm>
            <a:off x="4633942" y="5125675"/>
            <a:ext cx="2902800" cy="246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BG" sz="800" b="1">
                <a:solidFill>
                  <a:schemeClr val="dk1"/>
                </a:solidFill>
                <a:latin typeface="Century Gothic"/>
                <a:ea typeface="Century Gothic"/>
                <a:cs typeface="Century Gothic"/>
                <a:sym typeface="Century Gothic"/>
              </a:rPr>
              <a:t>→ in NaviDAM</a:t>
            </a:r>
            <a:endParaRPr sz="800" b="1">
              <a:solidFill>
                <a:schemeClr val="dk1"/>
              </a:solidFill>
              <a:latin typeface="Century Gothic"/>
              <a:ea typeface="Century Gothic"/>
              <a:cs typeface="Century Gothic"/>
              <a:sym typeface="Century Gothic"/>
            </a:endParaRPr>
          </a:p>
        </p:txBody>
      </p:sp>
      <p:cxnSp>
        <p:nvCxnSpPr>
          <p:cNvPr id="997" name="Google Shape;997;g366529aa94b_0_11"/>
          <p:cNvCxnSpPr/>
          <p:nvPr/>
        </p:nvCxnSpPr>
        <p:spPr>
          <a:xfrm>
            <a:off x="4419590" y="5318760"/>
            <a:ext cx="1394400" cy="0"/>
          </a:xfrm>
          <a:prstGeom prst="straightConnector1">
            <a:avLst/>
          </a:prstGeom>
          <a:noFill/>
          <a:ln w="19050" cap="flat" cmpd="sng">
            <a:solidFill>
              <a:schemeClr val="dk2"/>
            </a:solidFill>
            <a:prstDash val="solid"/>
            <a:round/>
            <a:headEnd type="none" w="med" len="med"/>
            <a:tailEnd type="none" w="med" len="med"/>
          </a:ln>
        </p:spPr>
      </p:cxnSp>
      <p:pic>
        <p:nvPicPr>
          <p:cNvPr id="998" name="Google Shape;998;g366529aa94b_0_11"/>
          <p:cNvPicPr preferRelativeResize="0"/>
          <p:nvPr/>
        </p:nvPicPr>
        <p:blipFill>
          <a:blip r:embed="rId5">
            <a:alphaModFix/>
          </a:blip>
          <a:stretch>
            <a:fillRect/>
          </a:stretch>
        </p:blipFill>
        <p:spPr>
          <a:xfrm>
            <a:off x="7837483" y="2394350"/>
            <a:ext cx="4202116" cy="1790856"/>
          </a:xfrm>
          <a:prstGeom prst="rect">
            <a:avLst/>
          </a:prstGeom>
          <a:noFill/>
          <a:ln>
            <a:noFill/>
          </a:ln>
        </p:spPr>
      </p:pic>
      <p:pic>
        <p:nvPicPr>
          <p:cNvPr id="999" name="Google Shape;999;g366529aa94b_0_11"/>
          <p:cNvPicPr preferRelativeResize="0"/>
          <p:nvPr/>
        </p:nvPicPr>
        <p:blipFill>
          <a:blip r:embed="rId6">
            <a:alphaModFix/>
          </a:blip>
          <a:stretch>
            <a:fillRect/>
          </a:stretch>
        </p:blipFill>
        <p:spPr>
          <a:xfrm>
            <a:off x="8028775" y="1990849"/>
            <a:ext cx="3819525" cy="3803175"/>
          </a:xfrm>
          <a:prstGeom prst="rect">
            <a:avLst/>
          </a:prstGeom>
          <a:noFill/>
          <a:ln>
            <a:noFill/>
          </a:ln>
        </p:spPr>
      </p:pic>
      <p:sp>
        <p:nvSpPr>
          <p:cNvPr id="1000" name="Google Shape;1000;g366529aa94b_0_11"/>
          <p:cNvSpPr txBox="1"/>
          <p:nvPr/>
        </p:nvSpPr>
        <p:spPr>
          <a:xfrm>
            <a:off x="7837500" y="5794025"/>
            <a:ext cx="4202100" cy="660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BG" sz="900" i="1">
                <a:solidFill>
                  <a:schemeClr val="dk1"/>
                </a:solidFill>
                <a:latin typeface="Century Gothic"/>
                <a:ea typeface="Century Gothic"/>
                <a:cs typeface="Century Gothic"/>
                <a:sym typeface="Century Gothic"/>
              </a:rPr>
              <a:t>Figure:</a:t>
            </a:r>
            <a:r>
              <a:rPr lang="en-BG" sz="900">
                <a:solidFill>
                  <a:schemeClr val="dk1"/>
                </a:solidFill>
                <a:latin typeface="Century Gothic"/>
                <a:ea typeface="Century Gothic"/>
                <a:cs typeface="Century Gothic"/>
                <a:sym typeface="Century Gothic"/>
              </a:rPr>
              <a:t> Diverging assumptions explaining biodiversity - productivity contrasts in experimental &amp; natural conditions (Dee et al. 2023)</a:t>
            </a:r>
            <a:endParaRPr sz="900">
              <a:solidFill>
                <a:schemeClr val="dk1"/>
              </a:solidFill>
              <a:latin typeface="Century Gothic"/>
              <a:ea typeface="Century Gothic"/>
              <a:cs typeface="Century Gothic"/>
              <a:sym typeface="Century Gothic"/>
            </a:endParaRPr>
          </a:p>
        </p:txBody>
      </p:sp>
      <p:pic>
        <p:nvPicPr>
          <p:cNvPr id="1001" name="Google Shape;1001;g366529aa94b_0_11"/>
          <p:cNvPicPr preferRelativeResize="0"/>
          <p:nvPr/>
        </p:nvPicPr>
        <p:blipFill>
          <a:blip r:embed="rId7">
            <a:alphaModFix/>
          </a:blip>
          <a:stretch>
            <a:fillRect/>
          </a:stretch>
        </p:blipFill>
        <p:spPr>
          <a:xfrm>
            <a:off x="7955725" y="1637994"/>
            <a:ext cx="3965650" cy="4181955"/>
          </a:xfrm>
          <a:prstGeom prst="rect">
            <a:avLst/>
          </a:prstGeom>
          <a:noFill/>
          <a:ln>
            <a:noFill/>
          </a:ln>
        </p:spPr>
      </p:pic>
      <p:sp>
        <p:nvSpPr>
          <p:cNvPr id="1002" name="Google Shape;1002;g366529aa94b_0_11"/>
          <p:cNvSpPr txBox="1"/>
          <p:nvPr/>
        </p:nvSpPr>
        <p:spPr>
          <a:xfrm>
            <a:off x="7837500" y="5794025"/>
            <a:ext cx="4202100" cy="660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BG" sz="900" i="1">
                <a:solidFill>
                  <a:schemeClr val="dk1"/>
                </a:solidFill>
                <a:latin typeface="Century Gothic"/>
                <a:ea typeface="Century Gothic"/>
                <a:cs typeface="Century Gothic"/>
                <a:sym typeface="Century Gothic"/>
              </a:rPr>
              <a:t>Figure:</a:t>
            </a:r>
            <a:r>
              <a:rPr lang="en-BG" sz="900">
                <a:solidFill>
                  <a:schemeClr val="dk1"/>
                </a:solidFill>
                <a:latin typeface="Century Gothic"/>
                <a:ea typeface="Century Gothic"/>
                <a:cs typeface="Century Gothic"/>
                <a:sym typeface="Century Gothic"/>
              </a:rPr>
              <a:t> Expert DAG representing the causal structure between a marine protected area (MPA) and reef fish biomass (Arif &amp; MacNeil, 2022)</a:t>
            </a:r>
            <a:endParaRPr sz="900">
              <a:solidFill>
                <a:schemeClr val="dk1"/>
              </a:solidFill>
              <a:latin typeface="Century Gothic"/>
              <a:ea typeface="Century Gothic"/>
              <a:cs typeface="Century Gothic"/>
              <a:sym typeface="Century Gothic"/>
            </a:endParaRPr>
          </a:p>
        </p:txBody>
      </p:sp>
      <p:cxnSp>
        <p:nvCxnSpPr>
          <p:cNvPr id="1003" name="Google Shape;1003;g366529aa94b_0_11"/>
          <p:cNvCxnSpPr/>
          <p:nvPr/>
        </p:nvCxnSpPr>
        <p:spPr>
          <a:xfrm>
            <a:off x="1406249" y="5318760"/>
            <a:ext cx="634200" cy="0"/>
          </a:xfrm>
          <a:prstGeom prst="straightConnector1">
            <a:avLst/>
          </a:prstGeom>
          <a:noFill/>
          <a:ln w="19050" cap="flat" cmpd="sng">
            <a:solidFill>
              <a:schemeClr val="dk2"/>
            </a:solidFill>
            <a:prstDash val="solid"/>
            <a:round/>
            <a:headEnd type="none" w="med" len="med"/>
            <a:tailEnd type="none" w="med" len="med"/>
          </a:ln>
        </p:spPr>
      </p:cxnSp>
      <p:pic>
        <p:nvPicPr>
          <p:cNvPr id="1004" name="Google Shape;1004;g366529aa94b_0_11" title="Screenshot 2025-10-06 at 15-24-22 Causal discovery NaviDAM.png"/>
          <p:cNvPicPr preferRelativeResize="0"/>
          <p:nvPr/>
        </p:nvPicPr>
        <p:blipFill>
          <a:blip r:embed="rId8">
            <a:alphaModFix/>
          </a:blip>
          <a:stretch>
            <a:fillRect/>
          </a:stretch>
        </p:blipFill>
        <p:spPr>
          <a:xfrm>
            <a:off x="7890400" y="1990862"/>
            <a:ext cx="4096300" cy="406905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9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92"/>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99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9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9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0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87"/>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999"/>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00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8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9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9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0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00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00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1001"/>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1002"/>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1003"/>
                                        </p:tgtEl>
                                        <p:attrNameLst>
                                          <p:attrName>style.visibility</p:attrName>
                                        </p:attrNameLst>
                                      </p:cBhvr>
                                      <p:to>
                                        <p:strVal val="hidden"/>
                                      </p:to>
                                    </p:set>
                                  </p:childTnLst>
                                </p:cTn>
                              </p:par>
                              <p:par>
                                <p:cTn id="55" presetID="1" presetClass="entr" presetSubtype="0" fill="hold" nodeType="withEffect">
                                  <p:stCondLst>
                                    <p:cond delay="0"/>
                                  </p:stCondLst>
                                  <p:childTnLst>
                                    <p:set>
                                      <p:cBhvr>
                                        <p:cTn id="56" dur="1" fill="hold">
                                          <p:stCondLst>
                                            <p:cond delay="0"/>
                                          </p:stCondLst>
                                        </p:cTn>
                                        <p:tgtEl>
                                          <p:spTgt spid="100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9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9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Google Shape;1010;g366529aa94b_0_43"/>
          <p:cNvSpPr txBox="1">
            <a:spLocks noGrp="1"/>
          </p:cNvSpPr>
          <p:nvPr>
            <p:ph type="title"/>
          </p:nvPr>
        </p:nvSpPr>
        <p:spPr>
          <a:xfrm>
            <a:off x="254500" y="268550"/>
            <a:ext cx="73920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SzPts val="990"/>
              <a:buNone/>
            </a:pPr>
            <a:r>
              <a:rPr lang="en-BG" sz="3140" b="1"/>
              <a:t>Box 1 |</a:t>
            </a:r>
            <a:r>
              <a:rPr lang="en-BG" sz="3140"/>
              <a:t> Key considerations &amp; steps for causal attribution in ecology</a:t>
            </a:r>
            <a:endParaRPr sz="3140"/>
          </a:p>
        </p:txBody>
      </p:sp>
      <p:pic>
        <p:nvPicPr>
          <p:cNvPr id="1011" name="Google Shape;1011;g366529aa94b_0_43" title="Screenshot 2025-09-23 at 17-02-14 Advancing causal inference in ecology Pathways for biodiversity change detection and attribution - Schrodt - Methods in Ecology and Evolution - Wiley Online Library.png"/>
          <p:cNvPicPr preferRelativeResize="0"/>
          <p:nvPr/>
        </p:nvPicPr>
        <p:blipFill>
          <a:blip r:embed="rId3">
            <a:alphaModFix/>
          </a:blip>
          <a:stretch>
            <a:fillRect/>
          </a:stretch>
        </p:blipFill>
        <p:spPr>
          <a:xfrm>
            <a:off x="7646600" y="268550"/>
            <a:ext cx="3898974" cy="1211400"/>
          </a:xfrm>
          <a:prstGeom prst="rect">
            <a:avLst/>
          </a:prstGeom>
          <a:noFill/>
          <a:ln w="9525" cap="flat" cmpd="sng">
            <a:solidFill>
              <a:schemeClr val="dk1"/>
            </a:solidFill>
            <a:prstDash val="solid"/>
            <a:round/>
            <a:headEnd type="none" w="sm" len="sm"/>
            <a:tailEnd type="none" w="sm" len="sm"/>
          </a:ln>
        </p:spPr>
      </p:pic>
      <p:pic>
        <p:nvPicPr>
          <p:cNvPr id="1012" name="Google Shape;1012;g366529aa94b_0_43" title="second-half.png"/>
          <p:cNvPicPr preferRelativeResize="0"/>
          <p:nvPr/>
        </p:nvPicPr>
        <p:blipFill>
          <a:blip r:embed="rId4">
            <a:alphaModFix/>
          </a:blip>
          <a:stretch>
            <a:fillRect/>
          </a:stretch>
        </p:blipFill>
        <p:spPr>
          <a:xfrm>
            <a:off x="647400" y="2095773"/>
            <a:ext cx="6990562" cy="4387151"/>
          </a:xfrm>
          <a:prstGeom prst="rect">
            <a:avLst/>
          </a:prstGeom>
          <a:noFill/>
          <a:ln>
            <a:noFill/>
          </a:ln>
        </p:spPr>
      </p:pic>
      <p:sp>
        <p:nvSpPr>
          <p:cNvPr id="1013" name="Google Shape;1013;g366529aa94b_0_43"/>
          <p:cNvSpPr txBox="1"/>
          <p:nvPr/>
        </p:nvSpPr>
        <p:spPr>
          <a:xfrm rot="5400000">
            <a:off x="646222" y="1683945"/>
            <a:ext cx="376200" cy="49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BG" sz="2000">
                <a:solidFill>
                  <a:srgbClr val="B7B7B7"/>
                </a:solidFill>
                <a:latin typeface="Century Gothic"/>
                <a:ea typeface="Century Gothic"/>
                <a:cs typeface="Century Gothic"/>
                <a:sym typeface="Century Gothic"/>
              </a:rPr>
              <a:t>…</a:t>
            </a:r>
            <a:endParaRPr sz="2000">
              <a:solidFill>
                <a:srgbClr val="B7B7B7"/>
              </a:solidFill>
              <a:latin typeface="Century Gothic"/>
              <a:ea typeface="Century Gothic"/>
              <a:cs typeface="Century Gothic"/>
              <a:sym typeface="Century Gothic"/>
            </a:endParaRPr>
          </a:p>
        </p:txBody>
      </p:sp>
      <p:sp>
        <p:nvSpPr>
          <p:cNvPr id="1014" name="Google Shape;1014;g366529aa94b_0_43"/>
          <p:cNvSpPr txBox="1"/>
          <p:nvPr/>
        </p:nvSpPr>
        <p:spPr>
          <a:xfrm rot="5400000">
            <a:off x="7428022" y="1683945"/>
            <a:ext cx="376200" cy="49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BG" sz="2000">
                <a:solidFill>
                  <a:srgbClr val="B7B7B7"/>
                </a:solidFill>
                <a:latin typeface="Century Gothic"/>
                <a:ea typeface="Century Gothic"/>
                <a:cs typeface="Century Gothic"/>
                <a:sym typeface="Century Gothic"/>
              </a:rPr>
              <a:t>…</a:t>
            </a:r>
            <a:endParaRPr sz="2000">
              <a:solidFill>
                <a:srgbClr val="B7B7B7"/>
              </a:solidFill>
              <a:latin typeface="Century Gothic"/>
              <a:ea typeface="Century Gothic"/>
              <a:cs typeface="Century Gothic"/>
              <a:sym typeface="Century Gothic"/>
            </a:endParaRPr>
          </a:p>
        </p:txBody>
      </p:sp>
      <p:pic>
        <p:nvPicPr>
          <p:cNvPr id="1015" name="Google Shape;1015;g366529aa94b_0_43" title="second-half.png"/>
          <p:cNvPicPr preferRelativeResize="0"/>
          <p:nvPr/>
        </p:nvPicPr>
        <p:blipFill rotWithShape="1">
          <a:blip r:embed="rId4">
            <a:alphaModFix/>
          </a:blip>
          <a:srcRect b="51943"/>
          <a:stretch/>
        </p:blipFill>
        <p:spPr>
          <a:xfrm>
            <a:off x="647400" y="2095774"/>
            <a:ext cx="6990550" cy="2108250"/>
          </a:xfrm>
          <a:prstGeom prst="rect">
            <a:avLst/>
          </a:prstGeom>
          <a:noFill/>
          <a:ln>
            <a:noFill/>
          </a:ln>
        </p:spPr>
      </p:pic>
      <p:sp>
        <p:nvSpPr>
          <p:cNvPr id="1016" name="Google Shape;1016;g366529aa94b_0_43"/>
          <p:cNvSpPr txBox="1"/>
          <p:nvPr/>
        </p:nvSpPr>
        <p:spPr>
          <a:xfrm>
            <a:off x="4567267" y="3268300"/>
            <a:ext cx="2902800" cy="246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BG" sz="800" b="1">
                <a:solidFill>
                  <a:schemeClr val="dk1"/>
                </a:solidFill>
                <a:latin typeface="Century Gothic"/>
                <a:ea typeface="Century Gothic"/>
                <a:cs typeface="Century Gothic"/>
                <a:sym typeface="Century Gothic"/>
              </a:rPr>
              <a:t>→ Main purpose of NaviDAM</a:t>
            </a:r>
            <a:endParaRPr sz="800" b="1">
              <a:solidFill>
                <a:schemeClr val="dk1"/>
              </a:solidFill>
              <a:latin typeface="Century Gothic"/>
              <a:ea typeface="Century Gothic"/>
              <a:cs typeface="Century Gothic"/>
              <a:sym typeface="Century Gothic"/>
            </a:endParaRPr>
          </a:p>
        </p:txBody>
      </p:sp>
      <p:sp>
        <p:nvSpPr>
          <p:cNvPr id="1017" name="Google Shape;1017;g366529aa94b_0_43"/>
          <p:cNvSpPr/>
          <p:nvPr/>
        </p:nvSpPr>
        <p:spPr>
          <a:xfrm>
            <a:off x="4410075" y="2600325"/>
            <a:ext cx="190500" cy="1603800"/>
          </a:xfrm>
          <a:prstGeom prst="rightBrace">
            <a:avLst>
              <a:gd name="adj1" fmla="val 50000"/>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cxnSp>
        <p:nvCxnSpPr>
          <p:cNvPr id="1018" name="Google Shape;1018;g366529aa94b_0_43"/>
          <p:cNvCxnSpPr/>
          <p:nvPr/>
        </p:nvCxnSpPr>
        <p:spPr>
          <a:xfrm>
            <a:off x="1943100" y="4935538"/>
            <a:ext cx="927000" cy="0"/>
          </a:xfrm>
          <a:prstGeom prst="straightConnector1">
            <a:avLst/>
          </a:prstGeom>
          <a:noFill/>
          <a:ln w="19050" cap="flat" cmpd="sng">
            <a:solidFill>
              <a:schemeClr val="dk2"/>
            </a:solidFill>
            <a:prstDash val="solid"/>
            <a:round/>
            <a:headEnd type="none" w="med" len="med"/>
            <a:tailEnd type="none" w="med" len="med"/>
          </a:ln>
        </p:spPr>
      </p:cxnSp>
      <p:cxnSp>
        <p:nvCxnSpPr>
          <p:cNvPr id="1019" name="Google Shape;1019;g366529aa94b_0_43"/>
          <p:cNvCxnSpPr/>
          <p:nvPr/>
        </p:nvCxnSpPr>
        <p:spPr>
          <a:xfrm>
            <a:off x="3035300" y="4933950"/>
            <a:ext cx="888900" cy="0"/>
          </a:xfrm>
          <a:prstGeom prst="straightConnector1">
            <a:avLst/>
          </a:prstGeom>
          <a:noFill/>
          <a:ln w="19050" cap="flat" cmpd="sng">
            <a:solidFill>
              <a:schemeClr val="dk2"/>
            </a:solidFill>
            <a:prstDash val="solid"/>
            <a:round/>
            <a:headEnd type="none" w="med" len="med"/>
            <a:tailEnd type="none" w="med" len="med"/>
          </a:ln>
        </p:spPr>
      </p:cxnSp>
      <p:sp>
        <p:nvSpPr>
          <p:cNvPr id="1020" name="Google Shape;1020;g366529aa94b_0_43"/>
          <p:cNvSpPr txBox="1"/>
          <p:nvPr/>
        </p:nvSpPr>
        <p:spPr>
          <a:xfrm>
            <a:off x="4567267" y="4746580"/>
            <a:ext cx="2902800" cy="246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BG" sz="800" b="1">
                <a:solidFill>
                  <a:schemeClr val="dk1"/>
                </a:solidFill>
                <a:latin typeface="Century Gothic"/>
                <a:ea typeface="Century Gothic"/>
                <a:cs typeface="Century Gothic"/>
                <a:sym typeface="Century Gothic"/>
              </a:rPr>
              <a:t>→ In NaviDAM</a:t>
            </a:r>
            <a:endParaRPr sz="800" b="1">
              <a:solidFill>
                <a:schemeClr val="dk1"/>
              </a:solidFill>
              <a:latin typeface="Century Gothic"/>
              <a:ea typeface="Century Gothic"/>
              <a:cs typeface="Century Gothic"/>
              <a:sym typeface="Century Gothic"/>
            </a:endParaRPr>
          </a:p>
        </p:txBody>
      </p:sp>
      <p:pic>
        <p:nvPicPr>
          <p:cNvPr id="1021" name="Google Shape;1021;g366529aa94b_0_43" title="Screenshot 2025-10-06 at 15-36-45 Home NaviDAM.png"/>
          <p:cNvPicPr preferRelativeResize="0"/>
          <p:nvPr/>
        </p:nvPicPr>
        <p:blipFill>
          <a:blip r:embed="rId5">
            <a:alphaModFix/>
          </a:blip>
          <a:stretch>
            <a:fillRect/>
          </a:stretch>
        </p:blipFill>
        <p:spPr>
          <a:xfrm>
            <a:off x="7790362" y="1742145"/>
            <a:ext cx="4249237" cy="4433987"/>
          </a:xfrm>
          <a:prstGeom prst="rect">
            <a:avLst/>
          </a:prstGeom>
          <a:noFill/>
          <a:ln>
            <a:noFill/>
          </a:ln>
        </p:spPr>
      </p:pic>
      <p:pic>
        <p:nvPicPr>
          <p:cNvPr id="1022" name="Google Shape;1022;g366529aa94b_0_43" title="Screenshot 2025-10-06 at 15-42-12 Home NaviDAM.png"/>
          <p:cNvPicPr preferRelativeResize="0"/>
          <p:nvPr/>
        </p:nvPicPr>
        <p:blipFill>
          <a:blip r:embed="rId6">
            <a:alphaModFix/>
          </a:blip>
          <a:stretch>
            <a:fillRect/>
          </a:stretch>
        </p:blipFill>
        <p:spPr>
          <a:xfrm>
            <a:off x="7790350" y="3268297"/>
            <a:ext cx="4249249" cy="113275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12"/>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1021"/>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sp>
        <p:nvSpPr>
          <p:cNvPr id="1028" name="Google Shape;1028;g39cc1cabefa_0_4"/>
          <p:cNvSpPr txBox="1">
            <a:spLocks noGrp="1"/>
          </p:cNvSpPr>
          <p:nvPr>
            <p:ph type="body" idx="4294967295"/>
          </p:nvPr>
        </p:nvSpPr>
        <p:spPr>
          <a:xfrm>
            <a:off x="6907350" y="340050"/>
            <a:ext cx="4260600" cy="578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BG" sz="1600" u="sng">
                <a:solidFill>
                  <a:schemeClr val="hlink"/>
                </a:solidFill>
                <a:hlinkClick r:id="rId3"/>
              </a:rPr>
              <a:t>https://estopinj.github.io/dam/contents/gallery/STOC_synthetic-controls/</a:t>
            </a:r>
            <a:endParaRPr sz="1600"/>
          </a:p>
        </p:txBody>
      </p:sp>
      <p:sp>
        <p:nvSpPr>
          <p:cNvPr id="1029" name="Google Shape;1029;g39cc1cabefa_0_4"/>
          <p:cNvSpPr txBox="1">
            <a:spLocks noGrp="1"/>
          </p:cNvSpPr>
          <p:nvPr>
            <p:ph type="sldNum" idx="12"/>
          </p:nvPr>
        </p:nvSpPr>
        <p:spPr>
          <a:xfrm>
            <a:off x="11631310" y="68880"/>
            <a:ext cx="4641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78</a:t>
            </a:fld>
            <a:endParaRPr/>
          </a:p>
        </p:txBody>
      </p:sp>
      <p:pic>
        <p:nvPicPr>
          <p:cNvPr id="1030" name="Google Shape;1030;g39cc1cabefa_0_4" title="Screenshot 2025-10-24 at 12-01-54 STOC &amp; land cover changes NaviDAM.png"/>
          <p:cNvPicPr preferRelativeResize="0"/>
          <p:nvPr/>
        </p:nvPicPr>
        <p:blipFill rotWithShape="1">
          <a:blip r:embed="rId4">
            <a:alphaModFix/>
          </a:blip>
          <a:srcRect t="6725"/>
          <a:stretch/>
        </p:blipFill>
        <p:spPr>
          <a:xfrm>
            <a:off x="2954150" y="1430325"/>
            <a:ext cx="6283699" cy="5330849"/>
          </a:xfrm>
          <a:prstGeom prst="rect">
            <a:avLst/>
          </a:prstGeom>
          <a:noFill/>
          <a:ln>
            <a:noFill/>
          </a:ln>
        </p:spPr>
      </p:pic>
      <p:sp>
        <p:nvSpPr>
          <p:cNvPr id="1031" name="Google Shape;1031;g39cc1cabefa_0_4"/>
          <p:cNvSpPr txBox="1">
            <a:spLocks noGrp="1"/>
          </p:cNvSpPr>
          <p:nvPr>
            <p:ph type="title" idx="4294967295"/>
          </p:nvPr>
        </p:nvSpPr>
        <p:spPr>
          <a:xfrm>
            <a:off x="254500" y="268550"/>
            <a:ext cx="64950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SzPts val="1100"/>
              <a:buNone/>
            </a:pPr>
            <a:r>
              <a:rPr lang="en-BG" b="1"/>
              <a:t>NaviDAM example</a:t>
            </a:r>
            <a:endParaRPr b="1"/>
          </a:p>
          <a:p>
            <a:pPr marL="0" lvl="0" indent="0" algn="l" rtl="0">
              <a:spcBef>
                <a:spcPts val="0"/>
              </a:spcBef>
              <a:spcAft>
                <a:spcPts val="0"/>
              </a:spcAft>
              <a:buSzPts val="1100"/>
              <a:buNone/>
            </a:pPr>
            <a:r>
              <a:rPr lang="en-BG"/>
              <a:t>STOC case study revisited</a:t>
            </a:r>
            <a:endParaRPr sz="3140" b="1"/>
          </a:p>
        </p:txBody>
      </p:sp>
      <p:sp>
        <p:nvSpPr>
          <p:cNvPr id="1032" name="Google Shape;1032;g39cc1cabefa_0_4"/>
          <p:cNvSpPr txBox="1"/>
          <p:nvPr/>
        </p:nvSpPr>
        <p:spPr>
          <a:xfrm>
            <a:off x="8353500" y="892800"/>
            <a:ext cx="1368300" cy="3849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BG" sz="1300">
                <a:solidFill>
                  <a:schemeClr val="dk1"/>
                </a:solidFill>
                <a:latin typeface="Century Gothic"/>
                <a:ea typeface="Century Gothic"/>
                <a:cs typeface="Century Gothic"/>
                <a:sym typeface="Century Gothic"/>
              </a:rPr>
              <a:t>Gallery page</a:t>
            </a:r>
            <a:endParaRPr sz="1300">
              <a:solidFill>
                <a:schemeClr val="dk1"/>
              </a:solidFill>
              <a:latin typeface="Century Gothic"/>
              <a:ea typeface="Century Gothic"/>
              <a:cs typeface="Century Gothic"/>
              <a:sym typeface="Century Gothic"/>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sp>
        <p:nvSpPr>
          <p:cNvPr id="1037" name="Google Shape;1037;g39cca24de5a_0_152"/>
          <p:cNvSpPr txBox="1"/>
          <p:nvPr/>
        </p:nvSpPr>
        <p:spPr>
          <a:xfrm>
            <a:off x="254494" y="268550"/>
            <a:ext cx="11612100" cy="1325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3600"/>
              <a:buFont typeface="Arial"/>
              <a:buNone/>
            </a:pPr>
            <a:r>
              <a:rPr lang="en-BG" sz="3600" b="1" i="0" u="none" strike="noStrike" cap="none">
                <a:solidFill>
                  <a:srgbClr val="163A3C"/>
                </a:solidFill>
                <a:latin typeface="Poppins"/>
                <a:ea typeface="Poppins"/>
                <a:cs typeface="Poppins"/>
                <a:sym typeface="Poppins"/>
              </a:rPr>
              <a:t>STOC</a:t>
            </a:r>
            <a:r>
              <a:rPr lang="en-BG" sz="3600" b="1">
                <a:solidFill>
                  <a:srgbClr val="163A3C"/>
                </a:solidFill>
                <a:latin typeface="Poppins"/>
                <a:ea typeface="Poppins"/>
                <a:cs typeface="Poppins"/>
                <a:sym typeface="Poppins"/>
              </a:rPr>
              <a:t> </a:t>
            </a:r>
            <a:r>
              <a:rPr lang="en-BG" sz="3600" b="1" i="0" u="none" strike="noStrike" cap="none">
                <a:solidFill>
                  <a:srgbClr val="163A3C"/>
                </a:solidFill>
                <a:latin typeface="Poppins"/>
                <a:ea typeface="Poppins"/>
                <a:cs typeface="Poppins"/>
                <a:sym typeface="Poppins"/>
              </a:rPr>
              <a:t>| </a:t>
            </a:r>
            <a:r>
              <a:rPr lang="en-BG" sz="3600">
                <a:solidFill>
                  <a:srgbClr val="163A3C"/>
                </a:solidFill>
                <a:latin typeface="Poppins"/>
                <a:ea typeface="Poppins"/>
                <a:cs typeface="Poppins"/>
                <a:sym typeface="Poppins"/>
              </a:rPr>
              <a:t>Temporal Monitoring of Common Birds</a:t>
            </a:r>
            <a:endParaRPr sz="2800" i="0" u="none" strike="noStrike" cap="none">
              <a:solidFill>
                <a:srgbClr val="163A3C"/>
              </a:solidFill>
              <a:latin typeface="Poppins"/>
              <a:ea typeface="Poppins"/>
              <a:cs typeface="Poppins"/>
              <a:sym typeface="Poppins"/>
            </a:endParaRPr>
          </a:p>
        </p:txBody>
      </p:sp>
      <p:sp>
        <p:nvSpPr>
          <p:cNvPr id="1038" name="Google Shape;1038;g39cca24de5a_0_152"/>
          <p:cNvSpPr txBox="1"/>
          <p:nvPr/>
        </p:nvSpPr>
        <p:spPr>
          <a:xfrm>
            <a:off x="254503" y="1264500"/>
            <a:ext cx="8170800" cy="969600"/>
          </a:xfrm>
          <a:prstGeom prst="rect">
            <a:avLst/>
          </a:prstGeom>
          <a:noFill/>
          <a:ln>
            <a:noFill/>
          </a:ln>
        </p:spPr>
        <p:txBody>
          <a:bodyPr spcFirstLastPara="1" wrap="square" lIns="91425" tIns="91425" rIns="91425" bIns="91425" anchor="t" anchorCtr="0">
            <a:spAutoFit/>
          </a:bodyPr>
          <a:lstStyle/>
          <a:p>
            <a:pPr marL="457200" marR="0" lvl="0" indent="-336550" algn="l" rtl="0">
              <a:lnSpc>
                <a:spcPct val="100000"/>
              </a:lnSpc>
              <a:spcBef>
                <a:spcPts val="0"/>
              </a:spcBef>
              <a:spcAft>
                <a:spcPts val="0"/>
              </a:spcAft>
              <a:buClr>
                <a:schemeClr val="dk1"/>
              </a:buClr>
              <a:buSzPts val="1700"/>
              <a:buFont typeface="Century Gothic"/>
              <a:buChar char="●"/>
            </a:pPr>
            <a:r>
              <a:rPr lang="en-BG" sz="1700" b="0" i="0" u="none" strike="noStrike" cap="none">
                <a:solidFill>
                  <a:schemeClr val="dk1"/>
                </a:solidFill>
                <a:latin typeface="Century Gothic"/>
                <a:ea typeface="Century Gothic"/>
                <a:cs typeface="Century Gothic"/>
                <a:sym typeface="Century Gothic"/>
              </a:rPr>
              <a:t>Standardized count protocol of common birds in France</a:t>
            </a:r>
            <a:endParaRPr sz="1700">
              <a:solidFill>
                <a:schemeClr val="dk1"/>
              </a:solidFill>
              <a:latin typeface="Century Gothic"/>
              <a:ea typeface="Century Gothic"/>
              <a:cs typeface="Century Gothic"/>
              <a:sym typeface="Century Gothic"/>
            </a:endParaRPr>
          </a:p>
          <a:p>
            <a:pPr marL="914400" marR="0" lvl="1" indent="-336550" algn="l" rtl="0">
              <a:lnSpc>
                <a:spcPct val="100000"/>
              </a:lnSpc>
              <a:spcBef>
                <a:spcPts val="0"/>
              </a:spcBef>
              <a:spcAft>
                <a:spcPts val="0"/>
              </a:spcAft>
              <a:buClr>
                <a:schemeClr val="dk1"/>
              </a:buClr>
              <a:buSzPts val="1700"/>
              <a:buFont typeface="Century Gothic"/>
              <a:buChar char="○"/>
            </a:pPr>
            <a:r>
              <a:rPr lang="en-BG" sz="1700" b="0" i="0" u="none" strike="noStrike" cap="none">
                <a:solidFill>
                  <a:schemeClr val="dk1"/>
                </a:solidFill>
                <a:latin typeface="Century Gothic"/>
                <a:ea typeface="Century Gothic"/>
                <a:cs typeface="Century Gothic"/>
                <a:sym typeface="Century Gothic"/>
              </a:rPr>
              <a:t>Study period = </a:t>
            </a:r>
            <a:r>
              <a:rPr lang="en-BG" sz="1700" b="1" i="0" u="none" strike="noStrike" cap="none">
                <a:solidFill>
                  <a:schemeClr val="dk1"/>
                </a:solidFill>
                <a:latin typeface="Century Gothic"/>
                <a:ea typeface="Century Gothic"/>
                <a:cs typeface="Century Gothic"/>
                <a:sym typeface="Century Gothic"/>
              </a:rPr>
              <a:t>2001 - 2019</a:t>
            </a:r>
            <a:endParaRPr sz="1700" b="1" i="0" u="none" strike="noStrike" cap="none">
              <a:solidFill>
                <a:schemeClr val="dk1"/>
              </a:solidFill>
              <a:latin typeface="Century Gothic"/>
              <a:ea typeface="Century Gothic"/>
              <a:cs typeface="Century Gothic"/>
              <a:sym typeface="Century Gothic"/>
            </a:endParaRPr>
          </a:p>
          <a:p>
            <a:pPr marL="457200" marR="0" lvl="0" indent="-336550" algn="l" rtl="0">
              <a:lnSpc>
                <a:spcPct val="100000"/>
              </a:lnSpc>
              <a:spcBef>
                <a:spcPts val="0"/>
              </a:spcBef>
              <a:spcAft>
                <a:spcPts val="0"/>
              </a:spcAft>
              <a:buClr>
                <a:schemeClr val="dk1"/>
              </a:buClr>
              <a:buSzPts val="1700"/>
              <a:buFont typeface="Century Gothic"/>
              <a:buChar char="●"/>
            </a:pPr>
            <a:r>
              <a:rPr lang="en-BG" sz="1700" b="1">
                <a:solidFill>
                  <a:schemeClr val="dk1"/>
                </a:solidFill>
                <a:latin typeface="Century Gothic"/>
                <a:ea typeface="Century Gothic"/>
                <a:cs typeface="Century Gothic"/>
                <a:sym typeface="Century Gothic"/>
              </a:rPr>
              <a:t>4</a:t>
            </a:r>
            <a:r>
              <a:rPr lang="en-BG" sz="1700" b="1" i="0" u="none" strike="noStrike" cap="none">
                <a:solidFill>
                  <a:schemeClr val="dk1"/>
                </a:solidFill>
                <a:latin typeface="Century Gothic"/>
                <a:ea typeface="Century Gothic"/>
                <a:cs typeface="Century Gothic"/>
                <a:sym typeface="Century Gothic"/>
              </a:rPr>
              <a:t> km</a:t>
            </a:r>
            <a:r>
              <a:rPr lang="en-BG" sz="1700" b="1" i="0" u="none" strike="noStrike" cap="none" baseline="30000">
                <a:solidFill>
                  <a:schemeClr val="dk1"/>
                </a:solidFill>
                <a:latin typeface="Century Gothic"/>
                <a:ea typeface="Century Gothic"/>
                <a:cs typeface="Century Gothic"/>
                <a:sym typeface="Century Gothic"/>
              </a:rPr>
              <a:t>2</a:t>
            </a:r>
            <a:r>
              <a:rPr lang="en-BG" sz="1700" b="0" i="0" u="none" strike="noStrike" cap="none">
                <a:solidFill>
                  <a:schemeClr val="dk1"/>
                </a:solidFill>
                <a:latin typeface="Century Gothic"/>
                <a:ea typeface="Century Gothic"/>
                <a:cs typeface="Century Gothic"/>
                <a:sym typeface="Century Gothic"/>
              </a:rPr>
              <a:t> </a:t>
            </a:r>
            <a:r>
              <a:rPr lang="en-BG" sz="1700">
                <a:solidFill>
                  <a:schemeClr val="dk1"/>
                </a:solidFill>
                <a:latin typeface="Century Gothic"/>
                <a:ea typeface="Century Gothic"/>
                <a:cs typeface="Century Gothic"/>
                <a:sym typeface="Century Gothic"/>
              </a:rPr>
              <a:t>square plots</a:t>
            </a:r>
            <a:r>
              <a:rPr lang="en-BG" sz="1700" b="0" i="0" u="none" strike="noStrike" cap="none">
                <a:solidFill>
                  <a:schemeClr val="dk1"/>
                </a:solidFill>
                <a:latin typeface="Century Gothic"/>
                <a:ea typeface="Century Gothic"/>
                <a:cs typeface="Century Gothic"/>
                <a:sym typeface="Century Gothic"/>
              </a:rPr>
              <a:t> are monitored according to an annual random draw</a:t>
            </a:r>
            <a:endParaRPr sz="1700" b="0" i="0" u="none" strike="noStrike" cap="none">
              <a:solidFill>
                <a:schemeClr val="dk1"/>
              </a:solidFill>
              <a:latin typeface="Century Gothic"/>
              <a:ea typeface="Century Gothic"/>
              <a:cs typeface="Century Gothic"/>
              <a:sym typeface="Century Gothic"/>
            </a:endParaRPr>
          </a:p>
        </p:txBody>
      </p:sp>
      <p:sp>
        <p:nvSpPr>
          <p:cNvPr id="1039" name="Google Shape;1039;g39cca24de5a_0_152"/>
          <p:cNvSpPr txBox="1"/>
          <p:nvPr/>
        </p:nvSpPr>
        <p:spPr>
          <a:xfrm>
            <a:off x="6117728" y="6219400"/>
            <a:ext cx="6074100" cy="4926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BG" sz="1000" b="0" i="0" u="none" strike="noStrike" cap="none">
                <a:solidFill>
                  <a:srgbClr val="000000"/>
                </a:solidFill>
                <a:latin typeface="Century Gothic"/>
                <a:ea typeface="Century Gothic"/>
                <a:cs typeface="Century Gothic"/>
                <a:sym typeface="Century Gothic"/>
              </a:rPr>
              <a:t>Fontaine, Benoît, et al. "Suivi des oiseaux communs en France 1989-2019: 30 ans de suivis participatifs." (2021)</a:t>
            </a:r>
            <a:endParaRPr sz="1000" b="0" i="0" u="none" strike="noStrike" cap="none">
              <a:solidFill>
                <a:srgbClr val="000000"/>
              </a:solidFill>
              <a:latin typeface="Century Gothic"/>
              <a:ea typeface="Century Gothic"/>
              <a:cs typeface="Century Gothic"/>
              <a:sym typeface="Century Gothic"/>
            </a:endParaRPr>
          </a:p>
        </p:txBody>
      </p:sp>
      <p:grpSp>
        <p:nvGrpSpPr>
          <p:cNvPr id="1040" name="Google Shape;1040;g39cca24de5a_0_152"/>
          <p:cNvGrpSpPr/>
          <p:nvPr/>
        </p:nvGrpSpPr>
        <p:grpSpPr>
          <a:xfrm>
            <a:off x="6499278" y="2422075"/>
            <a:ext cx="5100641" cy="3170151"/>
            <a:chOff x="6461625" y="2351075"/>
            <a:chExt cx="5114450" cy="3170151"/>
          </a:xfrm>
        </p:grpSpPr>
        <p:pic>
          <p:nvPicPr>
            <p:cNvPr id="1041" name="Google Shape;1041;g39cca24de5a_0_152"/>
            <p:cNvPicPr preferRelativeResize="0"/>
            <p:nvPr/>
          </p:nvPicPr>
          <p:blipFill rotWithShape="1">
            <a:blip r:embed="rId3">
              <a:alphaModFix/>
            </a:blip>
            <a:srcRect b="13569"/>
            <a:stretch/>
          </p:blipFill>
          <p:spPr>
            <a:xfrm>
              <a:off x="6575674" y="2504518"/>
              <a:ext cx="5000401" cy="3016708"/>
            </a:xfrm>
            <a:prstGeom prst="rect">
              <a:avLst/>
            </a:prstGeom>
            <a:noFill/>
            <a:ln>
              <a:noFill/>
            </a:ln>
          </p:spPr>
        </p:pic>
        <p:sp>
          <p:nvSpPr>
            <p:cNvPr id="1042" name="Google Shape;1042;g39cca24de5a_0_152"/>
            <p:cNvSpPr txBox="1"/>
            <p:nvPr/>
          </p:nvSpPr>
          <p:spPr>
            <a:xfrm>
              <a:off x="7064000" y="2351075"/>
              <a:ext cx="4344900" cy="3849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BG" sz="1300">
                  <a:solidFill>
                    <a:schemeClr val="dk1"/>
                  </a:solidFill>
                  <a:latin typeface="Century Gothic"/>
                  <a:ea typeface="Century Gothic"/>
                  <a:cs typeface="Century Gothic"/>
                  <a:sym typeface="Century Gothic"/>
                </a:rPr>
                <a:t>Evolution of specialization group indicators</a:t>
              </a:r>
              <a:endParaRPr sz="1300">
                <a:solidFill>
                  <a:schemeClr val="dk1"/>
                </a:solidFill>
                <a:latin typeface="Century Gothic"/>
                <a:ea typeface="Century Gothic"/>
                <a:cs typeface="Century Gothic"/>
                <a:sym typeface="Century Gothic"/>
              </a:endParaRPr>
            </a:p>
          </p:txBody>
        </p:sp>
        <p:sp>
          <p:nvSpPr>
            <p:cNvPr id="1043" name="Google Shape;1043;g39cca24de5a_0_152"/>
            <p:cNvSpPr txBox="1"/>
            <p:nvPr/>
          </p:nvSpPr>
          <p:spPr>
            <a:xfrm rot="-5400000">
              <a:off x="5628225" y="3802125"/>
              <a:ext cx="2021700" cy="3549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BG" sz="1100">
                  <a:solidFill>
                    <a:schemeClr val="dk1"/>
                  </a:solidFill>
                  <a:latin typeface="Century Gothic"/>
                  <a:ea typeface="Century Gothic"/>
                  <a:cs typeface="Century Gothic"/>
                  <a:sym typeface="Century Gothic"/>
                </a:rPr>
                <a:t>Relative Abundance</a:t>
              </a:r>
              <a:endParaRPr sz="1100">
                <a:solidFill>
                  <a:schemeClr val="dk1"/>
                </a:solidFill>
                <a:latin typeface="Century Gothic"/>
                <a:ea typeface="Century Gothic"/>
                <a:cs typeface="Century Gothic"/>
                <a:sym typeface="Century Gothic"/>
              </a:endParaRPr>
            </a:p>
          </p:txBody>
        </p:sp>
        <p:sp>
          <p:nvSpPr>
            <p:cNvPr id="1044" name="Google Shape;1044;g39cca24de5a_0_152"/>
            <p:cNvSpPr txBox="1"/>
            <p:nvPr/>
          </p:nvSpPr>
          <p:spPr>
            <a:xfrm>
              <a:off x="7310375" y="4579850"/>
              <a:ext cx="914100" cy="717900"/>
            </a:xfrm>
            <a:prstGeom prst="rect">
              <a:avLst/>
            </a:prstGeom>
            <a:solidFill>
              <a:schemeClr val="lt1"/>
            </a:solid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BG" sz="550" b="1">
                  <a:solidFill>
                    <a:schemeClr val="dk1"/>
                  </a:solidFill>
                  <a:latin typeface="Century Gothic"/>
                  <a:ea typeface="Century Gothic"/>
                  <a:cs typeface="Century Gothic"/>
                  <a:sym typeface="Century Gothic"/>
                </a:rPr>
                <a:t>Agricultural areas</a:t>
              </a:r>
              <a:endParaRPr sz="550" b="1">
                <a:solidFill>
                  <a:schemeClr val="dk1"/>
                </a:solidFill>
                <a:latin typeface="Century Gothic"/>
                <a:ea typeface="Century Gothic"/>
                <a:cs typeface="Century Gothic"/>
                <a:sym typeface="Century Gothic"/>
              </a:endParaRPr>
            </a:p>
            <a:p>
              <a:pPr marL="0" lvl="0" indent="0" algn="l" rtl="0">
                <a:lnSpc>
                  <a:spcPct val="90000"/>
                </a:lnSpc>
                <a:spcBef>
                  <a:spcPts val="0"/>
                </a:spcBef>
                <a:spcAft>
                  <a:spcPts val="0"/>
                </a:spcAft>
                <a:buClr>
                  <a:schemeClr val="dk1"/>
                </a:buClr>
                <a:buSzPts val="1100"/>
                <a:buFont typeface="Arial"/>
                <a:buNone/>
              </a:pPr>
              <a:endParaRPr sz="550" b="1">
                <a:solidFill>
                  <a:schemeClr val="dk1"/>
                </a:solidFill>
                <a:latin typeface="Century Gothic"/>
                <a:ea typeface="Century Gothic"/>
                <a:cs typeface="Century Gothic"/>
                <a:sym typeface="Century Gothic"/>
              </a:endParaRPr>
            </a:p>
            <a:p>
              <a:pPr marL="0" lvl="0" indent="0" algn="l" rtl="0">
                <a:lnSpc>
                  <a:spcPct val="90000"/>
                </a:lnSpc>
                <a:spcBef>
                  <a:spcPts val="0"/>
                </a:spcBef>
                <a:spcAft>
                  <a:spcPts val="0"/>
                </a:spcAft>
                <a:buNone/>
              </a:pPr>
              <a:r>
                <a:rPr lang="en-BG" sz="550" b="1">
                  <a:solidFill>
                    <a:schemeClr val="dk1"/>
                  </a:solidFill>
                  <a:latin typeface="Century Gothic"/>
                  <a:ea typeface="Century Gothic"/>
                  <a:cs typeface="Century Gothic"/>
                  <a:sym typeface="Century Gothic"/>
                </a:rPr>
                <a:t>Built-up areas</a:t>
              </a:r>
              <a:endParaRPr sz="550" b="1">
                <a:solidFill>
                  <a:schemeClr val="dk1"/>
                </a:solidFill>
                <a:latin typeface="Century Gothic"/>
                <a:ea typeface="Century Gothic"/>
                <a:cs typeface="Century Gothic"/>
                <a:sym typeface="Century Gothic"/>
              </a:endParaRPr>
            </a:p>
            <a:p>
              <a:pPr marL="0" lvl="0" indent="0" algn="l" rtl="0">
                <a:lnSpc>
                  <a:spcPct val="90000"/>
                </a:lnSpc>
                <a:spcBef>
                  <a:spcPts val="0"/>
                </a:spcBef>
                <a:spcAft>
                  <a:spcPts val="0"/>
                </a:spcAft>
                <a:buClr>
                  <a:schemeClr val="dk1"/>
                </a:buClr>
                <a:buSzPts val="1100"/>
                <a:buFont typeface="Arial"/>
                <a:buNone/>
              </a:pPr>
              <a:endParaRPr sz="550" b="1">
                <a:solidFill>
                  <a:schemeClr val="dk1"/>
                </a:solidFill>
                <a:latin typeface="Century Gothic"/>
                <a:ea typeface="Century Gothic"/>
                <a:cs typeface="Century Gothic"/>
                <a:sym typeface="Century Gothic"/>
              </a:endParaRPr>
            </a:p>
            <a:p>
              <a:pPr marL="0" lvl="0" indent="0" algn="l" rtl="0">
                <a:lnSpc>
                  <a:spcPct val="90000"/>
                </a:lnSpc>
                <a:spcBef>
                  <a:spcPts val="0"/>
                </a:spcBef>
                <a:spcAft>
                  <a:spcPts val="0"/>
                </a:spcAft>
                <a:buNone/>
              </a:pPr>
              <a:r>
                <a:rPr lang="en-BG" sz="550" b="1">
                  <a:solidFill>
                    <a:schemeClr val="dk1"/>
                  </a:solidFill>
                  <a:latin typeface="Century Gothic"/>
                  <a:ea typeface="Century Gothic"/>
                  <a:cs typeface="Century Gothic"/>
                  <a:sym typeface="Century Gothic"/>
                </a:rPr>
                <a:t>Forest env.</a:t>
              </a:r>
              <a:endParaRPr sz="550" b="1">
                <a:solidFill>
                  <a:schemeClr val="dk1"/>
                </a:solidFill>
                <a:latin typeface="Century Gothic"/>
                <a:ea typeface="Century Gothic"/>
                <a:cs typeface="Century Gothic"/>
                <a:sym typeface="Century Gothic"/>
              </a:endParaRPr>
            </a:p>
            <a:p>
              <a:pPr marL="0" lvl="0" indent="0" algn="l" rtl="0">
                <a:lnSpc>
                  <a:spcPct val="90000"/>
                </a:lnSpc>
                <a:spcBef>
                  <a:spcPts val="0"/>
                </a:spcBef>
                <a:spcAft>
                  <a:spcPts val="0"/>
                </a:spcAft>
                <a:buClr>
                  <a:schemeClr val="dk1"/>
                </a:buClr>
                <a:buSzPts val="1100"/>
                <a:buFont typeface="Arial"/>
                <a:buNone/>
              </a:pPr>
              <a:endParaRPr sz="550" b="1">
                <a:solidFill>
                  <a:schemeClr val="dk1"/>
                </a:solidFill>
                <a:latin typeface="Century Gothic"/>
                <a:ea typeface="Century Gothic"/>
                <a:cs typeface="Century Gothic"/>
                <a:sym typeface="Century Gothic"/>
              </a:endParaRPr>
            </a:p>
            <a:p>
              <a:pPr marL="0" lvl="0" indent="0" algn="l" rtl="0">
                <a:lnSpc>
                  <a:spcPct val="90000"/>
                </a:lnSpc>
                <a:spcBef>
                  <a:spcPts val="0"/>
                </a:spcBef>
                <a:spcAft>
                  <a:spcPts val="0"/>
                </a:spcAft>
                <a:buNone/>
              </a:pPr>
              <a:r>
                <a:rPr lang="en-BG" sz="550" b="1">
                  <a:solidFill>
                    <a:schemeClr val="dk1"/>
                  </a:solidFill>
                  <a:latin typeface="Century Gothic"/>
                  <a:ea typeface="Century Gothic"/>
                  <a:cs typeface="Century Gothic"/>
                  <a:sym typeface="Century Gothic"/>
                </a:rPr>
                <a:t>Generalists</a:t>
              </a:r>
              <a:endParaRPr sz="550" b="1">
                <a:solidFill>
                  <a:schemeClr val="dk1"/>
                </a:solidFill>
                <a:latin typeface="Century Gothic"/>
                <a:ea typeface="Century Gothic"/>
                <a:cs typeface="Century Gothic"/>
                <a:sym typeface="Century Gothic"/>
              </a:endParaRPr>
            </a:p>
          </p:txBody>
        </p:sp>
      </p:grpSp>
      <p:grpSp>
        <p:nvGrpSpPr>
          <p:cNvPr id="1045" name="Google Shape;1045;g39cca24de5a_0_152"/>
          <p:cNvGrpSpPr/>
          <p:nvPr/>
        </p:nvGrpSpPr>
        <p:grpSpPr>
          <a:xfrm>
            <a:off x="-12860" y="2134192"/>
            <a:ext cx="6322004" cy="4668028"/>
            <a:chOff x="-12894" y="2121221"/>
            <a:chExt cx="6339119" cy="4668028"/>
          </a:xfrm>
        </p:grpSpPr>
        <p:sp>
          <p:nvSpPr>
            <p:cNvPr id="1046" name="Google Shape;1046;g39cca24de5a_0_152"/>
            <p:cNvSpPr txBox="1"/>
            <p:nvPr/>
          </p:nvSpPr>
          <p:spPr>
            <a:xfrm>
              <a:off x="77325" y="6142150"/>
              <a:ext cx="959700" cy="6471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pSp>
          <p:nvGrpSpPr>
            <p:cNvPr id="1047" name="Google Shape;1047;g39cca24de5a_0_152"/>
            <p:cNvGrpSpPr/>
            <p:nvPr/>
          </p:nvGrpSpPr>
          <p:grpSpPr>
            <a:xfrm>
              <a:off x="846826" y="2121221"/>
              <a:ext cx="5479399" cy="4668005"/>
              <a:chOff x="846826" y="2121221"/>
              <a:chExt cx="5479399" cy="4668005"/>
            </a:xfrm>
          </p:grpSpPr>
          <p:pic>
            <p:nvPicPr>
              <p:cNvPr id="1048" name="Google Shape;1048;g39cca24de5a_0_152"/>
              <p:cNvPicPr preferRelativeResize="0"/>
              <p:nvPr/>
            </p:nvPicPr>
            <p:blipFill rotWithShape="1">
              <a:blip r:embed="rId4">
                <a:alphaModFix/>
              </a:blip>
              <a:srcRect/>
              <a:stretch/>
            </p:blipFill>
            <p:spPr>
              <a:xfrm>
                <a:off x="1424809" y="2125800"/>
                <a:ext cx="4732024" cy="4541174"/>
              </a:xfrm>
              <a:prstGeom prst="rect">
                <a:avLst/>
              </a:prstGeom>
              <a:noFill/>
              <a:ln>
                <a:noFill/>
              </a:ln>
            </p:spPr>
          </p:pic>
          <p:sp>
            <p:nvSpPr>
              <p:cNvPr id="1049" name="Google Shape;1049;g39cca24de5a_0_152"/>
              <p:cNvSpPr txBox="1"/>
              <p:nvPr/>
            </p:nvSpPr>
            <p:spPr>
              <a:xfrm>
                <a:off x="1424800" y="2121221"/>
                <a:ext cx="1419300" cy="6927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BG" sz="1500" b="1">
                    <a:solidFill>
                      <a:schemeClr val="dk1"/>
                    </a:solidFill>
                    <a:latin typeface="Century Gothic"/>
                    <a:ea typeface="Century Gothic"/>
                    <a:cs typeface="Century Gothic"/>
                    <a:sym typeface="Century Gothic"/>
                  </a:rPr>
                  <a:t>391</a:t>
                </a:r>
                <a:endParaRPr sz="1500" b="1">
                  <a:solidFill>
                    <a:schemeClr val="dk1"/>
                  </a:solidFill>
                  <a:latin typeface="Century Gothic"/>
                  <a:ea typeface="Century Gothic"/>
                  <a:cs typeface="Century Gothic"/>
                  <a:sym typeface="Century Gothic"/>
                </a:endParaRPr>
              </a:p>
              <a:p>
                <a:pPr marL="0" lvl="0" indent="0" algn="l" rtl="0">
                  <a:spcBef>
                    <a:spcPts val="0"/>
                  </a:spcBef>
                  <a:spcAft>
                    <a:spcPts val="0"/>
                  </a:spcAft>
                  <a:buNone/>
                </a:pPr>
                <a:r>
                  <a:rPr lang="en-BG" sz="900" b="1">
                    <a:solidFill>
                      <a:schemeClr val="dk1"/>
                    </a:solidFill>
                    <a:latin typeface="Century Gothic"/>
                    <a:ea typeface="Century Gothic"/>
                    <a:cs typeface="Century Gothic"/>
                    <a:sym typeface="Century Gothic"/>
                  </a:rPr>
                  <a:t>Observed species since 2001</a:t>
                </a:r>
                <a:endParaRPr sz="900" b="1">
                  <a:solidFill>
                    <a:schemeClr val="dk1"/>
                  </a:solidFill>
                  <a:latin typeface="Century Gothic"/>
                  <a:ea typeface="Century Gothic"/>
                  <a:cs typeface="Century Gothic"/>
                  <a:sym typeface="Century Gothic"/>
                </a:endParaRPr>
              </a:p>
            </p:txBody>
          </p:sp>
          <p:sp>
            <p:nvSpPr>
              <p:cNvPr id="1050" name="Google Shape;1050;g39cca24de5a_0_152"/>
              <p:cNvSpPr txBox="1"/>
              <p:nvPr/>
            </p:nvSpPr>
            <p:spPr>
              <a:xfrm>
                <a:off x="4851575" y="2121221"/>
                <a:ext cx="1419300" cy="6927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BG" sz="1500" b="1">
                    <a:solidFill>
                      <a:schemeClr val="dk1"/>
                    </a:solidFill>
                    <a:latin typeface="Century Gothic"/>
                    <a:ea typeface="Century Gothic"/>
                    <a:cs typeface="Century Gothic"/>
                    <a:sym typeface="Century Gothic"/>
                  </a:rPr>
                  <a:t>242</a:t>
                </a:r>
                <a:endParaRPr sz="1500" b="1">
                  <a:solidFill>
                    <a:schemeClr val="dk1"/>
                  </a:solidFill>
                  <a:latin typeface="Century Gothic"/>
                  <a:ea typeface="Century Gothic"/>
                  <a:cs typeface="Century Gothic"/>
                  <a:sym typeface="Century Gothic"/>
                </a:endParaRPr>
              </a:p>
              <a:p>
                <a:pPr marL="0" lvl="0" indent="0" algn="l" rtl="0">
                  <a:spcBef>
                    <a:spcPts val="0"/>
                  </a:spcBef>
                  <a:spcAft>
                    <a:spcPts val="0"/>
                  </a:spcAft>
                  <a:buNone/>
                </a:pPr>
                <a:r>
                  <a:rPr lang="en-BG" sz="900" b="1">
                    <a:solidFill>
                      <a:schemeClr val="dk1"/>
                    </a:solidFill>
                    <a:latin typeface="Century Gothic"/>
                    <a:ea typeface="Century Gothic"/>
                    <a:cs typeface="Century Gothic"/>
                    <a:sym typeface="Century Gothic"/>
                  </a:rPr>
                  <a:t>Observed species in 2019</a:t>
                </a:r>
                <a:endParaRPr sz="900" b="1">
                  <a:solidFill>
                    <a:schemeClr val="dk1"/>
                  </a:solidFill>
                  <a:latin typeface="Century Gothic"/>
                  <a:ea typeface="Century Gothic"/>
                  <a:cs typeface="Century Gothic"/>
                  <a:sym typeface="Century Gothic"/>
                </a:endParaRPr>
              </a:p>
            </p:txBody>
          </p:sp>
          <p:sp>
            <p:nvSpPr>
              <p:cNvPr id="1051" name="Google Shape;1051;g39cca24de5a_0_152"/>
              <p:cNvSpPr txBox="1"/>
              <p:nvPr/>
            </p:nvSpPr>
            <p:spPr>
              <a:xfrm>
                <a:off x="5197325" y="3997050"/>
                <a:ext cx="1128900" cy="6927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BG" sz="1500" b="1">
                    <a:solidFill>
                      <a:schemeClr val="dk1"/>
                    </a:solidFill>
                    <a:latin typeface="Century Gothic"/>
                    <a:ea typeface="Century Gothic"/>
                    <a:cs typeface="Century Gothic"/>
                    <a:sym typeface="Century Gothic"/>
                  </a:rPr>
                  <a:t>2 893</a:t>
                </a:r>
                <a:endParaRPr sz="1500" b="1">
                  <a:solidFill>
                    <a:schemeClr val="dk1"/>
                  </a:solidFill>
                  <a:latin typeface="Century Gothic"/>
                  <a:ea typeface="Century Gothic"/>
                  <a:cs typeface="Century Gothic"/>
                  <a:sym typeface="Century Gothic"/>
                </a:endParaRPr>
              </a:p>
              <a:p>
                <a:pPr marL="0" lvl="0" indent="0" algn="l" rtl="0">
                  <a:spcBef>
                    <a:spcPts val="0"/>
                  </a:spcBef>
                  <a:spcAft>
                    <a:spcPts val="0"/>
                  </a:spcAft>
                  <a:buNone/>
                </a:pPr>
                <a:r>
                  <a:rPr lang="en-BG" sz="900" b="1">
                    <a:solidFill>
                      <a:schemeClr val="dk1"/>
                    </a:solidFill>
                    <a:latin typeface="Century Gothic"/>
                    <a:ea typeface="Century Gothic"/>
                    <a:cs typeface="Century Gothic"/>
                    <a:sym typeface="Century Gothic"/>
                  </a:rPr>
                  <a:t>Squares tracked </a:t>
                </a:r>
                <a:endParaRPr sz="900" b="1">
                  <a:solidFill>
                    <a:schemeClr val="dk1"/>
                  </a:solidFill>
                  <a:latin typeface="Century Gothic"/>
                  <a:ea typeface="Century Gothic"/>
                  <a:cs typeface="Century Gothic"/>
                  <a:sym typeface="Century Gothic"/>
                </a:endParaRPr>
              </a:p>
              <a:p>
                <a:pPr marL="0" lvl="0" indent="0" algn="l" rtl="0">
                  <a:spcBef>
                    <a:spcPts val="0"/>
                  </a:spcBef>
                  <a:spcAft>
                    <a:spcPts val="0"/>
                  </a:spcAft>
                  <a:buNone/>
                </a:pPr>
                <a:r>
                  <a:rPr lang="en-BG" sz="900" b="1">
                    <a:solidFill>
                      <a:schemeClr val="dk1"/>
                    </a:solidFill>
                    <a:latin typeface="Century Gothic"/>
                    <a:ea typeface="Century Gothic"/>
                    <a:cs typeface="Century Gothic"/>
                    <a:sym typeface="Century Gothic"/>
                  </a:rPr>
                  <a:t>since 2001</a:t>
                </a:r>
                <a:endParaRPr sz="900" b="1">
                  <a:solidFill>
                    <a:schemeClr val="dk1"/>
                  </a:solidFill>
                  <a:latin typeface="Century Gothic"/>
                  <a:ea typeface="Century Gothic"/>
                  <a:cs typeface="Century Gothic"/>
                  <a:sym typeface="Century Gothic"/>
                </a:endParaRPr>
              </a:p>
            </p:txBody>
          </p:sp>
          <p:sp>
            <p:nvSpPr>
              <p:cNvPr id="1052" name="Google Shape;1052;g39cca24de5a_0_152"/>
              <p:cNvSpPr txBox="1"/>
              <p:nvPr/>
            </p:nvSpPr>
            <p:spPr>
              <a:xfrm>
                <a:off x="1267596" y="4376649"/>
                <a:ext cx="1128900" cy="9255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900" b="1">
                  <a:solidFill>
                    <a:schemeClr val="dk1"/>
                  </a:solidFill>
                  <a:latin typeface="Century Gothic"/>
                  <a:ea typeface="Century Gothic"/>
                  <a:cs typeface="Century Gothic"/>
                  <a:sym typeface="Century Gothic"/>
                </a:endParaRPr>
              </a:p>
            </p:txBody>
          </p:sp>
          <p:sp>
            <p:nvSpPr>
              <p:cNvPr id="1053" name="Google Shape;1053;g39cca24de5a_0_152"/>
              <p:cNvSpPr txBox="1"/>
              <p:nvPr/>
            </p:nvSpPr>
            <p:spPr>
              <a:xfrm>
                <a:off x="1961450" y="5205025"/>
                <a:ext cx="515100" cy="828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900" b="1">
                  <a:solidFill>
                    <a:schemeClr val="dk1"/>
                  </a:solidFill>
                  <a:latin typeface="Century Gothic"/>
                  <a:ea typeface="Century Gothic"/>
                  <a:cs typeface="Century Gothic"/>
                  <a:sym typeface="Century Gothic"/>
                </a:endParaRPr>
              </a:p>
            </p:txBody>
          </p:sp>
          <p:grpSp>
            <p:nvGrpSpPr>
              <p:cNvPr id="1054" name="Google Shape;1054;g39cca24de5a_0_152"/>
              <p:cNvGrpSpPr/>
              <p:nvPr/>
            </p:nvGrpSpPr>
            <p:grpSpPr>
              <a:xfrm>
                <a:off x="846826" y="4113825"/>
                <a:ext cx="1508925" cy="508799"/>
                <a:chOff x="770626" y="4571025"/>
                <a:chExt cx="1508925" cy="508799"/>
              </a:xfrm>
            </p:grpSpPr>
            <p:pic>
              <p:nvPicPr>
                <p:cNvPr id="1055" name="Google Shape;1055;g39cca24de5a_0_152"/>
                <p:cNvPicPr preferRelativeResize="0"/>
                <p:nvPr/>
              </p:nvPicPr>
              <p:blipFill rotWithShape="1">
                <a:blip r:embed="rId4">
                  <a:alphaModFix/>
                </a:blip>
                <a:srcRect l="32694" t="72421" r="64454" b="24607"/>
                <a:stretch/>
              </p:blipFill>
              <p:spPr>
                <a:xfrm>
                  <a:off x="770626" y="4612925"/>
                  <a:ext cx="134901" cy="134900"/>
                </a:xfrm>
                <a:prstGeom prst="rect">
                  <a:avLst/>
                </a:prstGeom>
                <a:noFill/>
                <a:ln>
                  <a:noFill/>
                </a:ln>
              </p:spPr>
            </p:pic>
            <p:pic>
              <p:nvPicPr>
                <p:cNvPr id="1056" name="Google Shape;1056;g39cca24de5a_0_152"/>
                <p:cNvPicPr preferRelativeResize="0"/>
                <p:nvPr/>
              </p:nvPicPr>
              <p:blipFill rotWithShape="1">
                <a:blip r:embed="rId4">
                  <a:alphaModFix/>
                </a:blip>
                <a:srcRect l="40495" t="29900" r="56654" b="67128"/>
                <a:stretch/>
              </p:blipFill>
              <p:spPr>
                <a:xfrm>
                  <a:off x="777725" y="4830625"/>
                  <a:ext cx="134901" cy="134900"/>
                </a:xfrm>
                <a:prstGeom prst="rect">
                  <a:avLst/>
                </a:prstGeom>
                <a:noFill/>
                <a:ln>
                  <a:noFill/>
                </a:ln>
              </p:spPr>
            </p:pic>
            <p:sp>
              <p:nvSpPr>
                <p:cNvPr id="1057" name="Google Shape;1057;g39cca24de5a_0_152"/>
                <p:cNvSpPr txBox="1"/>
                <p:nvPr/>
              </p:nvSpPr>
              <p:spPr>
                <a:xfrm>
                  <a:off x="908855" y="4744724"/>
                  <a:ext cx="1228800" cy="3351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BG" sz="800" b="1">
                      <a:solidFill>
                        <a:schemeClr val="dk1"/>
                      </a:solidFill>
                      <a:latin typeface="Century Gothic"/>
                      <a:ea typeface="Century Gothic"/>
                      <a:cs typeface="Century Gothic"/>
                      <a:sym typeface="Century Gothic"/>
                    </a:rPr>
                    <a:t>Monitored in 2019</a:t>
                  </a:r>
                  <a:endParaRPr sz="800" b="1">
                    <a:solidFill>
                      <a:schemeClr val="dk1"/>
                    </a:solidFill>
                    <a:latin typeface="Century Gothic"/>
                    <a:ea typeface="Century Gothic"/>
                    <a:cs typeface="Century Gothic"/>
                    <a:sym typeface="Century Gothic"/>
                  </a:endParaRPr>
                </a:p>
              </p:txBody>
            </p:sp>
            <p:sp>
              <p:nvSpPr>
                <p:cNvPr id="1058" name="Google Shape;1058;g39cca24de5a_0_152"/>
                <p:cNvSpPr txBox="1"/>
                <p:nvPr/>
              </p:nvSpPr>
              <p:spPr>
                <a:xfrm>
                  <a:off x="908851" y="4571025"/>
                  <a:ext cx="1370700" cy="33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BG" sz="800" b="1">
                      <a:solidFill>
                        <a:schemeClr val="dk1"/>
                      </a:solidFill>
                      <a:latin typeface="Century Gothic"/>
                      <a:ea typeface="Century Gothic"/>
                      <a:cs typeface="Century Gothic"/>
                      <a:sym typeface="Century Gothic"/>
                    </a:rPr>
                    <a:t>Monitored since 2001</a:t>
                  </a:r>
                  <a:endParaRPr sz="800" b="1">
                    <a:solidFill>
                      <a:schemeClr val="dk1"/>
                    </a:solidFill>
                    <a:latin typeface="Century Gothic"/>
                    <a:ea typeface="Century Gothic"/>
                    <a:cs typeface="Century Gothic"/>
                    <a:sym typeface="Century Gothic"/>
                  </a:endParaRPr>
                </a:p>
              </p:txBody>
            </p:sp>
          </p:grpSp>
          <p:sp>
            <p:nvSpPr>
              <p:cNvPr id="1059" name="Google Shape;1059;g39cca24de5a_0_152"/>
              <p:cNvSpPr txBox="1"/>
              <p:nvPr/>
            </p:nvSpPr>
            <p:spPr>
              <a:xfrm>
                <a:off x="1919850" y="6280426"/>
                <a:ext cx="3741900" cy="5088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900" b="1">
                  <a:solidFill>
                    <a:schemeClr val="dk1"/>
                  </a:solidFill>
                  <a:latin typeface="Century Gothic"/>
                  <a:ea typeface="Century Gothic"/>
                  <a:cs typeface="Century Gothic"/>
                  <a:sym typeface="Century Gothic"/>
                </a:endParaRPr>
              </a:p>
            </p:txBody>
          </p:sp>
        </p:grpSp>
        <p:grpSp>
          <p:nvGrpSpPr>
            <p:cNvPr id="1060" name="Google Shape;1060;g39cca24de5a_0_152"/>
            <p:cNvGrpSpPr/>
            <p:nvPr/>
          </p:nvGrpSpPr>
          <p:grpSpPr>
            <a:xfrm>
              <a:off x="-12894" y="4595320"/>
              <a:ext cx="3278703" cy="1921179"/>
              <a:chOff x="-12894" y="4595320"/>
              <a:chExt cx="3278703" cy="1921179"/>
            </a:xfrm>
          </p:grpSpPr>
          <p:cxnSp>
            <p:nvCxnSpPr>
              <p:cNvPr id="1061" name="Google Shape;1061;g39cca24de5a_0_152"/>
              <p:cNvCxnSpPr/>
              <p:nvPr/>
            </p:nvCxnSpPr>
            <p:spPr>
              <a:xfrm rot="10800000">
                <a:off x="1898338" y="4961400"/>
                <a:ext cx="802800" cy="486900"/>
              </a:xfrm>
              <a:prstGeom prst="straightConnector1">
                <a:avLst/>
              </a:prstGeom>
              <a:noFill/>
              <a:ln w="19050" cap="flat" cmpd="sng">
                <a:solidFill>
                  <a:schemeClr val="dk1"/>
                </a:solidFill>
                <a:prstDash val="solid"/>
                <a:round/>
                <a:headEnd type="none" w="med" len="med"/>
                <a:tailEnd type="none" w="med" len="med"/>
              </a:ln>
            </p:spPr>
          </p:cxnSp>
          <p:cxnSp>
            <p:nvCxnSpPr>
              <p:cNvPr id="1062" name="Google Shape;1062;g39cca24de5a_0_152"/>
              <p:cNvCxnSpPr/>
              <p:nvPr/>
            </p:nvCxnSpPr>
            <p:spPr>
              <a:xfrm flipH="1">
                <a:off x="1903125" y="5505450"/>
                <a:ext cx="798000" cy="956100"/>
              </a:xfrm>
              <a:prstGeom prst="straightConnector1">
                <a:avLst/>
              </a:prstGeom>
              <a:noFill/>
              <a:ln w="19050" cap="flat" cmpd="sng">
                <a:solidFill>
                  <a:schemeClr val="dk1"/>
                </a:solidFill>
                <a:prstDash val="solid"/>
                <a:round/>
                <a:headEnd type="none" w="med" len="med"/>
                <a:tailEnd type="none" w="med" len="med"/>
              </a:ln>
            </p:spPr>
          </p:cxnSp>
          <p:sp>
            <p:nvSpPr>
              <p:cNvPr id="1063" name="Google Shape;1063;g39cca24de5a_0_152"/>
              <p:cNvSpPr/>
              <p:nvPr/>
            </p:nvSpPr>
            <p:spPr>
              <a:xfrm>
                <a:off x="406300" y="4965533"/>
                <a:ext cx="1497900" cy="1497900"/>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cxnSp>
            <p:nvCxnSpPr>
              <p:cNvPr id="1064" name="Google Shape;1064;g39cca24de5a_0_152"/>
              <p:cNvCxnSpPr/>
              <p:nvPr/>
            </p:nvCxnSpPr>
            <p:spPr>
              <a:xfrm>
                <a:off x="406300" y="4876283"/>
                <a:ext cx="1497900" cy="0"/>
              </a:xfrm>
              <a:prstGeom prst="straightConnector1">
                <a:avLst/>
              </a:prstGeom>
              <a:noFill/>
              <a:ln w="9525" cap="flat" cmpd="sng">
                <a:solidFill>
                  <a:schemeClr val="dk1"/>
                </a:solidFill>
                <a:prstDash val="solid"/>
                <a:round/>
                <a:headEnd type="triangle" w="med" len="med"/>
                <a:tailEnd type="triangle" w="med" len="med"/>
              </a:ln>
            </p:spPr>
          </p:cxnSp>
          <p:sp>
            <p:nvSpPr>
              <p:cNvPr id="1065" name="Google Shape;1065;g39cca24de5a_0_152"/>
              <p:cNvSpPr txBox="1"/>
              <p:nvPr/>
            </p:nvSpPr>
            <p:spPr>
              <a:xfrm>
                <a:off x="935850" y="4595320"/>
                <a:ext cx="543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BG" sz="1000" b="1">
                    <a:solidFill>
                      <a:schemeClr val="dk1"/>
                    </a:solidFill>
                    <a:latin typeface="Century Gothic"/>
                    <a:ea typeface="Century Gothic"/>
                    <a:cs typeface="Century Gothic"/>
                    <a:sym typeface="Century Gothic"/>
                  </a:rPr>
                  <a:t>2 km</a:t>
                </a:r>
                <a:endParaRPr sz="1000" b="1">
                  <a:solidFill>
                    <a:schemeClr val="dk1"/>
                  </a:solidFill>
                  <a:latin typeface="Century Gothic"/>
                  <a:ea typeface="Century Gothic"/>
                  <a:cs typeface="Century Gothic"/>
                  <a:sym typeface="Century Gothic"/>
                </a:endParaRPr>
              </a:p>
            </p:txBody>
          </p:sp>
          <p:cxnSp>
            <p:nvCxnSpPr>
              <p:cNvPr id="1066" name="Google Shape;1066;g39cca24de5a_0_152"/>
              <p:cNvCxnSpPr/>
              <p:nvPr/>
            </p:nvCxnSpPr>
            <p:spPr>
              <a:xfrm>
                <a:off x="272600" y="4965533"/>
                <a:ext cx="0" cy="1497900"/>
              </a:xfrm>
              <a:prstGeom prst="straightConnector1">
                <a:avLst/>
              </a:prstGeom>
              <a:noFill/>
              <a:ln w="9525" cap="flat" cmpd="sng">
                <a:solidFill>
                  <a:schemeClr val="dk1"/>
                </a:solidFill>
                <a:prstDash val="solid"/>
                <a:round/>
                <a:headEnd type="triangle" w="med" len="med"/>
                <a:tailEnd type="triangle" w="med" len="med"/>
              </a:ln>
            </p:spPr>
          </p:cxnSp>
          <p:sp>
            <p:nvSpPr>
              <p:cNvPr id="1067" name="Google Shape;1067;g39cca24de5a_0_152"/>
              <p:cNvSpPr txBox="1"/>
              <p:nvPr/>
            </p:nvSpPr>
            <p:spPr>
              <a:xfrm rot="-5400000">
                <a:off x="-114744" y="5489866"/>
                <a:ext cx="543300" cy="339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BG" sz="1000" b="1">
                    <a:solidFill>
                      <a:schemeClr val="dk1"/>
                    </a:solidFill>
                    <a:latin typeface="Century Gothic"/>
                    <a:ea typeface="Century Gothic"/>
                    <a:cs typeface="Century Gothic"/>
                    <a:sym typeface="Century Gothic"/>
                  </a:rPr>
                  <a:t>2 km</a:t>
                </a:r>
                <a:endParaRPr sz="1000" b="1">
                  <a:solidFill>
                    <a:schemeClr val="dk1"/>
                  </a:solidFill>
                  <a:latin typeface="Century Gothic"/>
                  <a:ea typeface="Century Gothic"/>
                  <a:cs typeface="Century Gothic"/>
                  <a:sym typeface="Century Gothic"/>
                </a:endParaRPr>
              </a:p>
            </p:txBody>
          </p:sp>
          <p:sp>
            <p:nvSpPr>
              <p:cNvPr id="1068" name="Google Shape;1068;g39cca24de5a_0_152"/>
              <p:cNvSpPr/>
              <p:nvPr/>
            </p:nvSpPr>
            <p:spPr>
              <a:xfrm>
                <a:off x="912625" y="5084325"/>
                <a:ext cx="85200" cy="85200"/>
              </a:xfrm>
              <a:prstGeom prst="mathMultiply">
                <a:avLst>
                  <a:gd name="adj1" fmla="val 2352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1069" name="Google Shape;1069;g39cca24de5a_0_152"/>
              <p:cNvSpPr/>
              <p:nvPr/>
            </p:nvSpPr>
            <p:spPr>
              <a:xfrm>
                <a:off x="919725" y="5649038"/>
                <a:ext cx="85200" cy="85200"/>
              </a:xfrm>
              <a:prstGeom prst="mathMultiply">
                <a:avLst>
                  <a:gd name="adj1" fmla="val 2352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1070" name="Google Shape;1070;g39cca24de5a_0_152"/>
              <p:cNvSpPr/>
              <p:nvPr/>
            </p:nvSpPr>
            <p:spPr>
              <a:xfrm>
                <a:off x="1065025" y="5389125"/>
                <a:ext cx="85200" cy="85200"/>
              </a:xfrm>
              <a:prstGeom prst="mathMultiply">
                <a:avLst>
                  <a:gd name="adj1" fmla="val 2352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1071" name="Google Shape;1071;g39cca24de5a_0_152"/>
              <p:cNvSpPr/>
              <p:nvPr/>
            </p:nvSpPr>
            <p:spPr>
              <a:xfrm>
                <a:off x="1601250" y="5922525"/>
                <a:ext cx="85200" cy="85200"/>
              </a:xfrm>
              <a:prstGeom prst="mathMultiply">
                <a:avLst>
                  <a:gd name="adj1" fmla="val 2352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1072" name="Google Shape;1072;g39cca24de5a_0_152"/>
              <p:cNvSpPr/>
              <p:nvPr/>
            </p:nvSpPr>
            <p:spPr>
              <a:xfrm>
                <a:off x="1531225" y="5232450"/>
                <a:ext cx="85200" cy="85200"/>
              </a:xfrm>
              <a:prstGeom prst="mathMultiply">
                <a:avLst>
                  <a:gd name="adj1" fmla="val 2352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1073" name="Google Shape;1073;g39cca24de5a_0_152"/>
              <p:cNvSpPr/>
              <p:nvPr/>
            </p:nvSpPr>
            <p:spPr>
              <a:xfrm>
                <a:off x="531625" y="5160525"/>
                <a:ext cx="85200" cy="85200"/>
              </a:xfrm>
              <a:prstGeom prst="mathMultiply">
                <a:avLst>
                  <a:gd name="adj1" fmla="val 2352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1074" name="Google Shape;1074;g39cca24de5a_0_152"/>
              <p:cNvSpPr/>
              <p:nvPr/>
            </p:nvSpPr>
            <p:spPr>
              <a:xfrm>
                <a:off x="691125" y="5725238"/>
                <a:ext cx="85200" cy="85200"/>
              </a:xfrm>
              <a:prstGeom prst="mathMultiply">
                <a:avLst>
                  <a:gd name="adj1" fmla="val 2352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1075" name="Google Shape;1075;g39cca24de5a_0_152"/>
              <p:cNvSpPr/>
              <p:nvPr/>
            </p:nvSpPr>
            <p:spPr>
              <a:xfrm>
                <a:off x="836425" y="6151125"/>
                <a:ext cx="85200" cy="85200"/>
              </a:xfrm>
              <a:prstGeom prst="mathMultiply">
                <a:avLst>
                  <a:gd name="adj1" fmla="val 2352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1076" name="Google Shape;1076;g39cca24de5a_0_152"/>
              <p:cNvSpPr/>
              <p:nvPr/>
            </p:nvSpPr>
            <p:spPr>
              <a:xfrm>
                <a:off x="1296450" y="6227325"/>
                <a:ext cx="85200" cy="85200"/>
              </a:xfrm>
              <a:prstGeom prst="mathMultiply">
                <a:avLst>
                  <a:gd name="adj1" fmla="val 2352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1077" name="Google Shape;1077;g39cca24de5a_0_152"/>
              <p:cNvSpPr/>
              <p:nvPr/>
            </p:nvSpPr>
            <p:spPr>
              <a:xfrm>
                <a:off x="1302625" y="5613450"/>
                <a:ext cx="85200" cy="85200"/>
              </a:xfrm>
              <a:prstGeom prst="mathMultiply">
                <a:avLst>
                  <a:gd name="adj1" fmla="val 2352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1078" name="Google Shape;1078;g39cca24de5a_0_152"/>
              <p:cNvSpPr/>
              <p:nvPr/>
            </p:nvSpPr>
            <p:spPr>
              <a:xfrm>
                <a:off x="2217025" y="6285051"/>
                <a:ext cx="85200" cy="85200"/>
              </a:xfrm>
              <a:prstGeom prst="mathMultiply">
                <a:avLst>
                  <a:gd name="adj1" fmla="val 2352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1079" name="Google Shape;1079;g39cca24de5a_0_152"/>
              <p:cNvSpPr txBox="1"/>
              <p:nvPr/>
            </p:nvSpPr>
            <p:spPr>
              <a:xfrm>
                <a:off x="2306109" y="6181399"/>
                <a:ext cx="959700" cy="33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BG" sz="800" b="1">
                    <a:solidFill>
                      <a:schemeClr val="dk1"/>
                    </a:solidFill>
                    <a:latin typeface="Century Gothic"/>
                    <a:ea typeface="Century Gothic"/>
                    <a:cs typeface="Century Gothic"/>
                    <a:sym typeface="Century Gothic"/>
                  </a:rPr>
                  <a:t>Count point</a:t>
                </a:r>
                <a:endParaRPr sz="800" b="1">
                  <a:solidFill>
                    <a:schemeClr val="dk1"/>
                  </a:solidFill>
                  <a:latin typeface="Century Gothic"/>
                  <a:ea typeface="Century Gothic"/>
                  <a:cs typeface="Century Gothic"/>
                  <a:sym typeface="Century Gothic"/>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g39c0fc12e28_6_8"/>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Motivations</a:t>
            </a:r>
            <a:endParaRPr/>
          </a:p>
        </p:txBody>
      </p:sp>
      <p:sp>
        <p:nvSpPr>
          <p:cNvPr id="282" name="Google Shape;282;g39c0fc12e28_6_8"/>
          <p:cNvSpPr txBox="1">
            <a:spLocks noGrp="1"/>
          </p:cNvSpPr>
          <p:nvPr>
            <p:ph type="body" idx="1"/>
          </p:nvPr>
        </p:nvSpPr>
        <p:spPr>
          <a:xfrm>
            <a:off x="254510" y="1792638"/>
            <a:ext cx="11682900" cy="4351200"/>
          </a:xfrm>
          <a:prstGeom prst="rect">
            <a:avLst/>
          </a:prstGeom>
        </p:spPr>
        <p:txBody>
          <a:bodyPr spcFirstLastPara="1" wrap="square" lIns="91425" tIns="45700" rIns="91425" bIns="45700" anchor="t" anchorCtr="0">
            <a:normAutofit/>
          </a:bodyPr>
          <a:lstStyle/>
          <a:p>
            <a:pPr marL="457200" lvl="0" indent="-361950" algn="l" rtl="0">
              <a:spcBef>
                <a:spcPts val="1000"/>
              </a:spcBef>
              <a:spcAft>
                <a:spcPts val="0"/>
              </a:spcAft>
              <a:buSzPts val="2100"/>
              <a:buChar char="•"/>
            </a:pPr>
            <a:r>
              <a:rPr lang="en-BG" sz="2300"/>
              <a:t>Place (detection and) attribution in a larger causal methodological context</a:t>
            </a:r>
            <a:endParaRPr sz="2300"/>
          </a:p>
          <a:p>
            <a:pPr marL="457200" lvl="0" indent="-374650" algn="l" rtl="0">
              <a:spcBef>
                <a:spcPts val="1000"/>
              </a:spcBef>
              <a:spcAft>
                <a:spcPts val="0"/>
              </a:spcAft>
              <a:buSzPts val="2300"/>
              <a:buChar char="•"/>
            </a:pPr>
            <a:r>
              <a:rPr lang="en-BG" sz="2300"/>
              <a:t>Provide conceptual framework combining </a:t>
            </a:r>
            <a:r>
              <a:rPr lang="en-BG" sz="2300" b="1"/>
              <a:t>retrospective </a:t>
            </a:r>
            <a:r>
              <a:rPr lang="en-BG" sz="2300"/>
              <a:t>and </a:t>
            </a:r>
            <a:r>
              <a:rPr lang="en-BG" sz="2300" b="1"/>
              <a:t>prospective </a:t>
            </a:r>
            <a:r>
              <a:rPr lang="en-BG" sz="2300"/>
              <a:t>attribution</a:t>
            </a:r>
            <a:endParaRPr sz="2300"/>
          </a:p>
          <a:p>
            <a:pPr marL="457200" lvl="0" indent="-361950" algn="l" rtl="0">
              <a:spcBef>
                <a:spcPts val="1000"/>
              </a:spcBef>
              <a:spcAft>
                <a:spcPts val="0"/>
              </a:spcAft>
              <a:buSzPts val="2100"/>
              <a:buChar char="•"/>
            </a:pPr>
            <a:r>
              <a:rPr lang="en-BG" sz="2300"/>
              <a:t>Compare strengths and weaknesses of attribution approaches</a:t>
            </a:r>
            <a:endParaRPr sz="2300"/>
          </a:p>
          <a:p>
            <a:pPr marL="457200" lvl="0" indent="-361950" algn="l" rtl="0">
              <a:spcBef>
                <a:spcPts val="1000"/>
              </a:spcBef>
              <a:spcAft>
                <a:spcPts val="1000"/>
              </a:spcAft>
              <a:buSzPts val="2100"/>
              <a:buChar char="•"/>
            </a:pPr>
            <a:r>
              <a:rPr lang="en-BG" sz="2300"/>
              <a:t>Promote complementary causal approaches and lines of evidence to increase confidence/robustness of attribution</a:t>
            </a:r>
            <a:endParaRPr sz="230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083"/>
        <p:cNvGrpSpPr/>
        <p:nvPr/>
      </p:nvGrpSpPr>
      <p:grpSpPr>
        <a:xfrm>
          <a:off x="0" y="0"/>
          <a:ext cx="0" cy="0"/>
          <a:chOff x="0" y="0"/>
          <a:chExt cx="0" cy="0"/>
        </a:xfrm>
      </p:grpSpPr>
      <p:pic>
        <p:nvPicPr>
          <p:cNvPr id="1084" name="Google Shape;1084;g39cca24de5a_0_377" title="Response-agricoles_NoDetections.png"/>
          <p:cNvPicPr preferRelativeResize="0"/>
          <p:nvPr/>
        </p:nvPicPr>
        <p:blipFill>
          <a:blip r:embed="rId3">
            <a:alphaModFix/>
          </a:blip>
          <a:stretch>
            <a:fillRect/>
          </a:stretch>
        </p:blipFill>
        <p:spPr>
          <a:xfrm>
            <a:off x="958163" y="2482275"/>
            <a:ext cx="10204773" cy="3803966"/>
          </a:xfrm>
          <a:prstGeom prst="rect">
            <a:avLst/>
          </a:prstGeom>
          <a:noFill/>
          <a:ln>
            <a:noFill/>
          </a:ln>
        </p:spPr>
      </p:pic>
      <p:sp>
        <p:nvSpPr>
          <p:cNvPr id="1085" name="Google Shape;1085;g39cca24de5a_0_377"/>
          <p:cNvSpPr txBox="1"/>
          <p:nvPr/>
        </p:nvSpPr>
        <p:spPr>
          <a:xfrm>
            <a:off x="254494" y="268550"/>
            <a:ext cx="11612100" cy="1325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3600"/>
              <a:buFont typeface="Arial"/>
              <a:buNone/>
            </a:pPr>
            <a:r>
              <a:rPr lang="en-BG" sz="3600" b="1" i="0" u="none" strike="noStrike" cap="none">
                <a:solidFill>
                  <a:srgbClr val="163A3C"/>
                </a:solidFill>
                <a:latin typeface="Poppins"/>
                <a:ea typeface="Poppins"/>
                <a:cs typeface="Poppins"/>
                <a:sym typeface="Poppins"/>
              </a:rPr>
              <a:t>STOC</a:t>
            </a:r>
            <a:r>
              <a:rPr lang="en-BG" sz="3600" b="1">
                <a:solidFill>
                  <a:srgbClr val="163A3C"/>
                </a:solidFill>
                <a:latin typeface="Poppins"/>
                <a:ea typeface="Poppins"/>
                <a:cs typeface="Poppins"/>
                <a:sym typeface="Poppins"/>
              </a:rPr>
              <a:t> </a:t>
            </a:r>
            <a:r>
              <a:rPr lang="en-BG" sz="3600" b="1" i="0" u="none" strike="noStrike" cap="none">
                <a:solidFill>
                  <a:srgbClr val="163A3C"/>
                </a:solidFill>
                <a:latin typeface="Poppins"/>
                <a:ea typeface="Poppins"/>
                <a:cs typeface="Poppins"/>
                <a:sym typeface="Poppins"/>
              </a:rPr>
              <a:t>| </a:t>
            </a:r>
            <a:r>
              <a:rPr lang="en-BG" sz="3600">
                <a:solidFill>
                  <a:srgbClr val="163A3C"/>
                </a:solidFill>
                <a:latin typeface="Poppins"/>
                <a:ea typeface="Poppins"/>
                <a:cs typeface="Poppins"/>
                <a:sym typeface="Poppins"/>
              </a:rPr>
              <a:t>Temporal Monitoring of Common Birds</a:t>
            </a:r>
            <a:endParaRPr sz="2800" i="0" u="none" strike="noStrike" cap="none">
              <a:solidFill>
                <a:srgbClr val="163A3C"/>
              </a:solidFill>
              <a:latin typeface="Poppins"/>
              <a:ea typeface="Poppins"/>
              <a:cs typeface="Poppins"/>
              <a:sym typeface="Poppins"/>
            </a:endParaRPr>
          </a:p>
        </p:txBody>
      </p:sp>
      <p:sp>
        <p:nvSpPr>
          <p:cNvPr id="1086" name="Google Shape;1086;g39cca24de5a_0_377"/>
          <p:cNvSpPr txBox="1"/>
          <p:nvPr/>
        </p:nvSpPr>
        <p:spPr>
          <a:xfrm>
            <a:off x="254503" y="1264500"/>
            <a:ext cx="8170800" cy="969600"/>
          </a:xfrm>
          <a:prstGeom prst="rect">
            <a:avLst/>
          </a:prstGeom>
          <a:noFill/>
          <a:ln>
            <a:noFill/>
          </a:ln>
        </p:spPr>
        <p:txBody>
          <a:bodyPr spcFirstLastPara="1" wrap="square" lIns="91425" tIns="91425" rIns="91425" bIns="91425" anchor="t" anchorCtr="0">
            <a:spAutoFit/>
          </a:bodyPr>
          <a:lstStyle/>
          <a:p>
            <a:pPr marL="457200" marR="0" lvl="0" indent="-336550" algn="l" rtl="0">
              <a:lnSpc>
                <a:spcPct val="100000"/>
              </a:lnSpc>
              <a:spcBef>
                <a:spcPts val="0"/>
              </a:spcBef>
              <a:spcAft>
                <a:spcPts val="0"/>
              </a:spcAft>
              <a:buClr>
                <a:schemeClr val="dk1"/>
              </a:buClr>
              <a:buSzPts val="1700"/>
              <a:buFont typeface="Century Gothic"/>
              <a:buChar char="●"/>
            </a:pPr>
            <a:r>
              <a:rPr lang="en-BG" sz="1700" b="0" i="0" u="none" strike="noStrike" cap="none">
                <a:solidFill>
                  <a:schemeClr val="dk1"/>
                </a:solidFill>
                <a:latin typeface="Century Gothic"/>
                <a:ea typeface="Century Gothic"/>
                <a:cs typeface="Century Gothic"/>
                <a:sym typeface="Century Gothic"/>
              </a:rPr>
              <a:t>Standardized count protocol of common birds in France</a:t>
            </a:r>
            <a:endParaRPr sz="1700">
              <a:solidFill>
                <a:schemeClr val="dk1"/>
              </a:solidFill>
              <a:latin typeface="Century Gothic"/>
              <a:ea typeface="Century Gothic"/>
              <a:cs typeface="Century Gothic"/>
              <a:sym typeface="Century Gothic"/>
            </a:endParaRPr>
          </a:p>
          <a:p>
            <a:pPr marL="914400" marR="0" lvl="1" indent="-336550" algn="l" rtl="0">
              <a:lnSpc>
                <a:spcPct val="100000"/>
              </a:lnSpc>
              <a:spcBef>
                <a:spcPts val="0"/>
              </a:spcBef>
              <a:spcAft>
                <a:spcPts val="0"/>
              </a:spcAft>
              <a:buClr>
                <a:schemeClr val="dk1"/>
              </a:buClr>
              <a:buSzPts val="1700"/>
              <a:buFont typeface="Century Gothic"/>
              <a:buChar char="○"/>
            </a:pPr>
            <a:r>
              <a:rPr lang="en-BG" sz="1700" b="0" i="0" u="none" strike="noStrike" cap="none">
                <a:solidFill>
                  <a:schemeClr val="dk1"/>
                </a:solidFill>
                <a:latin typeface="Century Gothic"/>
                <a:ea typeface="Century Gothic"/>
                <a:cs typeface="Century Gothic"/>
                <a:sym typeface="Century Gothic"/>
              </a:rPr>
              <a:t>Study period = </a:t>
            </a:r>
            <a:r>
              <a:rPr lang="en-BG" sz="1700" b="1" i="0" u="none" strike="noStrike" cap="none">
                <a:solidFill>
                  <a:schemeClr val="dk1"/>
                </a:solidFill>
                <a:latin typeface="Century Gothic"/>
                <a:ea typeface="Century Gothic"/>
                <a:cs typeface="Century Gothic"/>
                <a:sym typeface="Century Gothic"/>
              </a:rPr>
              <a:t>2001 - 2019</a:t>
            </a:r>
            <a:endParaRPr sz="1700" b="1" i="0" u="none" strike="noStrike" cap="none">
              <a:solidFill>
                <a:schemeClr val="dk1"/>
              </a:solidFill>
              <a:latin typeface="Century Gothic"/>
              <a:ea typeface="Century Gothic"/>
              <a:cs typeface="Century Gothic"/>
              <a:sym typeface="Century Gothic"/>
            </a:endParaRPr>
          </a:p>
          <a:p>
            <a:pPr marL="457200" marR="0" lvl="0" indent="-336550" algn="l" rtl="0">
              <a:lnSpc>
                <a:spcPct val="100000"/>
              </a:lnSpc>
              <a:spcBef>
                <a:spcPts val="0"/>
              </a:spcBef>
              <a:spcAft>
                <a:spcPts val="0"/>
              </a:spcAft>
              <a:buClr>
                <a:schemeClr val="dk1"/>
              </a:buClr>
              <a:buSzPts val="1700"/>
              <a:buFont typeface="Century Gothic"/>
              <a:buChar char="●"/>
            </a:pPr>
            <a:r>
              <a:rPr lang="en-BG" sz="1700" b="1">
                <a:solidFill>
                  <a:schemeClr val="dk1"/>
                </a:solidFill>
                <a:latin typeface="Century Gothic"/>
                <a:ea typeface="Century Gothic"/>
                <a:cs typeface="Century Gothic"/>
                <a:sym typeface="Century Gothic"/>
              </a:rPr>
              <a:t>4</a:t>
            </a:r>
            <a:r>
              <a:rPr lang="en-BG" sz="1700" b="1" i="0" u="none" strike="noStrike" cap="none">
                <a:solidFill>
                  <a:schemeClr val="dk1"/>
                </a:solidFill>
                <a:latin typeface="Century Gothic"/>
                <a:ea typeface="Century Gothic"/>
                <a:cs typeface="Century Gothic"/>
                <a:sym typeface="Century Gothic"/>
              </a:rPr>
              <a:t> km</a:t>
            </a:r>
            <a:r>
              <a:rPr lang="en-BG" sz="1700" b="1" i="0" u="none" strike="noStrike" cap="none" baseline="30000">
                <a:solidFill>
                  <a:schemeClr val="dk1"/>
                </a:solidFill>
                <a:latin typeface="Century Gothic"/>
                <a:ea typeface="Century Gothic"/>
                <a:cs typeface="Century Gothic"/>
                <a:sym typeface="Century Gothic"/>
              </a:rPr>
              <a:t>2</a:t>
            </a:r>
            <a:r>
              <a:rPr lang="en-BG" sz="1700" b="0" i="0" u="none" strike="noStrike" cap="none">
                <a:solidFill>
                  <a:schemeClr val="dk1"/>
                </a:solidFill>
                <a:latin typeface="Century Gothic"/>
                <a:ea typeface="Century Gothic"/>
                <a:cs typeface="Century Gothic"/>
                <a:sym typeface="Century Gothic"/>
              </a:rPr>
              <a:t> </a:t>
            </a:r>
            <a:r>
              <a:rPr lang="en-BG" sz="1700">
                <a:solidFill>
                  <a:schemeClr val="dk1"/>
                </a:solidFill>
                <a:latin typeface="Century Gothic"/>
                <a:ea typeface="Century Gothic"/>
                <a:cs typeface="Century Gothic"/>
                <a:sym typeface="Century Gothic"/>
              </a:rPr>
              <a:t>square plots</a:t>
            </a:r>
            <a:r>
              <a:rPr lang="en-BG" sz="1700" b="0" i="0" u="none" strike="noStrike" cap="none">
                <a:solidFill>
                  <a:schemeClr val="dk1"/>
                </a:solidFill>
                <a:latin typeface="Century Gothic"/>
                <a:ea typeface="Century Gothic"/>
                <a:cs typeface="Century Gothic"/>
                <a:sym typeface="Century Gothic"/>
              </a:rPr>
              <a:t> are monitored according to an annual random draw</a:t>
            </a:r>
            <a:endParaRPr sz="1700" b="0" i="0" u="none" strike="noStrike" cap="none">
              <a:solidFill>
                <a:schemeClr val="dk1"/>
              </a:solidFill>
              <a:latin typeface="Century Gothic"/>
              <a:ea typeface="Century Gothic"/>
              <a:cs typeface="Century Gothic"/>
              <a:sym typeface="Century Gothic"/>
            </a:endParaRPr>
          </a:p>
        </p:txBody>
      </p:sp>
      <p:pic>
        <p:nvPicPr>
          <p:cNvPr id="1087" name="Google Shape;1087;g39cca24de5a_0_377" title="Response-Picus viridis_NoDetections.png"/>
          <p:cNvPicPr preferRelativeResize="0"/>
          <p:nvPr/>
        </p:nvPicPr>
        <p:blipFill>
          <a:blip r:embed="rId4">
            <a:alphaModFix/>
          </a:blip>
          <a:stretch>
            <a:fillRect/>
          </a:stretch>
        </p:blipFill>
        <p:spPr>
          <a:xfrm>
            <a:off x="908569" y="2492689"/>
            <a:ext cx="10204748" cy="3803978"/>
          </a:xfrm>
          <a:prstGeom prst="rect">
            <a:avLst/>
          </a:prstGeom>
          <a:noFill/>
          <a:ln>
            <a:noFill/>
          </a:ln>
        </p:spPr>
      </p:pic>
      <p:sp>
        <p:nvSpPr>
          <p:cNvPr id="1088" name="Google Shape;1088;g39cca24de5a_0_377"/>
          <p:cNvSpPr txBox="1"/>
          <p:nvPr/>
        </p:nvSpPr>
        <p:spPr>
          <a:xfrm>
            <a:off x="254503" y="2102700"/>
            <a:ext cx="8170800" cy="415500"/>
          </a:xfrm>
          <a:prstGeom prst="rect">
            <a:avLst/>
          </a:prstGeom>
          <a:noFill/>
          <a:ln>
            <a:noFill/>
          </a:ln>
        </p:spPr>
        <p:txBody>
          <a:bodyPr spcFirstLastPara="1" wrap="square" lIns="91425" tIns="91425" rIns="91425" bIns="91425" anchor="t" anchorCtr="0">
            <a:spAutoFit/>
          </a:bodyPr>
          <a:lstStyle/>
          <a:p>
            <a:pPr marL="914400" marR="0" lvl="0" indent="-323850" algn="l" rtl="0">
              <a:lnSpc>
                <a:spcPct val="100000"/>
              </a:lnSpc>
              <a:spcBef>
                <a:spcPts val="0"/>
              </a:spcBef>
              <a:spcAft>
                <a:spcPts val="0"/>
              </a:spcAft>
              <a:buClr>
                <a:schemeClr val="dk1"/>
              </a:buClr>
              <a:buSzPts val="1500"/>
              <a:buFont typeface="Century Gothic"/>
              <a:buChar char="○"/>
            </a:pPr>
            <a:r>
              <a:rPr lang="en-BG" sz="1500">
                <a:solidFill>
                  <a:schemeClr val="dk1"/>
                </a:solidFill>
                <a:latin typeface="Century Gothic"/>
                <a:ea typeface="Century Gothic"/>
                <a:cs typeface="Century Gothic"/>
                <a:sym typeface="Century Gothic"/>
              </a:rPr>
              <a:t>Abundance curve by:	</a:t>
            </a:r>
            <a:r>
              <a:rPr lang="en-BG" sz="1500" b="1">
                <a:solidFill>
                  <a:schemeClr val="dk1"/>
                </a:solidFill>
                <a:latin typeface="Century Gothic"/>
                <a:ea typeface="Century Gothic"/>
                <a:cs typeface="Century Gothic"/>
                <a:sym typeface="Century Gothic"/>
              </a:rPr>
              <a:t>observation square</a:t>
            </a:r>
            <a:r>
              <a:rPr lang="en-BG" sz="1500">
                <a:solidFill>
                  <a:schemeClr val="dk1"/>
                </a:solidFill>
                <a:latin typeface="Century Gothic"/>
                <a:ea typeface="Century Gothic"/>
                <a:cs typeface="Century Gothic"/>
                <a:sym typeface="Century Gothic"/>
              </a:rPr>
              <a:t> 		</a:t>
            </a:r>
            <a:r>
              <a:rPr lang="en-BG" sz="1500" b="1">
                <a:solidFill>
                  <a:schemeClr val="dk1"/>
                </a:solidFill>
                <a:latin typeface="Century Gothic"/>
                <a:ea typeface="Century Gothic"/>
                <a:cs typeface="Century Gothic"/>
                <a:sym typeface="Century Gothic"/>
              </a:rPr>
              <a:t>&amp;</a:t>
            </a:r>
            <a:r>
              <a:rPr lang="en-BG" sz="1500">
                <a:solidFill>
                  <a:schemeClr val="dk1"/>
                </a:solidFill>
                <a:latin typeface="Century Gothic"/>
                <a:ea typeface="Century Gothic"/>
                <a:cs typeface="Century Gothic"/>
                <a:sym typeface="Century Gothic"/>
              </a:rPr>
              <a:t>	</a:t>
            </a:r>
            <a:r>
              <a:rPr lang="en-BG" sz="1500" b="1">
                <a:solidFill>
                  <a:schemeClr val="dk1"/>
                </a:solidFill>
                <a:latin typeface="Century Gothic"/>
                <a:ea typeface="Century Gothic"/>
                <a:cs typeface="Century Gothic"/>
                <a:sym typeface="Century Gothic"/>
              </a:rPr>
              <a:t>specialization group</a:t>
            </a:r>
            <a:endParaRPr sz="1500" b="1">
              <a:solidFill>
                <a:schemeClr val="dk1"/>
              </a:solidFill>
              <a:latin typeface="Century Gothic"/>
              <a:ea typeface="Century Gothic"/>
              <a:cs typeface="Century Gothic"/>
              <a:sym typeface="Century Gothic"/>
            </a:endParaRPr>
          </a:p>
        </p:txBody>
      </p:sp>
      <p:sp>
        <p:nvSpPr>
          <p:cNvPr id="1089" name="Google Shape;1089;g39cca24de5a_0_377"/>
          <p:cNvSpPr txBox="1"/>
          <p:nvPr/>
        </p:nvSpPr>
        <p:spPr>
          <a:xfrm>
            <a:off x="254500" y="2102700"/>
            <a:ext cx="11529000" cy="415500"/>
          </a:xfrm>
          <a:prstGeom prst="rect">
            <a:avLst/>
          </a:prstGeom>
          <a:solidFill>
            <a:schemeClr val="lt1"/>
          </a:solidFill>
          <a:ln>
            <a:noFill/>
          </a:ln>
        </p:spPr>
        <p:txBody>
          <a:bodyPr spcFirstLastPara="1" wrap="square" lIns="91425" tIns="91425" rIns="91425" bIns="91425" anchor="t" anchorCtr="0">
            <a:spAutoFit/>
          </a:bodyPr>
          <a:lstStyle/>
          <a:p>
            <a:pPr marL="914400" marR="0" lvl="0" indent="-323850" algn="l" rtl="0">
              <a:lnSpc>
                <a:spcPct val="100000"/>
              </a:lnSpc>
              <a:spcBef>
                <a:spcPts val="0"/>
              </a:spcBef>
              <a:spcAft>
                <a:spcPts val="0"/>
              </a:spcAft>
              <a:buClr>
                <a:schemeClr val="dk1"/>
              </a:buClr>
              <a:buSzPts val="1500"/>
              <a:buFont typeface="Century Gothic"/>
              <a:buChar char="○"/>
            </a:pPr>
            <a:r>
              <a:rPr lang="en-BG" sz="1500">
                <a:solidFill>
                  <a:schemeClr val="dk1"/>
                </a:solidFill>
                <a:latin typeface="Century Gothic"/>
                <a:ea typeface="Century Gothic"/>
                <a:cs typeface="Century Gothic"/>
                <a:sym typeface="Century Gothic"/>
              </a:rPr>
              <a:t>Abundance curve by:	</a:t>
            </a:r>
            <a:r>
              <a:rPr lang="en-BG" sz="1500" b="1">
                <a:solidFill>
                  <a:schemeClr val="dk1"/>
                </a:solidFill>
                <a:latin typeface="Century Gothic"/>
                <a:ea typeface="Century Gothic"/>
                <a:cs typeface="Century Gothic"/>
                <a:sym typeface="Century Gothic"/>
              </a:rPr>
              <a:t>observation square</a:t>
            </a:r>
            <a:r>
              <a:rPr lang="en-BG" sz="1500">
                <a:solidFill>
                  <a:schemeClr val="dk1"/>
                </a:solidFill>
                <a:latin typeface="Century Gothic"/>
                <a:ea typeface="Century Gothic"/>
                <a:cs typeface="Century Gothic"/>
                <a:sym typeface="Century Gothic"/>
              </a:rPr>
              <a:t> 		</a:t>
            </a:r>
            <a:r>
              <a:rPr lang="en-BG" sz="1500" b="1">
                <a:solidFill>
                  <a:schemeClr val="dk1"/>
                </a:solidFill>
                <a:latin typeface="Century Gothic"/>
                <a:ea typeface="Century Gothic"/>
                <a:cs typeface="Century Gothic"/>
                <a:sym typeface="Century Gothic"/>
              </a:rPr>
              <a:t>&amp;</a:t>
            </a:r>
            <a:r>
              <a:rPr lang="en-BG" sz="1500">
                <a:solidFill>
                  <a:schemeClr val="dk1"/>
                </a:solidFill>
                <a:latin typeface="Century Gothic"/>
                <a:ea typeface="Century Gothic"/>
                <a:cs typeface="Century Gothic"/>
                <a:sym typeface="Century Gothic"/>
              </a:rPr>
              <a:t>	</a:t>
            </a:r>
            <a:r>
              <a:rPr lang="en-BG" sz="1500" b="1" strike="sngStrike">
                <a:solidFill>
                  <a:schemeClr val="dk1"/>
                </a:solidFill>
                <a:latin typeface="Century Gothic"/>
                <a:ea typeface="Century Gothic"/>
                <a:cs typeface="Century Gothic"/>
                <a:sym typeface="Century Gothic"/>
              </a:rPr>
              <a:t>specialization group</a:t>
            </a:r>
            <a:r>
              <a:rPr lang="en-BG" sz="1500" b="1">
                <a:solidFill>
                  <a:schemeClr val="dk1"/>
                </a:solidFill>
                <a:latin typeface="Century Gothic"/>
                <a:ea typeface="Century Gothic"/>
                <a:cs typeface="Century Gothic"/>
                <a:sym typeface="Century Gothic"/>
              </a:rPr>
              <a:t> species: </a:t>
            </a:r>
            <a:r>
              <a:rPr lang="en-BG" sz="1200" i="1">
                <a:solidFill>
                  <a:schemeClr val="dk1"/>
                </a:solidFill>
                <a:latin typeface="Century Gothic"/>
                <a:ea typeface="Century Gothic"/>
                <a:cs typeface="Century Gothic"/>
                <a:sym typeface="Century Gothic"/>
              </a:rPr>
              <a:t>European green woodpecker</a:t>
            </a:r>
            <a:endParaRPr sz="1700">
              <a:solidFill>
                <a:schemeClr val="dk1"/>
              </a:solidFill>
              <a:latin typeface="Century Gothic"/>
              <a:ea typeface="Century Gothic"/>
              <a:cs typeface="Century Gothic"/>
              <a:sym typeface="Century Gothic"/>
            </a:endParaRPr>
          </a:p>
        </p:txBody>
      </p:sp>
      <p:sp>
        <p:nvSpPr>
          <p:cNvPr id="1090" name="Google Shape;1090;g39cca24de5a_0_377"/>
          <p:cNvSpPr txBox="1"/>
          <p:nvPr/>
        </p:nvSpPr>
        <p:spPr>
          <a:xfrm rot="-5400000">
            <a:off x="-379625" y="4225338"/>
            <a:ext cx="21246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1000" i="1">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8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094"/>
        <p:cNvGrpSpPr/>
        <p:nvPr/>
      </p:nvGrpSpPr>
      <p:grpSpPr>
        <a:xfrm>
          <a:off x="0" y="0"/>
          <a:ext cx="0" cy="0"/>
          <a:chOff x="0" y="0"/>
          <a:chExt cx="0" cy="0"/>
        </a:xfrm>
      </p:grpSpPr>
      <p:sp>
        <p:nvSpPr>
          <p:cNvPr id="1095" name="Google Shape;1095;g39cca24de5a_0_198"/>
          <p:cNvSpPr txBox="1"/>
          <p:nvPr/>
        </p:nvSpPr>
        <p:spPr>
          <a:xfrm>
            <a:off x="254494" y="268550"/>
            <a:ext cx="11612100" cy="1325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3600"/>
              <a:buFont typeface="Arial"/>
              <a:buNone/>
            </a:pPr>
            <a:r>
              <a:rPr lang="en-BG" sz="3600" b="1">
                <a:solidFill>
                  <a:srgbClr val="163A3C"/>
                </a:solidFill>
                <a:latin typeface="Poppins"/>
                <a:ea typeface="Poppins"/>
                <a:cs typeface="Poppins"/>
                <a:sym typeface="Poppins"/>
              </a:rPr>
              <a:t>Land cover | </a:t>
            </a:r>
            <a:r>
              <a:rPr lang="en-BG" sz="3600">
                <a:solidFill>
                  <a:srgbClr val="163A3C"/>
                </a:solidFill>
                <a:latin typeface="Poppins"/>
                <a:ea typeface="Poppins"/>
                <a:cs typeface="Poppins"/>
                <a:sym typeface="Poppins"/>
              </a:rPr>
              <a:t>GLC_FCS30D (Zhang et al. 2024)</a:t>
            </a:r>
            <a:endParaRPr sz="3600" i="0" u="none" strike="noStrike" cap="none">
              <a:solidFill>
                <a:srgbClr val="163A3C"/>
              </a:solidFill>
              <a:latin typeface="Poppins"/>
              <a:ea typeface="Poppins"/>
              <a:cs typeface="Poppins"/>
              <a:sym typeface="Poppins"/>
            </a:endParaRPr>
          </a:p>
        </p:txBody>
      </p:sp>
      <p:pic>
        <p:nvPicPr>
          <p:cNvPr id="1096" name="Google Shape;1096;g39cca24de5a_0_198"/>
          <p:cNvPicPr preferRelativeResize="0"/>
          <p:nvPr/>
        </p:nvPicPr>
        <p:blipFill rotWithShape="1">
          <a:blip r:embed="rId3">
            <a:alphaModFix/>
          </a:blip>
          <a:srcRect/>
          <a:stretch/>
        </p:blipFill>
        <p:spPr>
          <a:xfrm>
            <a:off x="289949" y="1594250"/>
            <a:ext cx="4604663" cy="2762808"/>
          </a:xfrm>
          <a:prstGeom prst="rect">
            <a:avLst/>
          </a:prstGeom>
          <a:noFill/>
          <a:ln w="9525" cap="flat" cmpd="sng">
            <a:solidFill>
              <a:schemeClr val="dk2"/>
            </a:solidFill>
            <a:prstDash val="solid"/>
            <a:round/>
            <a:headEnd type="none" w="sm" len="sm"/>
            <a:tailEnd type="none" w="sm" len="sm"/>
          </a:ln>
        </p:spPr>
      </p:pic>
      <p:sp>
        <p:nvSpPr>
          <p:cNvPr id="1097" name="Google Shape;1097;g39cca24de5a_0_198"/>
          <p:cNvSpPr/>
          <p:nvPr/>
        </p:nvSpPr>
        <p:spPr>
          <a:xfrm>
            <a:off x="4978282" y="2612226"/>
            <a:ext cx="433800" cy="433800"/>
          </a:xfrm>
          <a:prstGeom prst="plus">
            <a:avLst>
              <a:gd name="adj" fmla="val 37794"/>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pic>
        <p:nvPicPr>
          <p:cNvPr id="1098" name="Google Shape;1098;g39cca24de5a_0_198"/>
          <p:cNvPicPr preferRelativeResize="0"/>
          <p:nvPr/>
        </p:nvPicPr>
        <p:blipFill rotWithShape="1">
          <a:blip r:embed="rId4">
            <a:alphaModFix/>
          </a:blip>
          <a:srcRect/>
          <a:stretch/>
        </p:blipFill>
        <p:spPr>
          <a:xfrm>
            <a:off x="5483286" y="1594250"/>
            <a:ext cx="6401268" cy="2762805"/>
          </a:xfrm>
          <a:prstGeom prst="rect">
            <a:avLst/>
          </a:prstGeom>
          <a:noFill/>
          <a:ln w="9525" cap="flat" cmpd="sng">
            <a:solidFill>
              <a:schemeClr val="dk2"/>
            </a:solidFill>
            <a:prstDash val="solid"/>
            <a:round/>
            <a:headEnd type="none" w="sm" len="sm"/>
            <a:tailEnd type="none" w="sm" len="sm"/>
          </a:ln>
        </p:spPr>
      </p:pic>
      <p:sp>
        <p:nvSpPr>
          <p:cNvPr id="1099" name="Google Shape;1099;g39cca24de5a_0_198"/>
          <p:cNvSpPr txBox="1"/>
          <p:nvPr/>
        </p:nvSpPr>
        <p:spPr>
          <a:xfrm>
            <a:off x="289950" y="1239350"/>
            <a:ext cx="40893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BG" sz="1600" b="0" i="0" u="none" strike="noStrike" cap="none">
                <a:solidFill>
                  <a:schemeClr val="dk1"/>
                </a:solidFill>
                <a:latin typeface="Century Gothic"/>
                <a:ea typeface="Century Gothic"/>
                <a:cs typeface="Century Gothic"/>
                <a:sym typeface="Century Gothic"/>
              </a:rPr>
              <a:t>STOC plots </a:t>
            </a:r>
            <a:r>
              <a:rPr lang="en-BG" sz="1600" b="1" i="0" u="none" strike="noStrike" cap="none">
                <a:solidFill>
                  <a:schemeClr val="dk1"/>
                </a:solidFill>
                <a:latin typeface="Century Gothic"/>
                <a:ea typeface="Century Gothic"/>
                <a:cs typeface="Century Gothic"/>
                <a:sym typeface="Century Gothic"/>
              </a:rPr>
              <a:t>[2001- 2019]</a:t>
            </a:r>
            <a:endParaRPr sz="1600" b="1" i="0" u="none" strike="noStrike" cap="none">
              <a:solidFill>
                <a:schemeClr val="dk1"/>
              </a:solidFill>
              <a:latin typeface="Century Gothic"/>
              <a:ea typeface="Century Gothic"/>
              <a:cs typeface="Century Gothic"/>
              <a:sym typeface="Century Gothic"/>
            </a:endParaRPr>
          </a:p>
        </p:txBody>
      </p:sp>
      <p:pic>
        <p:nvPicPr>
          <p:cNvPr id="1100" name="Google Shape;1100;g39cca24de5a_0_198"/>
          <p:cNvPicPr preferRelativeResize="0"/>
          <p:nvPr/>
        </p:nvPicPr>
        <p:blipFill rotWithShape="1">
          <a:blip r:embed="rId5">
            <a:alphaModFix/>
          </a:blip>
          <a:srcRect/>
          <a:stretch/>
        </p:blipFill>
        <p:spPr>
          <a:xfrm>
            <a:off x="2166449" y="1342525"/>
            <a:ext cx="7837677" cy="5383884"/>
          </a:xfrm>
          <a:prstGeom prst="rect">
            <a:avLst/>
          </a:prstGeom>
          <a:noFill/>
          <a:ln>
            <a:noFill/>
          </a:ln>
        </p:spPr>
      </p:pic>
      <p:sp>
        <p:nvSpPr>
          <p:cNvPr id="1101" name="Google Shape;1101;g39cca24de5a_0_198"/>
          <p:cNvSpPr txBox="1"/>
          <p:nvPr/>
        </p:nvSpPr>
        <p:spPr>
          <a:xfrm>
            <a:off x="2851138" y="2766150"/>
            <a:ext cx="6418800" cy="13257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BG" sz="2000" b="1" i="0" u="none" strike="noStrike" cap="none">
                <a:solidFill>
                  <a:schemeClr val="dk1"/>
                </a:solidFill>
                <a:latin typeface="Century Gothic"/>
                <a:ea typeface="Century Gothic"/>
                <a:cs typeface="Century Gothic"/>
                <a:sym typeface="Century Gothic"/>
              </a:rPr>
              <a:t>Spatial intersection </a:t>
            </a:r>
            <a:r>
              <a:rPr lang="en-BG" sz="2000" b="1">
                <a:solidFill>
                  <a:schemeClr val="dk1"/>
                </a:solidFill>
                <a:latin typeface="Century Gothic"/>
                <a:ea typeface="Century Gothic"/>
                <a:cs typeface="Century Gothic"/>
                <a:sym typeface="Century Gothic"/>
              </a:rPr>
              <a:t>with STOC square plots</a:t>
            </a:r>
            <a:endParaRPr sz="2000" b="1" i="0" u="none" strike="noStrike" cap="none">
              <a:solidFill>
                <a:schemeClr val="dk1"/>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2000"/>
              <a:buFont typeface="Arial"/>
              <a:buNone/>
            </a:pPr>
            <a:r>
              <a:rPr lang="en-BG" sz="2000" b="0" i="0" u="none" strike="noStrike" cap="none">
                <a:solidFill>
                  <a:schemeClr val="dk1"/>
                </a:solidFill>
                <a:latin typeface="Century Gothic"/>
                <a:ea typeface="Century Gothic"/>
                <a:cs typeface="Century Gothic"/>
                <a:sym typeface="Century Gothic"/>
              </a:rPr>
              <a:t>1985, 1990, 1995, </a:t>
            </a:r>
            <a:r>
              <a:rPr lang="en-BG" sz="2000" b="1" i="0" u="none" strike="noStrike" cap="none">
                <a:solidFill>
                  <a:schemeClr val="dk1"/>
                </a:solidFill>
                <a:latin typeface="Century Gothic"/>
                <a:ea typeface="Century Gothic"/>
                <a:cs typeface="Century Gothic"/>
                <a:sym typeface="Century Gothic"/>
              </a:rPr>
              <a:t>2000 - 2022</a:t>
            </a:r>
            <a:endParaRPr sz="2000" b="1" i="0" u="none" strike="noStrike" cap="none">
              <a:solidFill>
                <a:schemeClr val="dk1"/>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2000"/>
              <a:buFont typeface="Arial"/>
              <a:buNone/>
            </a:pPr>
            <a:r>
              <a:rPr lang="en-BG" sz="2000" i="0" u="none" strike="noStrike" cap="none">
                <a:solidFill>
                  <a:schemeClr val="dk1"/>
                </a:solidFill>
                <a:latin typeface="Century Gothic"/>
                <a:ea typeface="Century Gothic"/>
                <a:cs typeface="Century Gothic"/>
                <a:sym typeface="Century Gothic"/>
              </a:rPr>
              <a:t>→ Covers </a:t>
            </a:r>
            <a:r>
              <a:rPr lang="en-BG" sz="2000">
                <a:solidFill>
                  <a:schemeClr val="dk1"/>
                </a:solidFill>
                <a:latin typeface="Century Gothic"/>
                <a:ea typeface="Century Gothic"/>
                <a:cs typeface="Century Gothic"/>
                <a:sym typeface="Century Gothic"/>
              </a:rPr>
              <a:t>the study period</a:t>
            </a:r>
            <a:endParaRPr sz="2000" i="0" u="none" strike="noStrike" cap="none">
              <a:solidFill>
                <a:schemeClr val="dk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1"/>
                                          </p:stCondLst>
                                        </p:cTn>
                                        <p:tgtEl>
                                          <p:spTgt spid="1100"/>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1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105"/>
        <p:cNvGrpSpPr/>
        <p:nvPr/>
      </p:nvGrpSpPr>
      <p:grpSpPr>
        <a:xfrm>
          <a:off x="0" y="0"/>
          <a:ext cx="0" cy="0"/>
          <a:chOff x="0" y="0"/>
          <a:chExt cx="0" cy="0"/>
        </a:xfrm>
      </p:grpSpPr>
      <p:sp>
        <p:nvSpPr>
          <p:cNvPr id="1106" name="Google Shape;1106;g39cca24de5a_0_425"/>
          <p:cNvSpPr txBox="1"/>
          <p:nvPr/>
        </p:nvSpPr>
        <p:spPr>
          <a:xfrm>
            <a:off x="254494" y="268550"/>
            <a:ext cx="11612100" cy="1325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3600"/>
              <a:buFont typeface="Arial"/>
              <a:buNone/>
            </a:pPr>
            <a:r>
              <a:rPr lang="en-BG" sz="3600" b="1">
                <a:solidFill>
                  <a:srgbClr val="163A3C"/>
                </a:solidFill>
                <a:latin typeface="Poppins"/>
                <a:ea typeface="Poppins"/>
                <a:cs typeface="Poppins"/>
                <a:sym typeface="Poppins"/>
              </a:rPr>
              <a:t>Land cover | </a:t>
            </a:r>
            <a:r>
              <a:rPr lang="en-BG" sz="3600">
                <a:solidFill>
                  <a:srgbClr val="163A3C"/>
                </a:solidFill>
                <a:latin typeface="Poppins"/>
                <a:ea typeface="Poppins"/>
                <a:cs typeface="Poppins"/>
                <a:sym typeface="Poppins"/>
              </a:rPr>
              <a:t>GLC_FCS30D </a:t>
            </a:r>
            <a:r>
              <a:rPr lang="en-BG" sz="3600" b="1">
                <a:solidFill>
                  <a:schemeClr val="dk1"/>
                </a:solidFill>
                <a:latin typeface="Poppins"/>
                <a:ea typeface="Poppins"/>
                <a:cs typeface="Poppins"/>
                <a:sym typeface="Poppins"/>
              </a:rPr>
              <a:t>∩</a:t>
            </a:r>
            <a:r>
              <a:rPr lang="en-BG" sz="3600">
                <a:solidFill>
                  <a:schemeClr val="dk1"/>
                </a:solidFill>
                <a:latin typeface="Poppins"/>
                <a:ea typeface="Poppins"/>
                <a:cs typeface="Poppins"/>
                <a:sym typeface="Poppins"/>
              </a:rPr>
              <a:t> STOC squares</a:t>
            </a:r>
            <a:endParaRPr sz="3600" i="0" u="none" strike="noStrike" cap="none">
              <a:solidFill>
                <a:srgbClr val="163A3C"/>
              </a:solidFill>
              <a:latin typeface="Poppins"/>
              <a:ea typeface="Poppins"/>
              <a:cs typeface="Poppins"/>
              <a:sym typeface="Poppins"/>
            </a:endParaRPr>
          </a:p>
        </p:txBody>
      </p:sp>
      <p:pic>
        <p:nvPicPr>
          <p:cNvPr id="1107" name="Google Shape;1107;g39cca24de5a_0_425" title="101058.png"/>
          <p:cNvPicPr preferRelativeResize="0"/>
          <p:nvPr/>
        </p:nvPicPr>
        <p:blipFill>
          <a:blip r:embed="rId3">
            <a:alphaModFix/>
          </a:blip>
          <a:stretch>
            <a:fillRect/>
          </a:stretch>
        </p:blipFill>
        <p:spPr>
          <a:xfrm>
            <a:off x="25" y="2172897"/>
            <a:ext cx="12191974" cy="2512200"/>
          </a:xfrm>
          <a:prstGeom prst="rect">
            <a:avLst/>
          </a:prstGeom>
          <a:noFill/>
          <a:ln>
            <a:noFill/>
          </a:ln>
        </p:spPr>
      </p:pic>
      <p:pic>
        <p:nvPicPr>
          <p:cNvPr id="1108" name="Google Shape;1108;g39cca24de5a_0_425" title="100865.png"/>
          <p:cNvPicPr preferRelativeResize="0"/>
          <p:nvPr/>
        </p:nvPicPr>
        <p:blipFill>
          <a:blip r:embed="rId4">
            <a:alphaModFix/>
          </a:blip>
          <a:stretch>
            <a:fillRect/>
          </a:stretch>
        </p:blipFill>
        <p:spPr>
          <a:xfrm>
            <a:off x="0" y="2172888"/>
            <a:ext cx="12192000" cy="2512219"/>
          </a:xfrm>
          <a:prstGeom prst="rect">
            <a:avLst/>
          </a:prstGeom>
          <a:noFill/>
          <a:ln>
            <a:noFill/>
          </a:ln>
        </p:spPr>
      </p:pic>
      <p:sp>
        <p:nvSpPr>
          <p:cNvPr id="1109" name="Google Shape;1109;g39cca24de5a_0_425"/>
          <p:cNvSpPr txBox="1"/>
          <p:nvPr/>
        </p:nvSpPr>
        <p:spPr>
          <a:xfrm>
            <a:off x="202375" y="1671400"/>
            <a:ext cx="5186700" cy="3996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BG" sz="1800" i="1">
                <a:solidFill>
                  <a:schemeClr val="dk1"/>
                </a:solidFill>
                <a:latin typeface="Century Gothic"/>
                <a:ea typeface="Century Gothic"/>
                <a:cs typeface="Century Gothic"/>
                <a:sym typeface="Century Gothic"/>
              </a:rPr>
              <a:t>→ Suspected:</a:t>
            </a:r>
            <a:r>
              <a:rPr lang="en-BG" sz="1800">
                <a:solidFill>
                  <a:schemeClr val="dk1"/>
                </a:solidFill>
                <a:latin typeface="Century Gothic"/>
                <a:ea typeface="Century Gothic"/>
                <a:cs typeface="Century Gothic"/>
                <a:sym typeface="Century Gothic"/>
              </a:rPr>
              <a:t> Deforestation for agriculture</a:t>
            </a:r>
            <a:endParaRPr sz="1800">
              <a:solidFill>
                <a:schemeClr val="dk1"/>
              </a:solidFill>
              <a:latin typeface="Century Gothic"/>
              <a:ea typeface="Century Gothic"/>
              <a:cs typeface="Century Gothic"/>
              <a:sym typeface="Century Gothic"/>
            </a:endParaRPr>
          </a:p>
        </p:txBody>
      </p:sp>
      <p:sp>
        <p:nvSpPr>
          <p:cNvPr id="1110" name="Google Shape;1110;g39cca24de5a_0_425"/>
          <p:cNvSpPr txBox="1"/>
          <p:nvPr/>
        </p:nvSpPr>
        <p:spPr>
          <a:xfrm>
            <a:off x="202375" y="1671400"/>
            <a:ext cx="5394300" cy="3996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BG" sz="1800" i="1">
                <a:solidFill>
                  <a:schemeClr val="dk1"/>
                </a:solidFill>
                <a:latin typeface="Century Gothic"/>
                <a:ea typeface="Century Gothic"/>
                <a:cs typeface="Century Gothic"/>
                <a:sym typeface="Century Gothic"/>
              </a:rPr>
              <a:t>→ Suspected:</a:t>
            </a:r>
            <a:r>
              <a:rPr lang="en-BG" sz="1800">
                <a:solidFill>
                  <a:schemeClr val="dk1"/>
                </a:solidFill>
                <a:latin typeface="Century Gothic"/>
                <a:ea typeface="Century Gothic"/>
                <a:cs typeface="Century Gothic"/>
                <a:sym typeface="Century Gothic"/>
              </a:rPr>
              <a:t> Quarry excavation</a:t>
            </a:r>
            <a:endParaRPr sz="1800">
              <a:solidFill>
                <a:schemeClr val="dk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0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115"/>
        <p:cNvGrpSpPr/>
        <p:nvPr/>
      </p:nvGrpSpPr>
      <p:grpSpPr>
        <a:xfrm>
          <a:off x="0" y="0"/>
          <a:ext cx="0" cy="0"/>
          <a:chOff x="0" y="0"/>
          <a:chExt cx="0" cy="0"/>
        </a:xfrm>
      </p:grpSpPr>
      <p:sp>
        <p:nvSpPr>
          <p:cNvPr id="1116" name="Google Shape;1116;g39cca24de5a_0_440"/>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NaviDAM example</a:t>
            </a:r>
            <a:r>
              <a:rPr lang="en-BG" b="1"/>
              <a:t> | Objectives</a:t>
            </a:r>
            <a:endParaRPr b="1"/>
          </a:p>
        </p:txBody>
      </p:sp>
      <p:sp>
        <p:nvSpPr>
          <p:cNvPr id="1117" name="Google Shape;1117;g39cca24de5a_0_440"/>
          <p:cNvSpPr txBox="1">
            <a:spLocks noGrp="1"/>
          </p:cNvSpPr>
          <p:nvPr>
            <p:ph type="body" idx="1"/>
          </p:nvPr>
        </p:nvSpPr>
        <p:spPr>
          <a:xfrm>
            <a:off x="254500" y="1792643"/>
            <a:ext cx="11682900" cy="1752600"/>
          </a:xfrm>
          <a:prstGeom prst="rect">
            <a:avLst/>
          </a:prstGeom>
        </p:spPr>
        <p:txBody>
          <a:bodyPr spcFirstLastPara="1" wrap="square" lIns="91425" tIns="45700" rIns="91425" bIns="45700" anchor="t" anchorCtr="0">
            <a:normAutofit/>
          </a:bodyPr>
          <a:lstStyle/>
          <a:p>
            <a:pPr marL="457200" lvl="0" indent="-342900" algn="just" rtl="0">
              <a:spcBef>
                <a:spcPts val="1000"/>
              </a:spcBef>
              <a:spcAft>
                <a:spcPts val="0"/>
              </a:spcAft>
              <a:buSzPts val="1800"/>
              <a:buAutoNum type="arabicPeriod"/>
            </a:pPr>
            <a:r>
              <a:rPr lang="en-BG" b="1"/>
              <a:t>Detection</a:t>
            </a:r>
            <a:endParaRPr/>
          </a:p>
          <a:p>
            <a:pPr marL="457200" lvl="0" indent="0" algn="just" rtl="0">
              <a:spcBef>
                <a:spcPts val="1000"/>
              </a:spcBef>
              <a:spcAft>
                <a:spcPts val="0"/>
              </a:spcAft>
              <a:buNone/>
            </a:pPr>
            <a:r>
              <a:rPr lang="en-BG"/>
              <a:t>To identify STOC monitoring squares that have been affected by abrupt landscape changes.</a:t>
            </a:r>
            <a:endParaRPr/>
          </a:p>
          <a:p>
            <a:pPr marL="1371600" lvl="2" indent="-342900" algn="just" rtl="0">
              <a:spcBef>
                <a:spcPts val="500"/>
              </a:spcBef>
              <a:spcAft>
                <a:spcPts val="0"/>
              </a:spcAft>
              <a:buSzPts val="1800"/>
              <a:buChar char="➢"/>
            </a:pPr>
            <a:r>
              <a:rPr lang="en-BG"/>
              <a:t>We compute landscape metrics on the annual land cover squares</a:t>
            </a:r>
            <a:endParaRPr/>
          </a:p>
          <a:p>
            <a:pPr marL="1371600" lvl="2" indent="-368300" algn="just" rtl="0">
              <a:spcBef>
                <a:spcPts val="0"/>
              </a:spcBef>
              <a:spcAft>
                <a:spcPts val="0"/>
              </a:spcAft>
              <a:buSzPts val="2200"/>
              <a:buChar char="➢"/>
            </a:pPr>
            <a:r>
              <a:rPr lang="en-BG" sz="2000" i="1"/>
              <a:t>We look for a suited detection method with </a:t>
            </a:r>
            <a:r>
              <a:rPr lang="en-BG" sz="2000" b="1" i="1"/>
              <a:t>NaviDAM</a:t>
            </a:r>
            <a:endParaRPr/>
          </a:p>
        </p:txBody>
      </p:sp>
      <p:sp>
        <p:nvSpPr>
          <p:cNvPr id="1118" name="Google Shape;1118;g39cca24de5a_0_440"/>
          <p:cNvSpPr txBox="1">
            <a:spLocks noGrp="1"/>
          </p:cNvSpPr>
          <p:nvPr>
            <p:ph type="sldNum" idx="12"/>
          </p:nvPr>
        </p:nvSpPr>
        <p:spPr>
          <a:xfrm>
            <a:off x="153864" y="6339112"/>
            <a:ext cx="4746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83</a:t>
            </a:fld>
            <a:endParaRPr/>
          </a:p>
        </p:txBody>
      </p:sp>
      <p:sp>
        <p:nvSpPr>
          <p:cNvPr id="1119" name="Google Shape;1119;g39cca24de5a_0_440"/>
          <p:cNvSpPr txBox="1">
            <a:spLocks noGrp="1"/>
          </p:cNvSpPr>
          <p:nvPr>
            <p:ph type="body" idx="1"/>
          </p:nvPr>
        </p:nvSpPr>
        <p:spPr>
          <a:xfrm>
            <a:off x="7288350" y="187650"/>
            <a:ext cx="4260600" cy="578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BG" sz="1600" u="sng">
                <a:solidFill>
                  <a:schemeClr val="hlink"/>
                </a:solidFill>
                <a:hlinkClick r:id="rId3"/>
              </a:rPr>
              <a:t>https://estopinj.github.io/dam/contents/gallery/STOC_synthetic-controls/</a:t>
            </a:r>
            <a:endParaRPr sz="1600"/>
          </a:p>
        </p:txBody>
      </p:sp>
      <p:sp>
        <p:nvSpPr>
          <p:cNvPr id="1120" name="Google Shape;1120;g39cca24de5a_0_440"/>
          <p:cNvSpPr txBox="1">
            <a:spLocks noGrp="1"/>
          </p:cNvSpPr>
          <p:nvPr>
            <p:ph type="body" idx="1"/>
          </p:nvPr>
        </p:nvSpPr>
        <p:spPr>
          <a:xfrm>
            <a:off x="254500" y="3926243"/>
            <a:ext cx="11682900" cy="1979100"/>
          </a:xfrm>
          <a:prstGeom prst="rect">
            <a:avLst/>
          </a:prstGeom>
        </p:spPr>
        <p:txBody>
          <a:bodyPr spcFirstLastPara="1" wrap="square" lIns="91425" tIns="45700" rIns="91425" bIns="45700" anchor="t" anchorCtr="0">
            <a:normAutofit/>
          </a:bodyPr>
          <a:lstStyle/>
          <a:p>
            <a:pPr marL="457200" lvl="0" indent="-342900" algn="just" rtl="0">
              <a:spcBef>
                <a:spcPts val="1000"/>
              </a:spcBef>
              <a:spcAft>
                <a:spcPts val="0"/>
              </a:spcAft>
              <a:buSzPts val="1800"/>
              <a:buAutoNum type="arabicPeriod" startAt="2"/>
            </a:pPr>
            <a:r>
              <a:rPr lang="en-BG" b="1"/>
              <a:t>Effect estimation</a:t>
            </a:r>
            <a:endParaRPr/>
          </a:p>
          <a:p>
            <a:pPr marL="457200" lvl="0" indent="0" algn="just" rtl="0">
              <a:spcBef>
                <a:spcPts val="1000"/>
              </a:spcBef>
              <a:spcAft>
                <a:spcPts val="0"/>
              </a:spcAft>
              <a:buNone/>
            </a:pPr>
            <a:r>
              <a:rPr lang="en-BG"/>
              <a:t>To test if the detected landscape changes result in bird diversity metric shifts</a:t>
            </a:r>
            <a:endParaRPr/>
          </a:p>
          <a:p>
            <a:pPr marL="1371600" lvl="2" indent="-368300" algn="just" rtl="0">
              <a:spcBef>
                <a:spcPts val="500"/>
              </a:spcBef>
              <a:spcAft>
                <a:spcPts val="0"/>
              </a:spcAft>
              <a:buSzPts val="2200"/>
              <a:buChar char="➢"/>
            </a:pPr>
            <a:r>
              <a:rPr lang="en-BG" sz="2000" i="1"/>
              <a:t>We look for a suited detection method with </a:t>
            </a:r>
            <a:r>
              <a:rPr lang="en-BG" sz="2000" b="1" i="1"/>
              <a:t>NaviDAM</a:t>
            </a:r>
            <a:endParaRPr sz="2000" b="1" i="1"/>
          </a:p>
          <a:p>
            <a:pPr marL="457200" lvl="0" indent="0" algn="just" rtl="0">
              <a:spcBef>
                <a:spcPts val="100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125"/>
        <p:cNvGrpSpPr/>
        <p:nvPr/>
      </p:nvGrpSpPr>
      <p:grpSpPr>
        <a:xfrm>
          <a:off x="0" y="0"/>
          <a:ext cx="0" cy="0"/>
          <a:chOff x="0" y="0"/>
          <a:chExt cx="0" cy="0"/>
        </a:xfrm>
      </p:grpSpPr>
      <p:sp>
        <p:nvSpPr>
          <p:cNvPr id="1126" name="Google Shape;1126;g39cca24de5a_0_450"/>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NaviDAM example</a:t>
            </a:r>
            <a:r>
              <a:rPr lang="en-BG" b="1"/>
              <a:t> | Detection</a:t>
            </a:r>
            <a:endParaRPr b="1"/>
          </a:p>
        </p:txBody>
      </p:sp>
      <p:sp>
        <p:nvSpPr>
          <p:cNvPr id="1127" name="Google Shape;1127;g39cca24de5a_0_450"/>
          <p:cNvSpPr txBox="1">
            <a:spLocks noGrp="1"/>
          </p:cNvSpPr>
          <p:nvPr>
            <p:ph type="body" idx="1"/>
          </p:nvPr>
        </p:nvSpPr>
        <p:spPr>
          <a:xfrm>
            <a:off x="7288350" y="187650"/>
            <a:ext cx="4260600" cy="578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BG" sz="1600" u="sng">
                <a:solidFill>
                  <a:schemeClr val="hlink"/>
                </a:solidFill>
                <a:hlinkClick r:id="rId3"/>
              </a:rPr>
              <a:t>https://estopinj.github.io/dam/contents/gallery/STOC_synthetic-controls/</a:t>
            </a:r>
            <a:endParaRPr sz="1600"/>
          </a:p>
        </p:txBody>
      </p:sp>
      <p:pic>
        <p:nvPicPr>
          <p:cNvPr id="1128" name="Google Shape;1128;g39cca24de5a_0_450" title="obj-data.png"/>
          <p:cNvPicPr preferRelativeResize="0"/>
          <p:nvPr/>
        </p:nvPicPr>
        <p:blipFill>
          <a:blip r:embed="rId4">
            <a:alphaModFix/>
          </a:blip>
          <a:stretch>
            <a:fillRect/>
          </a:stretch>
        </p:blipFill>
        <p:spPr>
          <a:xfrm>
            <a:off x="2244100" y="1306775"/>
            <a:ext cx="7024600" cy="5463825"/>
          </a:xfrm>
          <a:prstGeom prst="rect">
            <a:avLst/>
          </a:prstGeom>
          <a:noFill/>
          <a:ln>
            <a:noFill/>
          </a:ln>
        </p:spPr>
      </p:pic>
      <p:pic>
        <p:nvPicPr>
          <p:cNvPr id="1129" name="Google Shape;1129;g39cca24de5a_0_450" title="model_props.png"/>
          <p:cNvPicPr preferRelativeResize="0"/>
          <p:nvPr/>
        </p:nvPicPr>
        <p:blipFill>
          <a:blip r:embed="rId5">
            <a:alphaModFix/>
          </a:blip>
          <a:stretch>
            <a:fillRect/>
          </a:stretch>
        </p:blipFill>
        <p:spPr>
          <a:xfrm>
            <a:off x="2244100" y="2582800"/>
            <a:ext cx="7024600" cy="2487726"/>
          </a:xfrm>
          <a:prstGeom prst="rect">
            <a:avLst/>
          </a:prstGeom>
          <a:noFill/>
          <a:ln>
            <a:noFill/>
          </a:ln>
        </p:spPr>
      </p:pic>
      <p:pic>
        <p:nvPicPr>
          <p:cNvPr id="1130" name="Google Shape;1130;g39cca24de5a_0_450" title="packages.png"/>
          <p:cNvPicPr preferRelativeResize="0"/>
          <p:nvPr/>
        </p:nvPicPr>
        <p:blipFill>
          <a:blip r:embed="rId6">
            <a:alphaModFix/>
          </a:blip>
          <a:stretch>
            <a:fillRect/>
          </a:stretch>
        </p:blipFill>
        <p:spPr>
          <a:xfrm>
            <a:off x="2244100" y="2582800"/>
            <a:ext cx="7024600" cy="2228282"/>
          </a:xfrm>
          <a:prstGeom prst="rect">
            <a:avLst/>
          </a:prstGeom>
          <a:noFill/>
          <a:ln>
            <a:noFill/>
          </a:ln>
        </p:spPr>
      </p:pic>
      <p:pic>
        <p:nvPicPr>
          <p:cNvPr id="1131" name="Google Shape;1131;g39cca24de5a_0_450" title="assumptions.png"/>
          <p:cNvPicPr preferRelativeResize="0"/>
          <p:nvPr/>
        </p:nvPicPr>
        <p:blipFill>
          <a:blip r:embed="rId7">
            <a:alphaModFix/>
          </a:blip>
          <a:stretch>
            <a:fillRect/>
          </a:stretch>
        </p:blipFill>
        <p:spPr>
          <a:xfrm>
            <a:off x="2244100" y="2582800"/>
            <a:ext cx="7024600" cy="2599656"/>
          </a:xfrm>
          <a:prstGeom prst="rect">
            <a:avLst/>
          </a:prstGeom>
          <a:noFill/>
          <a:ln>
            <a:noFill/>
          </a:ln>
        </p:spPr>
      </p:pic>
      <p:pic>
        <p:nvPicPr>
          <p:cNvPr id="1132" name="Google Shape;1132;g39cca24de5a_0_450" title="results.png"/>
          <p:cNvPicPr preferRelativeResize="0"/>
          <p:nvPr/>
        </p:nvPicPr>
        <p:blipFill>
          <a:blip r:embed="rId8">
            <a:alphaModFix/>
          </a:blip>
          <a:stretch>
            <a:fillRect/>
          </a:stretch>
        </p:blipFill>
        <p:spPr>
          <a:xfrm>
            <a:off x="2244100" y="5249800"/>
            <a:ext cx="7024600" cy="1551654"/>
          </a:xfrm>
          <a:prstGeom prst="rect">
            <a:avLst/>
          </a:prstGeom>
          <a:noFill/>
          <a:ln>
            <a:noFill/>
          </a:ln>
        </p:spPr>
      </p:pic>
      <p:pic>
        <p:nvPicPr>
          <p:cNvPr id="1133" name="Google Shape;1133;g39cca24de5a_0_450" title="obj-data.png"/>
          <p:cNvPicPr preferRelativeResize="0"/>
          <p:nvPr/>
        </p:nvPicPr>
        <p:blipFill rotWithShape="1">
          <a:blip r:embed="rId4">
            <a:alphaModFix/>
          </a:blip>
          <a:srcRect b="80187"/>
          <a:stretch/>
        </p:blipFill>
        <p:spPr>
          <a:xfrm>
            <a:off x="2244100" y="1306775"/>
            <a:ext cx="7024600" cy="1082525"/>
          </a:xfrm>
          <a:prstGeom prst="rect">
            <a:avLst/>
          </a:prstGeom>
          <a:noFill/>
          <a:ln>
            <a:noFill/>
          </a:ln>
        </p:spPr>
      </p:pic>
      <p:pic>
        <p:nvPicPr>
          <p:cNvPr id="1134" name="Google Shape;1134;g39cca24de5a_0_450"/>
          <p:cNvPicPr preferRelativeResize="0"/>
          <p:nvPr/>
        </p:nvPicPr>
        <p:blipFill>
          <a:blip r:embed="rId9">
            <a:alphaModFix/>
          </a:blip>
          <a:stretch>
            <a:fillRect/>
          </a:stretch>
        </p:blipFill>
        <p:spPr>
          <a:xfrm>
            <a:off x="2244099" y="2644147"/>
            <a:ext cx="7024599" cy="230625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9"/>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128"/>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30"/>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112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31"/>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113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3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1131"/>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1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138"/>
        <p:cNvGrpSpPr/>
        <p:nvPr/>
      </p:nvGrpSpPr>
      <p:grpSpPr>
        <a:xfrm>
          <a:off x="0" y="0"/>
          <a:ext cx="0" cy="0"/>
          <a:chOff x="0" y="0"/>
          <a:chExt cx="0" cy="0"/>
        </a:xfrm>
      </p:grpSpPr>
      <p:pic>
        <p:nvPicPr>
          <p:cNvPr id="1139" name="Google Shape;1139;g39cca24de5a_0_208"/>
          <p:cNvPicPr preferRelativeResize="0"/>
          <p:nvPr/>
        </p:nvPicPr>
        <p:blipFill rotWithShape="1">
          <a:blip r:embed="rId3">
            <a:alphaModFix/>
          </a:blip>
          <a:srcRect/>
          <a:stretch/>
        </p:blipFill>
        <p:spPr>
          <a:xfrm>
            <a:off x="3136981" y="1284330"/>
            <a:ext cx="7898409" cy="5449882"/>
          </a:xfrm>
          <a:prstGeom prst="rect">
            <a:avLst/>
          </a:prstGeom>
          <a:noFill/>
          <a:ln>
            <a:noFill/>
          </a:ln>
        </p:spPr>
      </p:pic>
      <p:sp>
        <p:nvSpPr>
          <p:cNvPr id="1140" name="Google Shape;1140;g39cca24de5a_0_208"/>
          <p:cNvSpPr txBox="1"/>
          <p:nvPr/>
        </p:nvSpPr>
        <p:spPr>
          <a:xfrm>
            <a:off x="429425" y="3424063"/>
            <a:ext cx="2548200" cy="11853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1700"/>
              <a:buFont typeface="Arial"/>
              <a:buNone/>
            </a:pPr>
            <a:r>
              <a:rPr lang="en-BG" sz="1700" b="1" i="0" u="none" strike="noStrike" cap="none">
                <a:solidFill>
                  <a:schemeClr val="dk1"/>
                </a:solidFill>
                <a:latin typeface="Century Gothic"/>
                <a:ea typeface="Century Gothic"/>
                <a:cs typeface="Century Gothic"/>
                <a:sym typeface="Century Gothic"/>
              </a:rPr>
              <a:t>Assumption:</a:t>
            </a:r>
            <a:endParaRPr sz="1700" b="1" i="0" u="none" strike="noStrike" cap="none">
              <a:solidFill>
                <a:schemeClr val="dk1"/>
              </a:solidFill>
              <a:latin typeface="Century Gothic"/>
              <a:ea typeface="Century Gothic"/>
              <a:cs typeface="Century Gothic"/>
              <a:sym typeface="Century Gothic"/>
            </a:endParaRPr>
          </a:p>
          <a:p>
            <a:pPr marL="0" marR="0" lvl="0" indent="0" algn="just" rtl="0">
              <a:lnSpc>
                <a:spcPct val="100000"/>
              </a:lnSpc>
              <a:spcBef>
                <a:spcPts val="0"/>
              </a:spcBef>
              <a:spcAft>
                <a:spcPts val="0"/>
              </a:spcAft>
              <a:buClr>
                <a:srgbClr val="000000"/>
              </a:buClr>
              <a:buSzPts val="1700"/>
              <a:buFont typeface="Arial"/>
              <a:buNone/>
            </a:pPr>
            <a:r>
              <a:rPr lang="en-BG" sz="1600" b="0" i="0" u="none" strike="noStrike" cap="none">
                <a:solidFill>
                  <a:schemeClr val="dk1"/>
                </a:solidFill>
                <a:latin typeface="Century Gothic"/>
                <a:ea typeface="Century Gothic"/>
                <a:cs typeface="Century Gothic"/>
                <a:sym typeface="Century Gothic"/>
              </a:rPr>
              <a:t>Urbanization will disturb bird resources and habitats</a:t>
            </a:r>
            <a:endParaRPr sz="1600" b="0" i="0" u="none" strike="noStrike" cap="none">
              <a:solidFill>
                <a:schemeClr val="dk1"/>
              </a:solidFill>
              <a:latin typeface="Century Gothic"/>
              <a:ea typeface="Century Gothic"/>
              <a:cs typeface="Century Gothic"/>
              <a:sym typeface="Century Gothic"/>
            </a:endParaRPr>
          </a:p>
        </p:txBody>
      </p:sp>
      <p:sp>
        <p:nvSpPr>
          <p:cNvPr id="1141" name="Google Shape;1141;g39cca24de5a_0_208"/>
          <p:cNvSpPr txBox="1"/>
          <p:nvPr/>
        </p:nvSpPr>
        <p:spPr>
          <a:xfrm>
            <a:off x="254494" y="268550"/>
            <a:ext cx="116121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BG" sz="3600">
                <a:solidFill>
                  <a:srgbClr val="163A3C"/>
                </a:solidFill>
                <a:latin typeface="Poppins"/>
                <a:ea typeface="Poppins"/>
                <a:cs typeface="Poppins"/>
                <a:sym typeface="Poppins"/>
              </a:rPr>
              <a:t>NaviDAM example</a:t>
            </a:r>
            <a:r>
              <a:rPr lang="en-BG" sz="3600" b="1">
                <a:solidFill>
                  <a:srgbClr val="163A3C"/>
                </a:solidFill>
                <a:latin typeface="Poppins"/>
                <a:ea typeface="Poppins"/>
                <a:cs typeface="Poppins"/>
                <a:sym typeface="Poppins"/>
              </a:rPr>
              <a:t> | Applied detection</a:t>
            </a:r>
            <a:endParaRPr sz="2800" i="0" u="none" strike="noStrike" cap="none">
              <a:solidFill>
                <a:srgbClr val="163A3C"/>
              </a:solidFill>
              <a:latin typeface="Poppins"/>
              <a:ea typeface="Poppins"/>
              <a:cs typeface="Poppins"/>
              <a:sym typeface="Poppins"/>
            </a:endParaRPr>
          </a:p>
        </p:txBody>
      </p:sp>
      <p:sp>
        <p:nvSpPr>
          <p:cNvPr id="1142" name="Google Shape;1142;g39cca24de5a_0_208"/>
          <p:cNvSpPr/>
          <p:nvPr/>
        </p:nvSpPr>
        <p:spPr>
          <a:xfrm>
            <a:off x="7939058" y="3526900"/>
            <a:ext cx="1070100" cy="7365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1143" name="Google Shape;1143;g39cca24de5a_0_208"/>
          <p:cNvSpPr txBox="1"/>
          <p:nvPr/>
        </p:nvSpPr>
        <p:spPr>
          <a:xfrm>
            <a:off x="254504" y="1194050"/>
            <a:ext cx="8333400" cy="4311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Clr>
                <a:schemeClr val="dk1"/>
              </a:buClr>
              <a:buSzPts val="1700"/>
              <a:buFont typeface="Arial"/>
              <a:buNone/>
            </a:pPr>
            <a:r>
              <a:rPr lang="en-BG" sz="1600">
                <a:solidFill>
                  <a:schemeClr val="dk1"/>
                </a:solidFill>
                <a:latin typeface="Century Gothic"/>
                <a:ea typeface="Century Gothic"/>
                <a:cs typeface="Century Gothic"/>
                <a:sym typeface="Century Gothic"/>
              </a:rPr>
              <a:t>From the annual class metric differences computed with PyLandStats (Bosch, 2019)</a:t>
            </a:r>
            <a:endParaRPr sz="1600">
              <a:solidFill>
                <a:schemeClr val="dk1"/>
              </a:solidFill>
              <a:latin typeface="Century Gothic"/>
              <a:ea typeface="Century Gothic"/>
              <a:cs typeface="Century Gothic"/>
              <a:sym typeface="Century Gothic"/>
            </a:endParaRPr>
          </a:p>
        </p:txBody>
      </p:sp>
      <p:sp>
        <p:nvSpPr>
          <p:cNvPr id="1144" name="Google Shape;1144;g39cca24de5a_0_208"/>
          <p:cNvSpPr txBox="1"/>
          <p:nvPr/>
        </p:nvSpPr>
        <p:spPr>
          <a:xfrm>
            <a:off x="5823707" y="6372225"/>
            <a:ext cx="6292500" cy="323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BG" sz="1000">
                <a:solidFill>
                  <a:schemeClr val="dk1"/>
                </a:solidFill>
                <a:latin typeface="Century Gothic"/>
                <a:ea typeface="Century Gothic"/>
                <a:cs typeface="Century Gothic"/>
                <a:sym typeface="Century Gothic"/>
              </a:rPr>
              <a:t>Bosch, Martí. "PyLandStats: An open-source Pythonic library to compute landscape metrics." (2019)</a:t>
            </a:r>
            <a:endParaRPr/>
          </a:p>
        </p:txBody>
      </p:sp>
      <p:cxnSp>
        <p:nvCxnSpPr>
          <p:cNvPr id="1145" name="Google Shape;1145;g39cca24de5a_0_208"/>
          <p:cNvCxnSpPr/>
          <p:nvPr/>
        </p:nvCxnSpPr>
        <p:spPr>
          <a:xfrm flipH="1">
            <a:off x="8870170" y="2711900"/>
            <a:ext cx="525000" cy="912300"/>
          </a:xfrm>
          <a:prstGeom prst="straightConnector1">
            <a:avLst/>
          </a:prstGeom>
          <a:noFill/>
          <a:ln w="38100" cap="flat" cmpd="sng">
            <a:solidFill>
              <a:srgbClr val="FF0000"/>
            </a:solidFill>
            <a:prstDash val="solid"/>
            <a:round/>
            <a:headEnd type="none" w="med" len="med"/>
            <a:tailEnd type="triangle" w="med" len="med"/>
          </a:ln>
        </p:spPr>
      </p:cxnSp>
      <p:sp>
        <p:nvSpPr>
          <p:cNvPr id="1146" name="Google Shape;1146;g39cca24de5a_0_208"/>
          <p:cNvSpPr/>
          <p:nvPr/>
        </p:nvSpPr>
        <p:spPr>
          <a:xfrm>
            <a:off x="7323934" y="3474686"/>
            <a:ext cx="578400" cy="579900"/>
          </a:xfrm>
          <a:prstGeom prst="ellipse">
            <a:avLst/>
          </a:prstGeom>
          <a:noFill/>
          <a:ln w="38100" cap="flat" cmpd="sng">
            <a:solidFill>
              <a:srgbClr val="62E0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1147" name="Google Shape;1147;g39cca24de5a_0_208"/>
          <p:cNvSpPr txBox="1">
            <a:spLocks noGrp="1"/>
          </p:cNvSpPr>
          <p:nvPr>
            <p:ph type="body" idx="1"/>
          </p:nvPr>
        </p:nvSpPr>
        <p:spPr>
          <a:xfrm>
            <a:off x="7288350" y="187650"/>
            <a:ext cx="4260600" cy="578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BG" sz="1600" u="sng">
                <a:solidFill>
                  <a:schemeClr val="hlink"/>
                </a:solidFill>
                <a:hlinkClick r:id="rId4"/>
              </a:rPr>
              <a:t>https://estopinj.github.io/dam/contents/gallery/STOC_synthetic-controls/</a:t>
            </a:r>
            <a:endParaRPr sz="1600"/>
          </a:p>
        </p:txBody>
      </p:sp>
      <p:pic>
        <p:nvPicPr>
          <p:cNvPr id="1148" name="Google Shape;1148;g39cca24de5a_0_208"/>
          <p:cNvPicPr preferRelativeResize="0"/>
          <p:nvPr/>
        </p:nvPicPr>
        <p:blipFill>
          <a:blip r:embed="rId5">
            <a:alphaModFix/>
          </a:blip>
          <a:stretch>
            <a:fillRect/>
          </a:stretch>
        </p:blipFill>
        <p:spPr>
          <a:xfrm>
            <a:off x="2519414" y="2150815"/>
            <a:ext cx="7153174" cy="3488666"/>
          </a:xfrm>
          <a:prstGeom prst="rect">
            <a:avLst/>
          </a:prstGeom>
          <a:noFill/>
          <a:ln>
            <a:noFill/>
          </a:ln>
        </p:spPr>
      </p:pic>
      <p:pic>
        <p:nvPicPr>
          <p:cNvPr id="1149" name="Google Shape;1149;g39cca24de5a_0_208" title="Response-Picus viridis_class_Impervious surfaces_proportion_of_landscape_100B200_detect_2007-2016_NbSTOC2790_sign+.csv.png"/>
          <p:cNvPicPr preferRelativeResize="0"/>
          <p:nvPr/>
        </p:nvPicPr>
        <p:blipFill>
          <a:blip r:embed="rId6">
            <a:alphaModFix/>
          </a:blip>
          <a:stretch>
            <a:fillRect/>
          </a:stretch>
        </p:blipFill>
        <p:spPr>
          <a:xfrm>
            <a:off x="0" y="1744359"/>
            <a:ext cx="12192001" cy="454473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148"/>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13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49"/>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1139"/>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1143"/>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11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154"/>
        <p:cNvGrpSpPr/>
        <p:nvPr/>
      </p:nvGrpSpPr>
      <p:grpSpPr>
        <a:xfrm>
          <a:off x="0" y="0"/>
          <a:ext cx="0" cy="0"/>
          <a:chOff x="0" y="0"/>
          <a:chExt cx="0" cy="0"/>
        </a:xfrm>
      </p:grpSpPr>
      <p:sp>
        <p:nvSpPr>
          <p:cNvPr id="1155" name="Google Shape;1155;g39cca24de5a_1_5"/>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NaviDAM example</a:t>
            </a:r>
            <a:r>
              <a:rPr lang="en-BG" b="1"/>
              <a:t> | Attribution</a:t>
            </a:r>
            <a:endParaRPr b="1"/>
          </a:p>
        </p:txBody>
      </p:sp>
      <p:sp>
        <p:nvSpPr>
          <p:cNvPr id="1156" name="Google Shape;1156;g39cca24de5a_1_5"/>
          <p:cNvSpPr txBox="1">
            <a:spLocks noGrp="1"/>
          </p:cNvSpPr>
          <p:nvPr>
            <p:ph type="body" idx="1"/>
          </p:nvPr>
        </p:nvSpPr>
        <p:spPr>
          <a:xfrm>
            <a:off x="7288350" y="187650"/>
            <a:ext cx="4260600" cy="578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BG" sz="1600" u="sng">
                <a:solidFill>
                  <a:schemeClr val="hlink"/>
                </a:solidFill>
                <a:hlinkClick r:id="rId3"/>
              </a:rPr>
              <a:t>https://estopinj.github.io/dam/contents/gallery/STOC_synthetic-controls/</a:t>
            </a:r>
            <a:endParaRPr sz="1600"/>
          </a:p>
        </p:txBody>
      </p:sp>
      <p:pic>
        <p:nvPicPr>
          <p:cNvPr id="1157" name="Google Shape;1157;g39cca24de5a_1_5" title="obj-data.png"/>
          <p:cNvPicPr preferRelativeResize="0"/>
          <p:nvPr/>
        </p:nvPicPr>
        <p:blipFill rotWithShape="1">
          <a:blip r:embed="rId4">
            <a:alphaModFix/>
          </a:blip>
          <a:srcRect b="80187"/>
          <a:stretch/>
        </p:blipFill>
        <p:spPr>
          <a:xfrm>
            <a:off x="2472700" y="1306775"/>
            <a:ext cx="7024600" cy="1082525"/>
          </a:xfrm>
          <a:prstGeom prst="rect">
            <a:avLst/>
          </a:prstGeom>
          <a:noFill/>
          <a:ln>
            <a:noFill/>
          </a:ln>
        </p:spPr>
      </p:pic>
      <p:pic>
        <p:nvPicPr>
          <p:cNvPr id="1158" name="Google Shape;1158;g39cca24de5a_1_5" title="attrib_0.png"/>
          <p:cNvPicPr preferRelativeResize="0"/>
          <p:nvPr/>
        </p:nvPicPr>
        <p:blipFill rotWithShape="1">
          <a:blip r:embed="rId5">
            <a:alphaModFix/>
          </a:blip>
          <a:srcRect b="44177"/>
          <a:stretch/>
        </p:blipFill>
        <p:spPr>
          <a:xfrm>
            <a:off x="2472700" y="1285895"/>
            <a:ext cx="7024600" cy="3659875"/>
          </a:xfrm>
          <a:prstGeom prst="rect">
            <a:avLst/>
          </a:prstGeom>
          <a:noFill/>
          <a:ln>
            <a:noFill/>
          </a:ln>
        </p:spPr>
      </p:pic>
      <p:pic>
        <p:nvPicPr>
          <p:cNvPr id="1159" name="Google Shape;1159;g39cca24de5a_1_5" title="attrib_1.png"/>
          <p:cNvPicPr preferRelativeResize="0"/>
          <p:nvPr/>
        </p:nvPicPr>
        <p:blipFill>
          <a:blip r:embed="rId6">
            <a:alphaModFix/>
          </a:blip>
          <a:stretch>
            <a:fillRect/>
          </a:stretch>
        </p:blipFill>
        <p:spPr>
          <a:xfrm>
            <a:off x="2472700" y="2173605"/>
            <a:ext cx="7024600" cy="4291119"/>
          </a:xfrm>
          <a:prstGeom prst="rect">
            <a:avLst/>
          </a:prstGeom>
          <a:noFill/>
          <a:ln>
            <a:noFill/>
          </a:ln>
        </p:spPr>
      </p:pic>
      <p:pic>
        <p:nvPicPr>
          <p:cNvPr id="1160" name="Google Shape;1160;g39cca24de5a_1_5" title="attrib_2.png"/>
          <p:cNvPicPr preferRelativeResize="0"/>
          <p:nvPr/>
        </p:nvPicPr>
        <p:blipFill>
          <a:blip r:embed="rId7">
            <a:alphaModFix/>
          </a:blip>
          <a:stretch>
            <a:fillRect/>
          </a:stretch>
        </p:blipFill>
        <p:spPr>
          <a:xfrm>
            <a:off x="2472700" y="2193051"/>
            <a:ext cx="7024600" cy="2366998"/>
          </a:xfrm>
          <a:prstGeom prst="rect">
            <a:avLst/>
          </a:prstGeom>
          <a:noFill/>
          <a:ln>
            <a:noFill/>
          </a:ln>
        </p:spPr>
      </p:pic>
      <p:pic>
        <p:nvPicPr>
          <p:cNvPr id="1161" name="Google Shape;1161;g39cca24de5a_1_5" title="attrib_3.png"/>
          <p:cNvPicPr preferRelativeResize="0"/>
          <p:nvPr/>
        </p:nvPicPr>
        <p:blipFill rotWithShape="1">
          <a:blip r:embed="rId8">
            <a:alphaModFix/>
          </a:blip>
          <a:srcRect b="42637"/>
          <a:stretch/>
        </p:blipFill>
        <p:spPr>
          <a:xfrm>
            <a:off x="2472700" y="2155626"/>
            <a:ext cx="7024600" cy="3968277"/>
          </a:xfrm>
          <a:prstGeom prst="rect">
            <a:avLst/>
          </a:prstGeom>
          <a:noFill/>
          <a:ln>
            <a:noFill/>
          </a:ln>
        </p:spPr>
      </p:pic>
      <p:sp>
        <p:nvSpPr>
          <p:cNvPr id="1162" name="Google Shape;1162;g39cca24de5a_1_5"/>
          <p:cNvSpPr/>
          <p:nvPr/>
        </p:nvSpPr>
        <p:spPr>
          <a:xfrm>
            <a:off x="2157925" y="2598500"/>
            <a:ext cx="7690200" cy="4083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pic>
        <p:nvPicPr>
          <p:cNvPr id="1163" name="Google Shape;1163;g39cca24de5a_1_5" title="attrib_3.png"/>
          <p:cNvPicPr preferRelativeResize="0"/>
          <p:nvPr/>
        </p:nvPicPr>
        <p:blipFill rotWithShape="1">
          <a:blip r:embed="rId8">
            <a:alphaModFix/>
          </a:blip>
          <a:srcRect t="55160"/>
          <a:stretch/>
        </p:blipFill>
        <p:spPr>
          <a:xfrm>
            <a:off x="2472700" y="2542449"/>
            <a:ext cx="7024600" cy="31018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158"/>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15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60"/>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115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61"/>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1159"/>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6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168"/>
        <p:cNvGrpSpPr/>
        <p:nvPr/>
      </p:nvGrpSpPr>
      <p:grpSpPr>
        <a:xfrm>
          <a:off x="0" y="0"/>
          <a:ext cx="0" cy="0"/>
          <a:chOff x="0" y="0"/>
          <a:chExt cx="0" cy="0"/>
        </a:xfrm>
      </p:grpSpPr>
      <p:sp>
        <p:nvSpPr>
          <p:cNvPr id="1169" name="Google Shape;1169;g39cca24de5a_2_0"/>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NaviDAM example</a:t>
            </a:r>
            <a:r>
              <a:rPr lang="en-BG" b="1"/>
              <a:t> | Attribution</a:t>
            </a:r>
            <a:endParaRPr b="1"/>
          </a:p>
        </p:txBody>
      </p:sp>
      <p:sp>
        <p:nvSpPr>
          <p:cNvPr id="1170" name="Google Shape;1170;g39cca24de5a_2_0"/>
          <p:cNvSpPr txBox="1">
            <a:spLocks noGrp="1"/>
          </p:cNvSpPr>
          <p:nvPr>
            <p:ph type="body" idx="1"/>
          </p:nvPr>
        </p:nvSpPr>
        <p:spPr>
          <a:xfrm>
            <a:off x="7288350" y="187650"/>
            <a:ext cx="4260600" cy="578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BG" sz="1600" u="sng">
                <a:solidFill>
                  <a:schemeClr val="hlink"/>
                </a:solidFill>
                <a:hlinkClick r:id="rId3"/>
              </a:rPr>
              <a:t>https://estopinj.github.io/dam/contents/gallery/STOC_synthetic-controls/</a:t>
            </a:r>
            <a:endParaRPr sz="1600"/>
          </a:p>
        </p:txBody>
      </p:sp>
      <p:pic>
        <p:nvPicPr>
          <p:cNvPr id="1171" name="Google Shape;1171;g39cca24de5a_2_0" title="attrib_4.png"/>
          <p:cNvPicPr preferRelativeResize="0"/>
          <p:nvPr/>
        </p:nvPicPr>
        <p:blipFill>
          <a:blip r:embed="rId4">
            <a:alphaModFix/>
          </a:blip>
          <a:stretch>
            <a:fillRect/>
          </a:stretch>
        </p:blipFill>
        <p:spPr>
          <a:xfrm>
            <a:off x="2472701" y="1541725"/>
            <a:ext cx="7024598" cy="2770764"/>
          </a:xfrm>
          <a:prstGeom prst="rect">
            <a:avLst/>
          </a:prstGeom>
          <a:noFill/>
          <a:ln>
            <a:noFill/>
          </a:ln>
        </p:spPr>
      </p:pic>
      <p:pic>
        <p:nvPicPr>
          <p:cNvPr id="1172" name="Google Shape;1172;g39cca24de5a_2_0"/>
          <p:cNvPicPr preferRelativeResize="0"/>
          <p:nvPr/>
        </p:nvPicPr>
        <p:blipFill>
          <a:blip r:embed="rId5">
            <a:alphaModFix/>
          </a:blip>
          <a:stretch>
            <a:fillRect/>
          </a:stretch>
        </p:blipFill>
        <p:spPr>
          <a:xfrm>
            <a:off x="2472700" y="4513528"/>
            <a:ext cx="7024601" cy="205212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177"/>
        <p:cNvGrpSpPr/>
        <p:nvPr/>
      </p:nvGrpSpPr>
      <p:grpSpPr>
        <a:xfrm>
          <a:off x="0" y="0"/>
          <a:ext cx="0" cy="0"/>
          <a:chOff x="0" y="0"/>
          <a:chExt cx="0" cy="0"/>
        </a:xfrm>
      </p:grpSpPr>
      <p:sp>
        <p:nvSpPr>
          <p:cNvPr id="1178" name="Google Shape;1178;g39d618c8341_0_2"/>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NaviDAM example</a:t>
            </a:r>
            <a:r>
              <a:rPr lang="en-BG" b="1"/>
              <a:t> | Applied attribution</a:t>
            </a:r>
            <a:endParaRPr b="1"/>
          </a:p>
        </p:txBody>
      </p:sp>
      <p:sp>
        <p:nvSpPr>
          <p:cNvPr id="1179" name="Google Shape;1179;g39d618c8341_0_2"/>
          <p:cNvSpPr txBox="1">
            <a:spLocks noGrp="1"/>
          </p:cNvSpPr>
          <p:nvPr>
            <p:ph type="body" idx="1"/>
          </p:nvPr>
        </p:nvSpPr>
        <p:spPr>
          <a:xfrm>
            <a:off x="7288350" y="187650"/>
            <a:ext cx="4260600" cy="578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BG" sz="1600" u="sng">
                <a:solidFill>
                  <a:schemeClr val="hlink"/>
                </a:solidFill>
                <a:hlinkClick r:id="rId3"/>
              </a:rPr>
              <a:t>https://estopinj.github.io/dam/contents/gallery/STOC_synthetic-controls/</a:t>
            </a:r>
            <a:endParaRPr sz="1600"/>
          </a:p>
        </p:txBody>
      </p:sp>
      <p:pic>
        <p:nvPicPr>
          <p:cNvPr id="1180" name="Google Shape;1180;g39d618c8341_0_2"/>
          <p:cNvPicPr preferRelativeResize="0"/>
          <p:nvPr/>
        </p:nvPicPr>
        <p:blipFill rotWithShape="1">
          <a:blip r:embed="rId4">
            <a:alphaModFix/>
          </a:blip>
          <a:srcRect t="73175"/>
          <a:stretch/>
        </p:blipFill>
        <p:spPr>
          <a:xfrm>
            <a:off x="660877" y="1829813"/>
            <a:ext cx="5869548" cy="1377571"/>
          </a:xfrm>
          <a:prstGeom prst="rect">
            <a:avLst/>
          </a:prstGeom>
          <a:noFill/>
          <a:ln>
            <a:noFill/>
          </a:ln>
        </p:spPr>
      </p:pic>
      <p:sp>
        <p:nvSpPr>
          <p:cNvPr id="1181" name="Google Shape;1181;g39d618c8341_0_2"/>
          <p:cNvSpPr txBox="1"/>
          <p:nvPr/>
        </p:nvSpPr>
        <p:spPr>
          <a:xfrm>
            <a:off x="660885" y="6249275"/>
            <a:ext cx="9805800" cy="6003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BG" sz="1000">
                <a:solidFill>
                  <a:schemeClr val="dk1"/>
                </a:solidFill>
                <a:latin typeface="Century Gothic"/>
                <a:ea typeface="Century Gothic"/>
                <a:cs typeface="Century Gothic"/>
                <a:sym typeface="Century Gothic"/>
              </a:rPr>
              <a:t>Fick et al. “Evaluating natural experiments in ecology: using synthetic controls in assessments of remotely sensed land treatments” (2021)</a:t>
            </a:r>
            <a:endParaRPr sz="1000">
              <a:solidFill>
                <a:schemeClr val="dk1"/>
              </a:solidFill>
              <a:latin typeface="Century Gothic"/>
              <a:ea typeface="Century Gothic"/>
              <a:cs typeface="Century Gothic"/>
              <a:sym typeface="Century Gothic"/>
            </a:endParaRPr>
          </a:p>
          <a:p>
            <a:pPr marL="0" lvl="0" indent="0" algn="l" rtl="0">
              <a:lnSpc>
                <a:spcPct val="90000"/>
              </a:lnSpc>
              <a:spcBef>
                <a:spcPts val="0"/>
              </a:spcBef>
              <a:spcAft>
                <a:spcPts val="0"/>
              </a:spcAft>
              <a:buNone/>
            </a:pPr>
            <a:r>
              <a:rPr lang="en-BG" sz="1000">
                <a:solidFill>
                  <a:schemeClr val="dk1"/>
                </a:solidFill>
                <a:latin typeface="Century Gothic"/>
                <a:ea typeface="Century Gothic"/>
                <a:cs typeface="Century Gothic"/>
                <a:sym typeface="Century Gothic"/>
              </a:rPr>
              <a:t>Abadie, Alberto. "Using synthetic controls: Feasibility, data requirements, and methodological aspects." (2021)</a:t>
            </a:r>
            <a:endParaRPr sz="1000">
              <a:solidFill>
                <a:schemeClr val="dk1"/>
              </a:solidFill>
              <a:latin typeface="Century Gothic"/>
              <a:ea typeface="Century Gothic"/>
              <a:cs typeface="Century Gothic"/>
              <a:sym typeface="Century Gothic"/>
            </a:endParaRPr>
          </a:p>
          <a:p>
            <a:pPr marL="0" lvl="0" indent="0" algn="l" rtl="0">
              <a:lnSpc>
                <a:spcPct val="90000"/>
              </a:lnSpc>
              <a:spcBef>
                <a:spcPts val="0"/>
              </a:spcBef>
              <a:spcAft>
                <a:spcPts val="0"/>
              </a:spcAft>
              <a:buNone/>
            </a:pPr>
            <a:r>
              <a:rPr lang="en-BG" sz="1000">
                <a:solidFill>
                  <a:schemeClr val="dk1"/>
                </a:solidFill>
                <a:latin typeface="Century Gothic"/>
                <a:ea typeface="Century Gothic"/>
                <a:cs typeface="Century Gothic"/>
                <a:sym typeface="Century Gothic"/>
              </a:rPr>
              <a:t>Ben-Michael et al. “The Augmented Synthetic Control Method.” (2020)</a:t>
            </a:r>
            <a:endParaRPr sz="1000">
              <a:solidFill>
                <a:schemeClr val="dk1"/>
              </a:solidFill>
              <a:latin typeface="Century Gothic"/>
              <a:ea typeface="Century Gothic"/>
              <a:cs typeface="Century Gothic"/>
              <a:sym typeface="Century Gothic"/>
            </a:endParaRPr>
          </a:p>
        </p:txBody>
      </p:sp>
      <p:sp>
        <p:nvSpPr>
          <p:cNvPr id="1182" name="Google Shape;1182;g39d618c8341_0_2"/>
          <p:cNvSpPr txBox="1"/>
          <p:nvPr/>
        </p:nvSpPr>
        <p:spPr>
          <a:xfrm>
            <a:off x="660875" y="3812599"/>
            <a:ext cx="5869500" cy="1215600"/>
          </a:xfrm>
          <a:prstGeom prst="rect">
            <a:avLst/>
          </a:prstGeom>
          <a:noFill/>
          <a:ln>
            <a:noFill/>
          </a:ln>
        </p:spPr>
        <p:txBody>
          <a:bodyPr spcFirstLastPara="1" wrap="square" lIns="95000" tIns="95000" rIns="95000" bIns="95000" anchor="t" anchorCtr="0">
            <a:spAutoFit/>
          </a:bodyPr>
          <a:lstStyle/>
          <a:p>
            <a:pPr marL="1900355" lvl="0" indent="0" algn="l" rtl="0">
              <a:spcBef>
                <a:spcPts val="0"/>
              </a:spcBef>
              <a:spcAft>
                <a:spcPts val="0"/>
              </a:spcAft>
              <a:buNone/>
            </a:pPr>
            <a:endParaRPr sz="831" b="1">
              <a:solidFill>
                <a:schemeClr val="dk1"/>
              </a:solidFill>
              <a:latin typeface="Century Gothic"/>
              <a:ea typeface="Century Gothic"/>
              <a:cs typeface="Century Gothic"/>
              <a:sym typeface="Century Gothic"/>
            </a:endParaRPr>
          </a:p>
          <a:p>
            <a:pPr marL="475089" lvl="0" indent="-329923" algn="just" rtl="0">
              <a:spcBef>
                <a:spcPts val="0"/>
              </a:spcBef>
              <a:spcAft>
                <a:spcPts val="0"/>
              </a:spcAft>
              <a:buClr>
                <a:schemeClr val="dk1"/>
              </a:buClr>
              <a:buSzPts val="1455"/>
              <a:buFont typeface="Century Gothic"/>
              <a:buChar char="➢"/>
            </a:pPr>
            <a:r>
              <a:rPr lang="en-BG" sz="1454">
                <a:solidFill>
                  <a:schemeClr val="dk1"/>
                </a:solidFill>
                <a:latin typeface="Century Gothic"/>
                <a:ea typeface="Century Gothic"/>
                <a:cs typeface="Century Gothic"/>
                <a:sym typeface="Century Gothic"/>
              </a:rPr>
              <a:t>Reconstructs </a:t>
            </a:r>
            <a:r>
              <a:rPr lang="en-BG" sz="1454" i="1">
                <a:solidFill>
                  <a:schemeClr val="dk1"/>
                </a:solidFill>
                <a:latin typeface="Century Gothic"/>
                <a:ea typeface="Century Gothic"/>
                <a:cs typeface="Century Gothic"/>
                <a:sym typeface="Century Gothic"/>
              </a:rPr>
              <a:t>what would have happened if a treatment had not occurred</a:t>
            </a:r>
            <a:r>
              <a:rPr lang="en-BG" sz="1454">
                <a:solidFill>
                  <a:schemeClr val="dk1"/>
                </a:solidFill>
                <a:latin typeface="Century Gothic"/>
                <a:ea typeface="Century Gothic"/>
                <a:cs typeface="Century Gothic"/>
                <a:sym typeface="Century Gothic"/>
              </a:rPr>
              <a:t> - </a:t>
            </a:r>
            <a:r>
              <a:rPr lang="en-BG" sz="1454" i="1">
                <a:solidFill>
                  <a:schemeClr val="dk1"/>
                </a:solidFill>
                <a:latin typeface="Century Gothic"/>
                <a:ea typeface="Century Gothic"/>
                <a:cs typeface="Century Gothic"/>
                <a:sym typeface="Century Gothic"/>
              </a:rPr>
              <a:t>the counterfactual </a:t>
            </a:r>
            <a:r>
              <a:rPr lang="en-BG" sz="1454">
                <a:solidFill>
                  <a:schemeClr val="dk1"/>
                </a:solidFill>
                <a:latin typeface="Century Gothic"/>
                <a:ea typeface="Century Gothic"/>
                <a:cs typeface="Century Gothic"/>
                <a:sym typeface="Century Gothic"/>
              </a:rPr>
              <a:t>- based on</a:t>
            </a:r>
            <a:r>
              <a:rPr lang="en-BG" sz="1454" b="1">
                <a:solidFill>
                  <a:schemeClr val="dk1"/>
                </a:solidFill>
                <a:latin typeface="Century Gothic"/>
                <a:ea typeface="Century Gothic"/>
                <a:cs typeface="Century Gothic"/>
                <a:sym typeface="Century Gothic"/>
              </a:rPr>
              <a:t> </a:t>
            </a:r>
            <a:r>
              <a:rPr lang="en-BG" sz="1454">
                <a:solidFill>
                  <a:schemeClr val="dk1"/>
                </a:solidFill>
                <a:latin typeface="Century Gothic"/>
                <a:ea typeface="Century Gothic"/>
                <a:cs typeface="Century Gothic"/>
                <a:sym typeface="Century Gothic"/>
              </a:rPr>
              <a:t>the</a:t>
            </a:r>
            <a:r>
              <a:rPr lang="en-BG" sz="1454" b="1">
                <a:solidFill>
                  <a:schemeClr val="dk1"/>
                </a:solidFill>
                <a:latin typeface="Century Gothic"/>
                <a:ea typeface="Century Gothic"/>
                <a:cs typeface="Century Gothic"/>
                <a:sym typeface="Century Gothic"/>
              </a:rPr>
              <a:t> </a:t>
            </a:r>
            <a:r>
              <a:rPr lang="en-BG" sz="1454" b="1" i="1">
                <a:solidFill>
                  <a:schemeClr val="dk1"/>
                </a:solidFill>
                <a:latin typeface="Century Gothic"/>
                <a:ea typeface="Century Gothic"/>
                <a:cs typeface="Century Gothic"/>
                <a:sym typeface="Century Gothic"/>
              </a:rPr>
              <a:t>pre-intervention</a:t>
            </a:r>
            <a:r>
              <a:rPr lang="en-BG" sz="1454" b="1">
                <a:solidFill>
                  <a:schemeClr val="dk1"/>
                </a:solidFill>
                <a:latin typeface="Century Gothic"/>
                <a:ea typeface="Century Gothic"/>
                <a:cs typeface="Century Gothic"/>
                <a:sym typeface="Century Gothic"/>
              </a:rPr>
              <a:t> relationship </a:t>
            </a:r>
            <a:r>
              <a:rPr lang="en-BG" sz="1454">
                <a:solidFill>
                  <a:schemeClr val="dk1"/>
                </a:solidFill>
                <a:latin typeface="Century Gothic"/>
                <a:ea typeface="Century Gothic"/>
                <a:cs typeface="Century Gothic"/>
                <a:sym typeface="Century Gothic"/>
              </a:rPr>
              <a:t>between</a:t>
            </a:r>
            <a:r>
              <a:rPr lang="en-BG" sz="1454" b="1">
                <a:solidFill>
                  <a:schemeClr val="dk1"/>
                </a:solidFill>
                <a:latin typeface="Century Gothic"/>
                <a:ea typeface="Century Gothic"/>
                <a:cs typeface="Century Gothic"/>
                <a:sym typeface="Century Gothic"/>
              </a:rPr>
              <a:t> the impacted unit </a:t>
            </a:r>
            <a:r>
              <a:rPr lang="en-BG" sz="1454">
                <a:solidFill>
                  <a:schemeClr val="dk1"/>
                </a:solidFill>
                <a:latin typeface="Century Gothic"/>
                <a:ea typeface="Century Gothic"/>
                <a:cs typeface="Century Gothic"/>
                <a:sym typeface="Century Gothic"/>
              </a:rPr>
              <a:t>and</a:t>
            </a:r>
            <a:r>
              <a:rPr lang="en-BG" sz="1454" b="1">
                <a:solidFill>
                  <a:schemeClr val="dk1"/>
                </a:solidFill>
                <a:latin typeface="Century Gothic"/>
                <a:ea typeface="Century Gothic"/>
                <a:cs typeface="Century Gothic"/>
                <a:sym typeface="Century Gothic"/>
              </a:rPr>
              <a:t> a group of unaffected units</a:t>
            </a:r>
            <a:endParaRPr sz="1454" b="1">
              <a:solidFill>
                <a:schemeClr val="dk1"/>
              </a:solidFill>
              <a:latin typeface="Century Gothic"/>
              <a:ea typeface="Century Gothic"/>
              <a:cs typeface="Century Gothic"/>
              <a:sym typeface="Century Gothic"/>
            </a:endParaRPr>
          </a:p>
        </p:txBody>
      </p:sp>
      <p:pic>
        <p:nvPicPr>
          <p:cNvPr id="1183" name="Google Shape;1183;g39d618c8341_0_2"/>
          <p:cNvPicPr preferRelativeResize="0"/>
          <p:nvPr/>
        </p:nvPicPr>
        <p:blipFill rotWithShape="1">
          <a:blip r:embed="rId5">
            <a:alphaModFix/>
          </a:blip>
          <a:srcRect l="1066" r="1057"/>
          <a:stretch/>
        </p:blipFill>
        <p:spPr>
          <a:xfrm>
            <a:off x="7595276" y="2533896"/>
            <a:ext cx="3599533" cy="2625816"/>
          </a:xfrm>
          <a:prstGeom prst="rect">
            <a:avLst/>
          </a:prstGeom>
          <a:noFill/>
          <a:ln>
            <a:noFill/>
          </a:ln>
        </p:spPr>
      </p:pic>
      <p:sp>
        <p:nvSpPr>
          <p:cNvPr id="1184" name="Google Shape;1184;g39d618c8341_0_2"/>
          <p:cNvSpPr txBox="1"/>
          <p:nvPr/>
        </p:nvSpPr>
        <p:spPr>
          <a:xfrm>
            <a:off x="9610534" y="1255423"/>
            <a:ext cx="1893000" cy="331800"/>
          </a:xfrm>
          <a:prstGeom prst="rect">
            <a:avLst/>
          </a:prstGeom>
          <a:noFill/>
          <a:ln>
            <a:noFill/>
          </a:ln>
        </p:spPr>
        <p:txBody>
          <a:bodyPr spcFirstLastPara="1" wrap="square" lIns="75775" tIns="75775" rIns="75775" bIns="75775" anchor="t" anchorCtr="0">
            <a:spAutoFit/>
          </a:bodyPr>
          <a:lstStyle/>
          <a:p>
            <a:pPr marL="0" lvl="0" indent="0" algn="r" rtl="0">
              <a:spcBef>
                <a:spcPts val="0"/>
              </a:spcBef>
              <a:spcAft>
                <a:spcPts val="0"/>
              </a:spcAft>
              <a:buNone/>
            </a:pPr>
            <a:r>
              <a:rPr lang="en-BG" sz="1160" b="1" i="1">
                <a:solidFill>
                  <a:srgbClr val="FF0000"/>
                </a:solidFill>
                <a:latin typeface="Century Gothic"/>
                <a:ea typeface="Century Gothic"/>
                <a:cs typeface="Century Gothic"/>
                <a:sym typeface="Century Gothic"/>
              </a:rPr>
              <a:t>Railroad plot</a:t>
            </a:r>
            <a:endParaRPr sz="1160" b="1" i="1">
              <a:solidFill>
                <a:srgbClr val="FF0000"/>
              </a:solidFill>
              <a:latin typeface="Century Gothic"/>
              <a:ea typeface="Century Gothic"/>
              <a:cs typeface="Century Gothic"/>
              <a:sym typeface="Century Gothic"/>
            </a:endParaRPr>
          </a:p>
        </p:txBody>
      </p:sp>
      <p:sp>
        <p:nvSpPr>
          <p:cNvPr id="1185" name="Google Shape;1185;g39d618c8341_0_2"/>
          <p:cNvSpPr txBox="1"/>
          <p:nvPr/>
        </p:nvSpPr>
        <p:spPr>
          <a:xfrm rot="-5400000">
            <a:off x="6630610" y="3709423"/>
            <a:ext cx="1934400" cy="293400"/>
          </a:xfrm>
          <a:prstGeom prst="rect">
            <a:avLst/>
          </a:prstGeom>
          <a:solidFill>
            <a:schemeClr val="lt1"/>
          </a:solidFill>
          <a:ln>
            <a:noFill/>
          </a:ln>
        </p:spPr>
        <p:txBody>
          <a:bodyPr spcFirstLastPara="1" wrap="square" lIns="75775" tIns="75775" rIns="75775" bIns="75775" anchor="t" anchorCtr="0">
            <a:spAutoFit/>
          </a:bodyPr>
          <a:lstStyle/>
          <a:p>
            <a:pPr marL="0" lvl="0" indent="0" algn="ctr" rtl="0">
              <a:spcBef>
                <a:spcPts val="0"/>
              </a:spcBef>
              <a:spcAft>
                <a:spcPts val="0"/>
              </a:spcAft>
              <a:buNone/>
            </a:pPr>
            <a:r>
              <a:rPr lang="en-BG" sz="911">
                <a:solidFill>
                  <a:schemeClr val="dk1"/>
                </a:solidFill>
                <a:latin typeface="Century Gothic"/>
                <a:ea typeface="Century Gothic"/>
                <a:cs typeface="Century Gothic"/>
                <a:sym typeface="Century Gothic"/>
              </a:rPr>
              <a:t>Cropland species Abundance</a:t>
            </a:r>
            <a:endParaRPr sz="911">
              <a:solidFill>
                <a:schemeClr val="dk1"/>
              </a:solidFill>
              <a:latin typeface="Century Gothic"/>
              <a:ea typeface="Century Gothic"/>
              <a:cs typeface="Century Gothic"/>
              <a:sym typeface="Century Gothic"/>
            </a:endParaRPr>
          </a:p>
        </p:txBody>
      </p:sp>
      <p:grpSp>
        <p:nvGrpSpPr>
          <p:cNvPr id="1186" name="Google Shape;1186;g39d618c8341_0_2"/>
          <p:cNvGrpSpPr/>
          <p:nvPr/>
        </p:nvGrpSpPr>
        <p:grpSpPr>
          <a:xfrm>
            <a:off x="8219823" y="4518051"/>
            <a:ext cx="748561" cy="293395"/>
            <a:chOff x="8373749" y="3647448"/>
            <a:chExt cx="905700" cy="354000"/>
          </a:xfrm>
        </p:grpSpPr>
        <p:sp>
          <p:nvSpPr>
            <p:cNvPr id="1187" name="Google Shape;1187;g39d618c8341_0_2"/>
            <p:cNvSpPr/>
            <p:nvPr/>
          </p:nvSpPr>
          <p:spPr>
            <a:xfrm>
              <a:off x="8569550" y="3749674"/>
              <a:ext cx="603300" cy="135000"/>
            </a:xfrm>
            <a:prstGeom prst="rect">
              <a:avLst/>
            </a:prstGeom>
            <a:solidFill>
              <a:schemeClr val="lt1"/>
            </a:solidFill>
            <a:ln w="7900" cap="flat" cmpd="sng">
              <a:solidFill>
                <a:schemeClr val="lt1"/>
              </a:solidFill>
              <a:prstDash val="solid"/>
              <a:round/>
              <a:headEnd type="none" w="sm" len="sm"/>
              <a:tailEnd type="none" w="sm" len="sm"/>
            </a:ln>
          </p:spPr>
          <p:txBody>
            <a:bodyPr spcFirstLastPara="1" wrap="square" lIns="75775" tIns="75775" rIns="75775" bIns="75775" anchor="ctr" anchorCtr="0">
              <a:noAutofit/>
            </a:bodyPr>
            <a:lstStyle/>
            <a:p>
              <a:pPr marL="0" lvl="0" indent="0" algn="ctr" rtl="0">
                <a:spcBef>
                  <a:spcPts val="0"/>
                </a:spcBef>
                <a:spcAft>
                  <a:spcPts val="0"/>
                </a:spcAft>
                <a:buNone/>
              </a:pPr>
              <a:endParaRPr sz="1160">
                <a:solidFill>
                  <a:schemeClr val="lt1"/>
                </a:solidFill>
                <a:latin typeface="Century Gothic"/>
                <a:ea typeface="Century Gothic"/>
                <a:cs typeface="Century Gothic"/>
                <a:sym typeface="Century Gothic"/>
              </a:endParaRPr>
            </a:p>
          </p:txBody>
        </p:sp>
        <p:sp>
          <p:nvSpPr>
            <p:cNvPr id="1188" name="Google Shape;1188;g39d618c8341_0_2"/>
            <p:cNvSpPr txBox="1"/>
            <p:nvPr/>
          </p:nvSpPr>
          <p:spPr>
            <a:xfrm>
              <a:off x="8373749" y="3647448"/>
              <a:ext cx="905700" cy="354000"/>
            </a:xfrm>
            <a:prstGeom prst="rect">
              <a:avLst/>
            </a:prstGeom>
            <a:noFill/>
            <a:ln>
              <a:noFill/>
            </a:ln>
          </p:spPr>
          <p:txBody>
            <a:bodyPr spcFirstLastPara="1" wrap="square" lIns="75775" tIns="75775" rIns="75775" bIns="75775" anchor="t" anchorCtr="0">
              <a:spAutoFit/>
            </a:bodyPr>
            <a:lstStyle/>
            <a:p>
              <a:pPr marL="0" lvl="0" indent="0" algn="ctr" rtl="0">
                <a:spcBef>
                  <a:spcPts val="0"/>
                </a:spcBef>
                <a:spcAft>
                  <a:spcPts val="0"/>
                </a:spcAft>
                <a:buNone/>
              </a:pPr>
              <a:r>
                <a:rPr lang="en-BG" sz="911">
                  <a:solidFill>
                    <a:schemeClr val="dk1"/>
                  </a:solidFill>
                </a:rPr>
                <a:t>Treated</a:t>
              </a:r>
              <a:endParaRPr sz="911">
                <a:solidFill>
                  <a:schemeClr val="dk1"/>
                </a:solidFill>
              </a:endParaRPr>
            </a:p>
          </p:txBody>
        </p:sp>
      </p:grpSp>
      <p:grpSp>
        <p:nvGrpSpPr>
          <p:cNvPr id="1189" name="Google Shape;1189;g39d618c8341_0_2"/>
          <p:cNvGrpSpPr/>
          <p:nvPr/>
        </p:nvGrpSpPr>
        <p:grpSpPr>
          <a:xfrm>
            <a:off x="7178422" y="1255484"/>
            <a:ext cx="4318297" cy="924835"/>
            <a:chOff x="6524832" y="2008200"/>
            <a:chExt cx="5224800" cy="1115872"/>
          </a:xfrm>
        </p:grpSpPr>
        <p:sp>
          <p:nvSpPr>
            <p:cNvPr id="1190" name="Google Shape;1190;g39d618c8341_0_2"/>
            <p:cNvSpPr txBox="1"/>
            <p:nvPr/>
          </p:nvSpPr>
          <p:spPr>
            <a:xfrm>
              <a:off x="6524832" y="2343772"/>
              <a:ext cx="5224800" cy="780300"/>
            </a:xfrm>
            <a:prstGeom prst="rect">
              <a:avLst/>
            </a:prstGeom>
            <a:solidFill>
              <a:schemeClr val="lt1"/>
            </a:solidFill>
            <a:ln w="7900" cap="flat" cmpd="sng">
              <a:solidFill>
                <a:srgbClr val="000000"/>
              </a:solidFill>
              <a:prstDash val="solid"/>
              <a:round/>
              <a:headEnd type="none" w="sm" len="sm"/>
              <a:tailEnd type="none" w="sm" len="sm"/>
            </a:ln>
          </p:spPr>
          <p:txBody>
            <a:bodyPr spcFirstLastPara="1" wrap="square" lIns="75775" tIns="75775" rIns="75775" bIns="75775" anchor="t" anchorCtr="0">
              <a:spAutoFit/>
            </a:bodyPr>
            <a:lstStyle/>
            <a:p>
              <a:pPr marL="0" marR="0" lvl="0" indent="0" algn="ctr" rtl="0">
                <a:lnSpc>
                  <a:spcPct val="90000"/>
                </a:lnSpc>
                <a:spcBef>
                  <a:spcPts val="0"/>
                </a:spcBef>
                <a:spcAft>
                  <a:spcPts val="0"/>
                </a:spcAft>
                <a:buClr>
                  <a:srgbClr val="000000"/>
                </a:buClr>
                <a:buSzPts val="829"/>
                <a:buFont typeface="Arial"/>
                <a:buNone/>
              </a:pPr>
              <a:r>
                <a:rPr lang="en-BG" sz="1243" b="1">
                  <a:solidFill>
                    <a:schemeClr val="dk1"/>
                  </a:solidFill>
                  <a:latin typeface="Century Gothic"/>
                  <a:ea typeface="Century Gothic"/>
                  <a:cs typeface="Century Gothic"/>
                  <a:sym typeface="Century Gothic"/>
                </a:rPr>
                <a:t>Sudden urbanization</a:t>
              </a:r>
              <a:r>
                <a:rPr lang="en-BG" sz="1243" b="1" i="0" u="none" strike="noStrike" cap="none">
                  <a:solidFill>
                    <a:schemeClr val="dk1"/>
                  </a:solidFill>
                  <a:latin typeface="Century Gothic"/>
                  <a:ea typeface="Century Gothic"/>
                  <a:cs typeface="Century Gothic"/>
                  <a:sym typeface="Century Gothic"/>
                </a:rPr>
                <a:t>     </a:t>
              </a:r>
              <a:r>
                <a:rPr lang="en-BG" sz="2486" b="0" i="0" u="none" strike="noStrike" cap="none">
                  <a:solidFill>
                    <a:schemeClr val="dk1"/>
                  </a:solidFill>
                  <a:latin typeface="Century Gothic"/>
                  <a:ea typeface="Century Gothic"/>
                  <a:cs typeface="Century Gothic"/>
                  <a:sym typeface="Century Gothic"/>
                </a:rPr>
                <a:t>→</a:t>
              </a:r>
              <a:r>
                <a:rPr lang="en-BG" sz="1243" b="1" i="0" u="none" strike="noStrike" cap="none">
                  <a:solidFill>
                    <a:schemeClr val="dk1"/>
                  </a:solidFill>
                  <a:latin typeface="Century Gothic"/>
                  <a:ea typeface="Century Gothic"/>
                  <a:cs typeface="Century Gothic"/>
                  <a:sym typeface="Century Gothic"/>
                </a:rPr>
                <a:t>	  Cropland </a:t>
              </a:r>
              <a:r>
                <a:rPr lang="en-BG" sz="1243" b="1">
                  <a:solidFill>
                    <a:schemeClr val="dk1"/>
                  </a:solidFill>
                  <a:latin typeface="Century Gothic"/>
                  <a:ea typeface="Century Gothic"/>
                  <a:cs typeface="Century Gothic"/>
                  <a:sym typeface="Century Gothic"/>
                </a:rPr>
                <a:t>b</a:t>
              </a:r>
              <a:r>
                <a:rPr lang="en-BG" sz="1243" b="1" i="0" u="none" strike="noStrike" cap="none">
                  <a:solidFill>
                    <a:schemeClr val="dk1"/>
                  </a:solidFill>
                  <a:latin typeface="Century Gothic"/>
                  <a:ea typeface="Century Gothic"/>
                  <a:cs typeface="Century Gothic"/>
                  <a:sym typeface="Century Gothic"/>
                </a:rPr>
                <a:t>ird </a:t>
              </a:r>
              <a:r>
                <a:rPr lang="en-BG" sz="1243" b="1">
                  <a:solidFill>
                    <a:schemeClr val="dk1"/>
                  </a:solidFill>
                  <a:latin typeface="Century Gothic"/>
                  <a:ea typeface="Century Gothic"/>
                  <a:cs typeface="Century Gothic"/>
                  <a:sym typeface="Century Gothic"/>
                </a:rPr>
                <a:t>A.</a:t>
              </a:r>
              <a:endParaRPr sz="1243" b="1" i="0" u="none" strike="noStrike" cap="none">
                <a:solidFill>
                  <a:schemeClr val="dk1"/>
                </a:solidFill>
                <a:latin typeface="Century Gothic"/>
                <a:ea typeface="Century Gothic"/>
                <a:cs typeface="Century Gothic"/>
                <a:sym typeface="Century Gothic"/>
              </a:endParaRPr>
            </a:p>
            <a:p>
              <a:pPr marL="0" marR="0" lvl="0" indent="0" algn="l" rtl="0">
                <a:lnSpc>
                  <a:spcPct val="90000"/>
                </a:lnSpc>
                <a:spcBef>
                  <a:spcPts val="0"/>
                </a:spcBef>
                <a:spcAft>
                  <a:spcPts val="0"/>
                </a:spcAft>
                <a:buClr>
                  <a:srgbClr val="000000"/>
                </a:buClr>
                <a:buSzPts val="829"/>
                <a:buFont typeface="Arial"/>
                <a:buNone/>
              </a:pPr>
              <a:r>
                <a:rPr lang="en-BG" sz="1077">
                  <a:solidFill>
                    <a:schemeClr val="dk1"/>
                  </a:solidFill>
                  <a:latin typeface="Century Gothic"/>
                  <a:ea typeface="Century Gothic"/>
                  <a:cs typeface="Century Gothic"/>
                  <a:sym typeface="Century Gothic"/>
                </a:rPr>
                <a:t>      Detected on RS products		  STOC squares</a:t>
              </a:r>
              <a:endParaRPr sz="1077">
                <a:solidFill>
                  <a:schemeClr val="dk1"/>
                </a:solidFill>
                <a:latin typeface="Century Gothic"/>
                <a:ea typeface="Century Gothic"/>
                <a:cs typeface="Century Gothic"/>
                <a:sym typeface="Century Gothic"/>
              </a:endParaRPr>
            </a:p>
          </p:txBody>
        </p:sp>
        <p:sp>
          <p:nvSpPr>
            <p:cNvPr id="1191" name="Google Shape;1191;g39d618c8341_0_2"/>
            <p:cNvSpPr/>
            <p:nvPr/>
          </p:nvSpPr>
          <p:spPr>
            <a:xfrm>
              <a:off x="9121698" y="2513828"/>
              <a:ext cx="215050" cy="337925"/>
            </a:xfrm>
            <a:prstGeom prst="rect">
              <a:avLst/>
            </a:prstGeom>
          </p:spPr>
          <p:txBody>
            <a:bodyPr>
              <a:prstTxWarp prst="textPlain">
                <a:avLst/>
              </a:prstTxWarp>
            </a:bodyPr>
            <a:lstStyle/>
            <a:p>
              <a:pPr lvl="0" algn="ctr"/>
              <a:r>
                <a:rPr b="0" i="0">
                  <a:ln w="7900" cap="flat" cmpd="sng">
                    <a:solidFill>
                      <a:schemeClr val="dk1"/>
                    </a:solidFill>
                    <a:prstDash val="solid"/>
                    <a:round/>
                    <a:headEnd type="none" w="sm" len="sm"/>
                    <a:tailEnd type="none" w="sm" len="sm"/>
                  </a:ln>
                  <a:solidFill>
                    <a:schemeClr val="dk1"/>
                  </a:solidFill>
                  <a:latin typeface="Arial"/>
                </a:rPr>
                <a:t>?</a:t>
              </a:r>
            </a:p>
          </p:txBody>
        </p:sp>
        <p:sp>
          <p:nvSpPr>
            <p:cNvPr id="1192" name="Google Shape;1192;g39d618c8341_0_2"/>
            <p:cNvSpPr txBox="1"/>
            <p:nvPr/>
          </p:nvSpPr>
          <p:spPr>
            <a:xfrm>
              <a:off x="6524838" y="2008200"/>
              <a:ext cx="1194300" cy="400200"/>
            </a:xfrm>
            <a:prstGeom prst="rect">
              <a:avLst/>
            </a:prstGeom>
            <a:noFill/>
            <a:ln>
              <a:noFill/>
            </a:ln>
          </p:spPr>
          <p:txBody>
            <a:bodyPr spcFirstLastPara="1" wrap="square" lIns="75775" tIns="75775" rIns="75775" bIns="75775" anchor="t" anchorCtr="0">
              <a:spAutoFit/>
            </a:bodyPr>
            <a:lstStyle/>
            <a:p>
              <a:pPr marL="0" lvl="0" indent="0" algn="l" rtl="0">
                <a:spcBef>
                  <a:spcPts val="0"/>
                </a:spcBef>
                <a:spcAft>
                  <a:spcPts val="0"/>
                </a:spcAft>
                <a:buNone/>
              </a:pPr>
              <a:r>
                <a:rPr lang="en-BG" sz="1160" b="1">
                  <a:solidFill>
                    <a:schemeClr val="dk1"/>
                  </a:solidFill>
                  <a:latin typeface="Century Gothic"/>
                  <a:ea typeface="Century Gothic"/>
                  <a:cs typeface="Century Gothic"/>
                  <a:sym typeface="Century Gothic"/>
                </a:rPr>
                <a:t>Case study</a:t>
              </a:r>
              <a:endParaRPr sz="1160" b="1">
                <a:solidFill>
                  <a:schemeClr val="dk1"/>
                </a:solidFill>
                <a:latin typeface="Century Gothic"/>
                <a:ea typeface="Century Gothic"/>
                <a:cs typeface="Century Gothic"/>
                <a:sym typeface="Century Gothic"/>
              </a:endParaRPr>
            </a:p>
          </p:txBody>
        </p:sp>
      </p:grpSp>
      <p:cxnSp>
        <p:nvCxnSpPr>
          <p:cNvPr id="1193" name="Google Shape;1193;g39d618c8341_0_2"/>
          <p:cNvCxnSpPr/>
          <p:nvPr/>
        </p:nvCxnSpPr>
        <p:spPr>
          <a:xfrm>
            <a:off x="11053117" y="3884674"/>
            <a:ext cx="0" cy="600300"/>
          </a:xfrm>
          <a:prstGeom prst="straightConnector1">
            <a:avLst/>
          </a:prstGeom>
          <a:noFill/>
          <a:ln w="19050" cap="flat" cmpd="sng">
            <a:solidFill>
              <a:schemeClr val="accent2"/>
            </a:solidFill>
            <a:prstDash val="solid"/>
            <a:round/>
            <a:headEnd type="stealth" w="med" len="med"/>
            <a:tailEnd type="stealth" w="med" len="med"/>
          </a:ln>
        </p:spPr>
      </p:cxnSp>
      <p:sp>
        <p:nvSpPr>
          <p:cNvPr id="1194" name="Google Shape;1194;g39d618c8341_0_2"/>
          <p:cNvSpPr txBox="1"/>
          <p:nvPr/>
        </p:nvSpPr>
        <p:spPr>
          <a:xfrm rot="-5400000">
            <a:off x="10729975" y="3991481"/>
            <a:ext cx="432600" cy="354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BG" sz="1100" b="1">
                <a:solidFill>
                  <a:schemeClr val="accent2"/>
                </a:solidFill>
                <a:latin typeface="Century Gothic"/>
                <a:ea typeface="Century Gothic"/>
                <a:cs typeface="Century Gothic"/>
                <a:sym typeface="Century Gothic"/>
              </a:rPr>
              <a:t>ATT</a:t>
            </a:r>
            <a:endParaRPr sz="1100" b="1">
              <a:solidFill>
                <a:schemeClr val="accent2"/>
              </a:solidFill>
              <a:latin typeface="Century Gothic"/>
              <a:ea typeface="Century Gothic"/>
              <a:cs typeface="Century Gothic"/>
              <a:sym typeface="Century Gothic"/>
            </a:endParaRPr>
          </a:p>
        </p:txBody>
      </p:sp>
      <p:sp>
        <p:nvSpPr>
          <p:cNvPr id="1195" name="Google Shape;1195;g39d618c8341_0_2"/>
          <p:cNvSpPr txBox="1"/>
          <p:nvPr/>
        </p:nvSpPr>
        <p:spPr>
          <a:xfrm>
            <a:off x="4792450" y="187650"/>
            <a:ext cx="1439700" cy="4002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BG" b="1" i="1">
                <a:solidFill>
                  <a:schemeClr val="dk1"/>
                </a:solidFill>
                <a:latin typeface="Century Gothic"/>
                <a:ea typeface="Century Gothic"/>
                <a:cs typeface="Century Gothic"/>
                <a:sym typeface="Century Gothic"/>
              </a:rPr>
              <a:t>Ongoing work</a:t>
            </a:r>
            <a:endParaRPr b="1" i="1">
              <a:solidFill>
                <a:schemeClr val="dk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8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8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8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8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8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9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200"/>
        <p:cNvGrpSpPr/>
        <p:nvPr/>
      </p:nvGrpSpPr>
      <p:grpSpPr>
        <a:xfrm>
          <a:off x="0" y="0"/>
          <a:ext cx="0" cy="0"/>
          <a:chOff x="0" y="0"/>
          <a:chExt cx="0" cy="0"/>
        </a:xfrm>
      </p:grpSpPr>
      <p:sp>
        <p:nvSpPr>
          <p:cNvPr id="1201" name="Google Shape;1201;g382288a58c7_0_211"/>
          <p:cNvSpPr txBox="1">
            <a:spLocks noGrp="1"/>
          </p:cNvSpPr>
          <p:nvPr>
            <p:ph type="title"/>
          </p:nvPr>
        </p:nvSpPr>
        <p:spPr>
          <a:xfrm>
            <a:off x="628415" y="702129"/>
            <a:ext cx="3932100" cy="14691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BG"/>
              <a:t>Q&amp;A session</a:t>
            </a:r>
            <a:endParaRPr/>
          </a:p>
        </p:txBody>
      </p:sp>
      <p:sp>
        <p:nvSpPr>
          <p:cNvPr id="1202" name="Google Shape;1202;g382288a58c7_0_211"/>
          <p:cNvSpPr txBox="1">
            <a:spLocks noGrp="1"/>
          </p:cNvSpPr>
          <p:nvPr>
            <p:ph type="sldNum" idx="12"/>
          </p:nvPr>
        </p:nvSpPr>
        <p:spPr>
          <a:xfrm>
            <a:off x="11631310" y="68880"/>
            <a:ext cx="4641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89</a:t>
            </a:fld>
            <a:endParaRPr/>
          </a:p>
        </p:txBody>
      </p:sp>
      <p:sp>
        <p:nvSpPr>
          <p:cNvPr id="1203" name="Google Shape;1203;g382288a58c7_0_211"/>
          <p:cNvSpPr txBox="1">
            <a:spLocks noGrp="1"/>
          </p:cNvSpPr>
          <p:nvPr>
            <p:ph type="body" idx="2"/>
          </p:nvPr>
        </p:nvSpPr>
        <p:spPr>
          <a:xfrm>
            <a:off x="628425" y="2171125"/>
            <a:ext cx="4119300" cy="2506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BG" sz="1800" b="1"/>
              <a:t>IV. Applying the DAM framework</a:t>
            </a:r>
            <a:endParaRPr sz="1800" b="1"/>
          </a:p>
          <a:p>
            <a:pPr marL="457200" lvl="0" indent="-330200" algn="l" rtl="0">
              <a:spcBef>
                <a:spcPts val="1000"/>
              </a:spcBef>
              <a:spcAft>
                <a:spcPts val="0"/>
              </a:spcAft>
              <a:buSzPts val="1600"/>
              <a:buChar char="●"/>
            </a:pPr>
            <a:r>
              <a:rPr lang="en-BG"/>
              <a:t>MEE article</a:t>
            </a:r>
            <a:endParaRPr/>
          </a:p>
          <a:p>
            <a:pPr marL="914400" lvl="1" indent="-317500" algn="l" rtl="0">
              <a:spcBef>
                <a:spcPts val="0"/>
              </a:spcBef>
              <a:spcAft>
                <a:spcPts val="0"/>
              </a:spcAft>
              <a:buClr>
                <a:srgbClr val="B4D785"/>
              </a:buClr>
              <a:buSzPts val="1400"/>
              <a:buChar char="○"/>
            </a:pPr>
            <a:r>
              <a:rPr lang="en-BG">
                <a:solidFill>
                  <a:srgbClr val="B4D785"/>
                </a:solidFill>
              </a:rPr>
              <a:t>Workflow application examples</a:t>
            </a:r>
            <a:endParaRPr>
              <a:solidFill>
                <a:srgbClr val="B4D785"/>
              </a:solidFill>
            </a:endParaRPr>
          </a:p>
          <a:p>
            <a:pPr marL="914400" lvl="1" indent="-317500" algn="l" rtl="0">
              <a:spcBef>
                <a:spcPts val="0"/>
              </a:spcBef>
              <a:spcAft>
                <a:spcPts val="0"/>
              </a:spcAft>
              <a:buClr>
                <a:srgbClr val="B4D785"/>
              </a:buClr>
              <a:buSzPts val="1400"/>
              <a:buChar char="○"/>
            </a:pPr>
            <a:r>
              <a:rPr lang="en-BG">
                <a:solidFill>
                  <a:srgbClr val="B4D785"/>
                </a:solidFill>
              </a:rPr>
              <a:t>Box 1 key steps</a:t>
            </a:r>
            <a:endParaRPr>
              <a:solidFill>
                <a:srgbClr val="B4D785"/>
              </a:solidFill>
            </a:endParaRPr>
          </a:p>
          <a:p>
            <a:pPr marL="457200" lvl="0" indent="-330200" algn="l" rtl="0">
              <a:spcBef>
                <a:spcPts val="0"/>
              </a:spcBef>
              <a:spcAft>
                <a:spcPts val="0"/>
              </a:spcAft>
              <a:buSzPts val="1600"/>
              <a:buChar char="●"/>
            </a:pPr>
            <a:r>
              <a:rPr lang="en-BG"/>
              <a:t>STOC revisited with NaviDAM</a:t>
            </a:r>
            <a:endParaRPr/>
          </a:p>
          <a:p>
            <a:pPr marL="457200" lvl="0" indent="0" algn="l" rtl="0">
              <a:spcBef>
                <a:spcPts val="1000"/>
              </a:spcBef>
              <a:spcAft>
                <a:spcPts val="0"/>
              </a:spcAft>
              <a:buNone/>
            </a:pPr>
            <a:endParaRPr/>
          </a:p>
          <a:p>
            <a:pPr marL="457200" lvl="0" indent="-330200" algn="l" rtl="0">
              <a:spcBef>
                <a:spcPts val="1000"/>
              </a:spcBef>
              <a:spcAft>
                <a:spcPts val="0"/>
              </a:spcAft>
              <a:buSzPts val="1600"/>
              <a:buChar char="●"/>
            </a:pPr>
            <a:r>
              <a:rPr lang="en-BG" b="1"/>
              <a:t>Your application ?</a:t>
            </a:r>
            <a:endParaRPr b="1"/>
          </a:p>
        </p:txBody>
      </p:sp>
      <p:sp>
        <p:nvSpPr>
          <p:cNvPr id="1204" name="Google Shape;1204;g382288a58c7_0_211"/>
          <p:cNvSpPr/>
          <p:nvPr/>
        </p:nvSpPr>
        <p:spPr>
          <a:xfrm>
            <a:off x="6981950" y="2175913"/>
            <a:ext cx="1799400" cy="1799400"/>
          </a:xfrm>
          <a:prstGeom prst="flowChartMagneticTape">
            <a:avLst/>
          </a:prstGeom>
          <a:solidFill>
            <a:srgbClr val="4AC5D3">
              <a:alpha val="48630"/>
            </a:srgbClr>
          </a:solidFill>
          <a:ln w="20525" cap="flat" cmpd="sng">
            <a:solidFill>
              <a:srgbClr val="163A3C"/>
            </a:solidFill>
            <a:prstDash val="solid"/>
            <a:round/>
            <a:headEnd type="none" w="sm" len="sm"/>
            <a:tailEnd type="none" w="sm" len="sm"/>
          </a:ln>
        </p:spPr>
        <p:txBody>
          <a:bodyPr spcFirstLastPara="1" wrap="square" lIns="65650" tIns="65650" rIns="65650" bIns="65650" anchor="ctr" anchorCtr="0">
            <a:noAutofit/>
          </a:bodyPr>
          <a:lstStyle/>
          <a:p>
            <a:pPr marL="0" lvl="0" indent="0" algn="ctr" rtl="0">
              <a:spcBef>
                <a:spcPts val="0"/>
              </a:spcBef>
              <a:spcAft>
                <a:spcPts val="0"/>
              </a:spcAft>
              <a:buNone/>
            </a:pPr>
            <a:r>
              <a:rPr lang="en-BG" sz="6892">
                <a:solidFill>
                  <a:srgbClr val="163A3C"/>
                </a:solidFill>
                <a:latin typeface="Nunito"/>
                <a:ea typeface="Nunito"/>
                <a:cs typeface="Nunito"/>
                <a:sym typeface="Nunito"/>
              </a:rPr>
              <a:t>Q?</a:t>
            </a:r>
            <a:endParaRPr sz="6892">
              <a:solidFill>
                <a:srgbClr val="163A3C"/>
              </a:solidFill>
              <a:latin typeface="Nunito"/>
              <a:ea typeface="Nunito"/>
              <a:cs typeface="Nunito"/>
              <a:sym typeface="Nunito"/>
            </a:endParaRPr>
          </a:p>
        </p:txBody>
      </p:sp>
      <p:sp>
        <p:nvSpPr>
          <p:cNvPr id="1205" name="Google Shape;1205;g382288a58c7_0_211"/>
          <p:cNvSpPr/>
          <p:nvPr/>
        </p:nvSpPr>
        <p:spPr>
          <a:xfrm flipH="1">
            <a:off x="9122195" y="3264277"/>
            <a:ext cx="1417800" cy="1417800"/>
          </a:xfrm>
          <a:prstGeom prst="flowChartMagneticTape">
            <a:avLst/>
          </a:prstGeom>
          <a:solidFill>
            <a:srgbClr val="163A3C"/>
          </a:solidFill>
          <a:ln w="20525" cap="flat" cmpd="sng">
            <a:solidFill>
              <a:srgbClr val="4AC5D3"/>
            </a:solidFill>
            <a:prstDash val="solid"/>
            <a:round/>
            <a:headEnd type="none" w="sm" len="sm"/>
            <a:tailEnd type="none" w="sm" len="sm"/>
          </a:ln>
        </p:spPr>
        <p:txBody>
          <a:bodyPr spcFirstLastPara="1" wrap="square" lIns="65650" tIns="65650" rIns="65650" bIns="65650" anchor="ctr" anchorCtr="0">
            <a:noAutofit/>
          </a:bodyPr>
          <a:lstStyle/>
          <a:p>
            <a:pPr marL="0" lvl="0" indent="0" algn="ctr" rtl="0">
              <a:spcBef>
                <a:spcPts val="0"/>
              </a:spcBef>
              <a:spcAft>
                <a:spcPts val="0"/>
              </a:spcAft>
              <a:buNone/>
            </a:pPr>
            <a:r>
              <a:rPr lang="en-BG" sz="6892">
                <a:solidFill>
                  <a:srgbClr val="4AC5D3"/>
                </a:solidFill>
                <a:latin typeface="Nunito"/>
                <a:ea typeface="Nunito"/>
                <a:cs typeface="Nunito"/>
                <a:sym typeface="Nunito"/>
              </a:rPr>
              <a:t>A</a:t>
            </a:r>
            <a:endParaRPr sz="6892">
              <a:solidFill>
                <a:srgbClr val="4AC5D3"/>
              </a:solidFill>
              <a:latin typeface="Nunito"/>
              <a:ea typeface="Nunito"/>
              <a:cs typeface="Nunito"/>
              <a:sym typeface="Nuni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g39c0fc12e28_6_1"/>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Goals of attribution</a:t>
            </a:r>
            <a:endParaRPr/>
          </a:p>
        </p:txBody>
      </p:sp>
      <p:sp>
        <p:nvSpPr>
          <p:cNvPr id="289" name="Google Shape;289;g39c0fc12e28_6_1"/>
          <p:cNvSpPr txBox="1">
            <a:spLocks noGrp="1"/>
          </p:cNvSpPr>
          <p:nvPr>
            <p:ph type="body" idx="1"/>
          </p:nvPr>
        </p:nvSpPr>
        <p:spPr>
          <a:xfrm>
            <a:off x="254510" y="1792638"/>
            <a:ext cx="11682900" cy="4351200"/>
          </a:xfrm>
          <a:prstGeom prst="rect">
            <a:avLst/>
          </a:prstGeom>
        </p:spPr>
        <p:txBody>
          <a:bodyPr spcFirstLastPara="1" wrap="square" lIns="91425" tIns="45700" rIns="91425" bIns="45700" anchor="t" anchorCtr="0">
            <a:normAutofit/>
          </a:bodyPr>
          <a:lstStyle/>
          <a:p>
            <a:pPr marL="457200" lvl="0" indent="-361950" algn="l" rtl="0">
              <a:lnSpc>
                <a:spcPct val="150000"/>
              </a:lnSpc>
              <a:spcBef>
                <a:spcPts val="1200"/>
              </a:spcBef>
              <a:spcAft>
                <a:spcPts val="0"/>
              </a:spcAft>
              <a:buSzPts val="2100"/>
              <a:buFont typeface="Times New Roman"/>
              <a:buChar char="•"/>
            </a:pPr>
            <a:r>
              <a:rPr lang="en-BG" sz="2100"/>
              <a:t>Bridge a core </a:t>
            </a:r>
            <a:r>
              <a:rPr lang="en-BG" sz="2100" b="1"/>
              <a:t>scientific aim</a:t>
            </a:r>
            <a:r>
              <a:rPr lang="en-BG" sz="2100"/>
              <a:t>, understanding the causes of observed patterns, and the </a:t>
            </a:r>
            <a:r>
              <a:rPr lang="en-BG" sz="2100" b="1"/>
              <a:t>conservation mandate</a:t>
            </a:r>
            <a:r>
              <a:rPr lang="en-BG" sz="2100"/>
              <a:t> of actionable, quantitative information for decision-makers. </a:t>
            </a:r>
            <a:endParaRPr sz="2100"/>
          </a:p>
          <a:p>
            <a:pPr marL="457200" lvl="0" indent="-361950" algn="l" rtl="0">
              <a:lnSpc>
                <a:spcPct val="150000"/>
              </a:lnSpc>
              <a:spcBef>
                <a:spcPts val="0"/>
              </a:spcBef>
              <a:spcAft>
                <a:spcPts val="0"/>
              </a:spcAft>
              <a:buSzPts val="2100"/>
              <a:buFont typeface="Century Gothic"/>
              <a:buChar char="•"/>
            </a:pPr>
            <a:r>
              <a:rPr lang="en-BG" sz="2100"/>
              <a:t>Overarching goals of attribution:</a:t>
            </a:r>
            <a:endParaRPr sz="2100"/>
          </a:p>
          <a:p>
            <a:pPr marL="914400" lvl="1" indent="-361950" algn="l" rtl="0">
              <a:lnSpc>
                <a:spcPct val="150000"/>
              </a:lnSpc>
              <a:spcBef>
                <a:spcPts val="0"/>
              </a:spcBef>
              <a:spcAft>
                <a:spcPts val="0"/>
              </a:spcAft>
              <a:buSzPts val="2100"/>
              <a:buFont typeface="Century Gothic"/>
              <a:buChar char="•"/>
            </a:pPr>
            <a:r>
              <a:rPr lang="en-BG" sz="2100"/>
              <a:t>(1) elucidate human impacts on biodiversity, disentangling them from natural driver variability, </a:t>
            </a:r>
            <a:endParaRPr sz="2100"/>
          </a:p>
          <a:p>
            <a:pPr marL="914400" lvl="1" indent="-361950" algn="l" rtl="0">
              <a:lnSpc>
                <a:spcPct val="150000"/>
              </a:lnSpc>
              <a:spcBef>
                <a:spcPts val="0"/>
              </a:spcBef>
              <a:spcAft>
                <a:spcPts val="0"/>
              </a:spcAft>
              <a:buSzPts val="2100"/>
              <a:buFont typeface="Century Gothic"/>
              <a:buChar char="•"/>
            </a:pPr>
            <a:r>
              <a:rPr lang="en-BG" sz="2100"/>
              <a:t>(2) quantify and assess the relative causal importance of different drivers,</a:t>
            </a:r>
            <a:endParaRPr sz="2100"/>
          </a:p>
          <a:p>
            <a:pPr marL="914400" lvl="1" indent="-361950" algn="l" rtl="0">
              <a:lnSpc>
                <a:spcPct val="150000"/>
              </a:lnSpc>
              <a:spcBef>
                <a:spcPts val="0"/>
              </a:spcBef>
              <a:spcAft>
                <a:spcPts val="0"/>
              </a:spcAft>
              <a:buSzPts val="2100"/>
              <a:buFont typeface="Century Gothic"/>
              <a:buChar char="•"/>
            </a:pPr>
            <a:r>
              <a:rPr lang="en-BG" sz="2100"/>
              <a:t>(3) communicate actionable attribution statements to inform biodiversity policy and interventions. </a:t>
            </a:r>
            <a:endParaRPr sz="290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1210" name="Google Shape;1210;g382288a58c7_0_23"/>
          <p:cNvSpPr txBox="1">
            <a:spLocks noGrp="1"/>
          </p:cNvSpPr>
          <p:nvPr>
            <p:ph type="title"/>
          </p:nvPr>
        </p:nvSpPr>
        <p:spPr>
          <a:xfrm>
            <a:off x="831850" y="2275827"/>
            <a:ext cx="10515600" cy="2007300"/>
          </a:xfrm>
          <a:prstGeom prst="rect">
            <a:avLst/>
          </a:prstGeom>
          <a:noFill/>
          <a:ln>
            <a:noFill/>
          </a:ln>
        </p:spPr>
        <p:txBody>
          <a:bodyPr spcFirstLastPara="1" wrap="square" lIns="91425" tIns="45700" rIns="91425" bIns="45700" anchor="ctr" anchorCtr="0">
            <a:normAutofit/>
          </a:bodyPr>
          <a:lstStyle/>
          <a:p>
            <a:pPr marL="457200" lvl="0" indent="-457200" algn="ctr" rtl="0">
              <a:lnSpc>
                <a:spcPct val="90000"/>
              </a:lnSpc>
              <a:spcBef>
                <a:spcPts val="0"/>
              </a:spcBef>
              <a:spcAft>
                <a:spcPts val="0"/>
              </a:spcAft>
              <a:buSzPts val="6000"/>
              <a:buAutoNum type="romanUcPeriod" startAt="5"/>
            </a:pPr>
            <a:r>
              <a:rPr lang="en-BG"/>
              <a:t>Conclusion</a:t>
            </a:r>
            <a:endParaRPr/>
          </a:p>
        </p:txBody>
      </p:sp>
      <p:sp>
        <p:nvSpPr>
          <p:cNvPr id="1211" name="Google Shape;1211;g382288a58c7_0_23"/>
          <p:cNvSpPr txBox="1">
            <a:spLocks noGrp="1"/>
          </p:cNvSpPr>
          <p:nvPr>
            <p:ph type="body" idx="1"/>
          </p:nvPr>
        </p:nvSpPr>
        <p:spPr>
          <a:xfrm>
            <a:off x="831850" y="4589463"/>
            <a:ext cx="10515600" cy="8808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400"/>
              <a:buNone/>
            </a:pPr>
            <a:r>
              <a:rPr lang="en-BG"/>
              <a:t>Joaquim Estopinan &amp; Wilfried Thuiller</a:t>
            </a:r>
            <a:endParaRPr/>
          </a:p>
        </p:txBody>
      </p:sp>
      <p:sp>
        <p:nvSpPr>
          <p:cNvPr id="1212" name="Google Shape;1212;g382288a58c7_0_23"/>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100"/>
              <a:buNone/>
            </a:pPr>
            <a:fld id="{00000000-1234-1234-1234-123412341234}" type="slidenum">
              <a:rPr lang="en-BG"/>
              <a:t>90</a:t>
            </a:fld>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217"/>
        <p:cNvGrpSpPr/>
        <p:nvPr/>
      </p:nvGrpSpPr>
      <p:grpSpPr>
        <a:xfrm>
          <a:off x="0" y="0"/>
          <a:ext cx="0" cy="0"/>
          <a:chOff x="0" y="0"/>
          <a:chExt cx="0" cy="0"/>
        </a:xfrm>
      </p:grpSpPr>
      <p:sp>
        <p:nvSpPr>
          <p:cNvPr id="1218" name="Google Shape;1218;g382288a58c7_0_242"/>
          <p:cNvSpPr txBox="1">
            <a:spLocks noGrp="1"/>
          </p:cNvSpPr>
          <p:nvPr>
            <p:ph type="title"/>
          </p:nvPr>
        </p:nvSpPr>
        <p:spPr>
          <a:xfrm>
            <a:off x="254510" y="26855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BG"/>
              <a:t>Take home-messages</a:t>
            </a:r>
            <a:endParaRPr/>
          </a:p>
        </p:txBody>
      </p:sp>
      <p:sp>
        <p:nvSpPr>
          <p:cNvPr id="1219" name="Google Shape;1219;g382288a58c7_0_242"/>
          <p:cNvSpPr txBox="1">
            <a:spLocks noGrp="1"/>
          </p:cNvSpPr>
          <p:nvPr>
            <p:ph type="body" idx="1"/>
          </p:nvPr>
        </p:nvSpPr>
        <p:spPr>
          <a:xfrm>
            <a:off x="254500" y="1742900"/>
            <a:ext cx="5816400" cy="14079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Char char="➢"/>
            </a:pPr>
            <a:r>
              <a:rPr lang="en-BG" sz="1800"/>
              <a:t>The DAM framework is composed of </a:t>
            </a:r>
            <a:r>
              <a:rPr lang="en-BG" sz="1800" b="1"/>
              <a:t>four complementary contributions</a:t>
            </a:r>
            <a:r>
              <a:rPr lang="en-BG" sz="1800"/>
              <a:t> spread on two gradients:</a:t>
            </a:r>
            <a:endParaRPr sz="1800"/>
          </a:p>
          <a:p>
            <a:pPr marL="914400" lvl="1" indent="-342900" algn="l" rtl="0">
              <a:spcBef>
                <a:spcPts val="0"/>
              </a:spcBef>
              <a:spcAft>
                <a:spcPts val="0"/>
              </a:spcAft>
              <a:buSzPts val="1800"/>
              <a:buChar char="•"/>
            </a:pPr>
            <a:r>
              <a:rPr lang="en-BG" i="1"/>
              <a:t>C</a:t>
            </a:r>
            <a:r>
              <a:rPr lang="en-BG" sz="1800" i="1"/>
              <a:t>onceptual - </a:t>
            </a:r>
            <a:r>
              <a:rPr lang="en-BG" i="1"/>
              <a:t>A</a:t>
            </a:r>
            <a:r>
              <a:rPr lang="en-BG" sz="1800" i="1"/>
              <a:t>pplied</a:t>
            </a:r>
            <a:endParaRPr/>
          </a:p>
          <a:p>
            <a:pPr marL="914400" lvl="1" indent="-342900" algn="l" rtl="0">
              <a:spcBef>
                <a:spcPts val="0"/>
              </a:spcBef>
              <a:spcAft>
                <a:spcPts val="0"/>
              </a:spcAft>
              <a:buSzPts val="1800"/>
              <a:buChar char="•"/>
            </a:pPr>
            <a:r>
              <a:rPr lang="en-BG" i="1"/>
              <a:t>P</a:t>
            </a:r>
            <a:r>
              <a:rPr lang="en-BG" sz="1800" i="1"/>
              <a:t>rospective - </a:t>
            </a:r>
            <a:r>
              <a:rPr lang="en-BG" i="1"/>
              <a:t>R</a:t>
            </a:r>
            <a:r>
              <a:rPr lang="en-BG" sz="1800" i="1"/>
              <a:t>etrospective</a:t>
            </a:r>
            <a:endParaRPr sz="1800"/>
          </a:p>
        </p:txBody>
      </p:sp>
      <p:pic>
        <p:nvPicPr>
          <p:cNvPr id="1220" name="Google Shape;1220;g382288a58c7_0_242" title="Contribution_map.png"/>
          <p:cNvPicPr preferRelativeResize="0"/>
          <p:nvPr/>
        </p:nvPicPr>
        <p:blipFill rotWithShape="1">
          <a:blip r:embed="rId3">
            <a:alphaModFix/>
          </a:blip>
          <a:srcRect t="3412" b="2328"/>
          <a:stretch/>
        </p:blipFill>
        <p:spPr>
          <a:xfrm>
            <a:off x="4063437" y="818012"/>
            <a:ext cx="8128573" cy="4807175"/>
          </a:xfrm>
          <a:prstGeom prst="rect">
            <a:avLst/>
          </a:prstGeom>
          <a:noFill/>
          <a:ln>
            <a:noFill/>
          </a:ln>
        </p:spPr>
      </p:pic>
      <p:sp>
        <p:nvSpPr>
          <p:cNvPr id="1221" name="Google Shape;1221;g382288a58c7_0_242"/>
          <p:cNvSpPr txBox="1">
            <a:spLocks noGrp="1"/>
          </p:cNvSpPr>
          <p:nvPr>
            <p:ph type="body" idx="1"/>
          </p:nvPr>
        </p:nvSpPr>
        <p:spPr>
          <a:xfrm>
            <a:off x="254500" y="3531725"/>
            <a:ext cx="5816400" cy="1407900"/>
          </a:xfrm>
          <a:prstGeom prst="rect">
            <a:avLst/>
          </a:prstGeom>
          <a:noFill/>
        </p:spPr>
        <p:txBody>
          <a:bodyPr spcFirstLastPara="1" wrap="square" lIns="91425" tIns="45700" rIns="91425" bIns="45700" anchor="t" anchorCtr="0">
            <a:noAutofit/>
          </a:bodyPr>
          <a:lstStyle/>
          <a:p>
            <a:pPr marL="914400" lvl="0" indent="-342900" algn="l" rtl="0">
              <a:spcBef>
                <a:spcPts val="1000"/>
              </a:spcBef>
              <a:spcAft>
                <a:spcPts val="0"/>
              </a:spcAft>
              <a:buSzPts val="1800"/>
              <a:buChar char="■"/>
            </a:pPr>
            <a:r>
              <a:rPr lang="en-BG" sz="1800"/>
              <a:t>Three articles provide:</a:t>
            </a:r>
            <a:endParaRPr sz="1800"/>
          </a:p>
          <a:p>
            <a:pPr marL="1371600" lvl="1" indent="-342900" algn="l" rtl="0">
              <a:spcBef>
                <a:spcPts val="0"/>
              </a:spcBef>
              <a:spcAft>
                <a:spcPts val="0"/>
              </a:spcAft>
              <a:buSzPts val="1800"/>
              <a:buChar char="➢"/>
            </a:pPr>
            <a:r>
              <a:rPr lang="en-BG" sz="1800"/>
              <a:t>Conceptual guidance</a:t>
            </a:r>
            <a:endParaRPr sz="1800"/>
          </a:p>
          <a:p>
            <a:pPr marL="1371600" lvl="1" indent="-342900" algn="l" rtl="0">
              <a:spcBef>
                <a:spcPts val="0"/>
              </a:spcBef>
              <a:spcAft>
                <a:spcPts val="0"/>
              </a:spcAft>
              <a:buSzPts val="1800"/>
              <a:buChar char="➢"/>
            </a:pPr>
            <a:r>
              <a:rPr lang="en-BG" sz="1800"/>
              <a:t>Practical resources</a:t>
            </a:r>
            <a:endParaRPr sz="1800"/>
          </a:p>
          <a:p>
            <a:pPr marL="1371600" lvl="1" indent="-342900" algn="l" rtl="0">
              <a:spcBef>
                <a:spcPts val="0"/>
              </a:spcBef>
              <a:spcAft>
                <a:spcPts val="0"/>
              </a:spcAft>
              <a:buSzPts val="1800"/>
              <a:buChar char="➢"/>
            </a:pPr>
            <a:r>
              <a:rPr lang="en-BG" sz="1800"/>
              <a:t>Applied method examples</a:t>
            </a:r>
            <a:endParaRPr sz="1800"/>
          </a:p>
        </p:txBody>
      </p:sp>
      <p:sp>
        <p:nvSpPr>
          <p:cNvPr id="1222" name="Google Shape;1222;g382288a58c7_0_242"/>
          <p:cNvSpPr txBox="1">
            <a:spLocks noGrp="1"/>
          </p:cNvSpPr>
          <p:nvPr>
            <p:ph type="body" idx="1"/>
          </p:nvPr>
        </p:nvSpPr>
        <p:spPr>
          <a:xfrm>
            <a:off x="254500" y="4979525"/>
            <a:ext cx="6865800" cy="1218900"/>
          </a:xfrm>
          <a:prstGeom prst="rect">
            <a:avLst/>
          </a:prstGeom>
          <a:noFill/>
        </p:spPr>
        <p:txBody>
          <a:bodyPr spcFirstLastPara="1" wrap="square" lIns="91425" tIns="45700" rIns="91425" bIns="45700" anchor="t" anchorCtr="0">
            <a:noAutofit/>
          </a:bodyPr>
          <a:lstStyle/>
          <a:p>
            <a:pPr marL="914400" lvl="0" indent="-342900" algn="l" rtl="0">
              <a:spcBef>
                <a:spcPts val="1000"/>
              </a:spcBef>
              <a:spcAft>
                <a:spcPts val="0"/>
              </a:spcAft>
              <a:buSzPts val="1800"/>
              <a:buChar char="■"/>
            </a:pPr>
            <a:r>
              <a:rPr lang="en-BG" sz="1800"/>
              <a:t>NaviDAM is a </a:t>
            </a:r>
            <a:r>
              <a:rPr lang="en-BG" sz="1800" i="1"/>
              <a:t>collaborative</a:t>
            </a:r>
            <a:r>
              <a:rPr lang="en-BG" sz="1800"/>
              <a:t> </a:t>
            </a:r>
            <a:r>
              <a:rPr lang="en-BG" sz="1800" b="1"/>
              <a:t>method decision-support tool</a:t>
            </a:r>
            <a:r>
              <a:rPr lang="en-BG" sz="1800"/>
              <a:t> to identify detection and attribution methods suited to your projects</a:t>
            </a:r>
            <a:endParaRPr sz="1800"/>
          </a:p>
          <a:p>
            <a:pPr marL="1371600" lvl="1" indent="-342900" algn="l" rtl="0">
              <a:spcBef>
                <a:spcPts val="0"/>
              </a:spcBef>
              <a:spcAft>
                <a:spcPts val="0"/>
              </a:spcAft>
              <a:buSzPts val="1800"/>
              <a:buChar char="➢"/>
            </a:pPr>
            <a:r>
              <a:rPr lang="en-BG" b="1" i="1"/>
              <a:t>Open to contributions</a:t>
            </a:r>
            <a:endParaRPr sz="1800" b="1" i="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227"/>
        <p:cNvGrpSpPr/>
        <p:nvPr/>
      </p:nvGrpSpPr>
      <p:grpSpPr>
        <a:xfrm>
          <a:off x="0" y="0"/>
          <a:ext cx="0" cy="0"/>
          <a:chOff x="0" y="0"/>
          <a:chExt cx="0" cy="0"/>
        </a:xfrm>
      </p:grpSpPr>
      <p:sp>
        <p:nvSpPr>
          <p:cNvPr id="1228" name="Google Shape;1228;g382288a58c7_0_220"/>
          <p:cNvSpPr txBox="1">
            <a:spLocks noGrp="1"/>
          </p:cNvSpPr>
          <p:nvPr>
            <p:ph type="title"/>
          </p:nvPr>
        </p:nvSpPr>
        <p:spPr>
          <a:xfrm>
            <a:off x="628415" y="702129"/>
            <a:ext cx="3932100" cy="14691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BG"/>
              <a:t>Q&amp;A session</a:t>
            </a:r>
            <a:endParaRPr/>
          </a:p>
        </p:txBody>
      </p:sp>
      <p:sp>
        <p:nvSpPr>
          <p:cNvPr id="1229" name="Google Shape;1229;g382288a58c7_0_220"/>
          <p:cNvSpPr txBox="1">
            <a:spLocks noGrp="1"/>
          </p:cNvSpPr>
          <p:nvPr>
            <p:ph type="sldNum" idx="12"/>
          </p:nvPr>
        </p:nvSpPr>
        <p:spPr>
          <a:xfrm>
            <a:off x="11631310" y="68880"/>
            <a:ext cx="4641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t>92</a:t>
            </a:fld>
            <a:endParaRPr/>
          </a:p>
        </p:txBody>
      </p:sp>
      <p:sp>
        <p:nvSpPr>
          <p:cNvPr id="1230" name="Google Shape;1230;g382288a58c7_0_220"/>
          <p:cNvSpPr txBox="1">
            <a:spLocks noGrp="1"/>
          </p:cNvSpPr>
          <p:nvPr>
            <p:ph type="body" idx="2"/>
          </p:nvPr>
        </p:nvSpPr>
        <p:spPr>
          <a:xfrm>
            <a:off x="628425" y="2171125"/>
            <a:ext cx="4119300" cy="2506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BG" sz="1800" b="1"/>
              <a:t>V. Conclusion</a:t>
            </a:r>
            <a:endParaRPr sz="1800" b="1"/>
          </a:p>
          <a:p>
            <a:pPr marL="457200" lvl="0" indent="-330200" algn="l" rtl="0">
              <a:spcBef>
                <a:spcPts val="1000"/>
              </a:spcBef>
              <a:spcAft>
                <a:spcPts val="0"/>
              </a:spcAft>
              <a:buSzPts val="1600"/>
              <a:buChar char="●"/>
            </a:pPr>
            <a:r>
              <a:rPr lang="en-BG"/>
              <a:t>Summary</a:t>
            </a:r>
            <a:endParaRPr/>
          </a:p>
          <a:p>
            <a:pPr marL="457200" lvl="0" indent="-330200" algn="l" rtl="0">
              <a:spcBef>
                <a:spcPts val="0"/>
              </a:spcBef>
              <a:spcAft>
                <a:spcPts val="0"/>
              </a:spcAft>
              <a:buSzPts val="1600"/>
              <a:buChar char="●"/>
            </a:pPr>
            <a:r>
              <a:rPr lang="en-BG"/>
              <a:t>Outstanding questions</a:t>
            </a:r>
            <a:endParaRPr/>
          </a:p>
        </p:txBody>
      </p:sp>
      <p:sp>
        <p:nvSpPr>
          <p:cNvPr id="1231" name="Google Shape;1231;g382288a58c7_0_220"/>
          <p:cNvSpPr/>
          <p:nvPr/>
        </p:nvSpPr>
        <p:spPr>
          <a:xfrm>
            <a:off x="6981950" y="2175913"/>
            <a:ext cx="1799400" cy="1799400"/>
          </a:xfrm>
          <a:prstGeom prst="flowChartMagneticTape">
            <a:avLst/>
          </a:prstGeom>
          <a:solidFill>
            <a:srgbClr val="4AC5D3">
              <a:alpha val="48630"/>
            </a:srgbClr>
          </a:solidFill>
          <a:ln w="20525" cap="flat" cmpd="sng">
            <a:solidFill>
              <a:srgbClr val="163A3C"/>
            </a:solidFill>
            <a:prstDash val="solid"/>
            <a:round/>
            <a:headEnd type="none" w="sm" len="sm"/>
            <a:tailEnd type="none" w="sm" len="sm"/>
          </a:ln>
        </p:spPr>
        <p:txBody>
          <a:bodyPr spcFirstLastPara="1" wrap="square" lIns="65650" tIns="65650" rIns="65650" bIns="65650" anchor="ctr" anchorCtr="0">
            <a:noAutofit/>
          </a:bodyPr>
          <a:lstStyle/>
          <a:p>
            <a:pPr marL="0" lvl="0" indent="0" algn="ctr" rtl="0">
              <a:spcBef>
                <a:spcPts val="0"/>
              </a:spcBef>
              <a:spcAft>
                <a:spcPts val="0"/>
              </a:spcAft>
              <a:buNone/>
            </a:pPr>
            <a:r>
              <a:rPr lang="en-BG" sz="6892">
                <a:solidFill>
                  <a:srgbClr val="163A3C"/>
                </a:solidFill>
                <a:latin typeface="Nunito"/>
                <a:ea typeface="Nunito"/>
                <a:cs typeface="Nunito"/>
                <a:sym typeface="Nunito"/>
              </a:rPr>
              <a:t>Q?</a:t>
            </a:r>
            <a:endParaRPr sz="6892">
              <a:solidFill>
                <a:srgbClr val="163A3C"/>
              </a:solidFill>
              <a:latin typeface="Nunito"/>
              <a:ea typeface="Nunito"/>
              <a:cs typeface="Nunito"/>
              <a:sym typeface="Nunito"/>
            </a:endParaRPr>
          </a:p>
        </p:txBody>
      </p:sp>
      <p:sp>
        <p:nvSpPr>
          <p:cNvPr id="1232" name="Google Shape;1232;g382288a58c7_0_220"/>
          <p:cNvSpPr/>
          <p:nvPr/>
        </p:nvSpPr>
        <p:spPr>
          <a:xfrm flipH="1">
            <a:off x="9122195" y="3264277"/>
            <a:ext cx="1417800" cy="1417800"/>
          </a:xfrm>
          <a:prstGeom prst="flowChartMagneticTape">
            <a:avLst/>
          </a:prstGeom>
          <a:solidFill>
            <a:srgbClr val="163A3C"/>
          </a:solidFill>
          <a:ln w="20525" cap="flat" cmpd="sng">
            <a:solidFill>
              <a:srgbClr val="4AC5D3"/>
            </a:solidFill>
            <a:prstDash val="solid"/>
            <a:round/>
            <a:headEnd type="none" w="sm" len="sm"/>
            <a:tailEnd type="none" w="sm" len="sm"/>
          </a:ln>
        </p:spPr>
        <p:txBody>
          <a:bodyPr spcFirstLastPara="1" wrap="square" lIns="65650" tIns="65650" rIns="65650" bIns="65650" anchor="ctr" anchorCtr="0">
            <a:noAutofit/>
          </a:bodyPr>
          <a:lstStyle/>
          <a:p>
            <a:pPr marL="0" lvl="0" indent="0" algn="ctr" rtl="0">
              <a:spcBef>
                <a:spcPts val="0"/>
              </a:spcBef>
              <a:spcAft>
                <a:spcPts val="0"/>
              </a:spcAft>
              <a:buNone/>
            </a:pPr>
            <a:r>
              <a:rPr lang="en-BG" sz="6892">
                <a:solidFill>
                  <a:srgbClr val="4AC5D3"/>
                </a:solidFill>
                <a:latin typeface="Nunito"/>
                <a:ea typeface="Nunito"/>
                <a:cs typeface="Nunito"/>
                <a:sym typeface="Nunito"/>
              </a:rPr>
              <a:t>A</a:t>
            </a:r>
            <a:endParaRPr sz="6892">
              <a:solidFill>
                <a:srgbClr val="4AC5D3"/>
              </a:solidFill>
              <a:latin typeface="Nunito"/>
              <a:ea typeface="Nunito"/>
              <a:cs typeface="Nunito"/>
              <a:sym typeface="Nunito"/>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236"/>
        <p:cNvGrpSpPr/>
        <p:nvPr/>
      </p:nvGrpSpPr>
      <p:grpSpPr>
        <a:xfrm>
          <a:off x="0" y="0"/>
          <a:ext cx="0" cy="0"/>
          <a:chOff x="0" y="0"/>
          <a:chExt cx="0" cy="0"/>
        </a:xfrm>
      </p:grpSpPr>
      <p:sp>
        <p:nvSpPr>
          <p:cNvPr id="1237" name="Google Shape;1237;g38d3725c593_0_113"/>
          <p:cNvSpPr txBox="1">
            <a:spLocks noGrp="1"/>
          </p:cNvSpPr>
          <p:nvPr>
            <p:ph type="title"/>
          </p:nvPr>
        </p:nvSpPr>
        <p:spPr>
          <a:xfrm>
            <a:off x="831850" y="1333980"/>
            <a:ext cx="10515600" cy="20073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7200"/>
              <a:buFont typeface="Poppins"/>
              <a:buNone/>
            </a:pPr>
            <a:r>
              <a:rPr lang="en-BG" sz="7200" b="1"/>
              <a:t>Thank you</a:t>
            </a:r>
            <a:endParaRPr/>
          </a:p>
        </p:txBody>
      </p:sp>
      <p:sp>
        <p:nvSpPr>
          <p:cNvPr id="1238" name="Google Shape;1238;g38d3725c593_0_113"/>
          <p:cNvSpPr txBox="1">
            <a:spLocks noGrp="1"/>
          </p:cNvSpPr>
          <p:nvPr>
            <p:ph type="body" idx="1"/>
          </p:nvPr>
        </p:nvSpPr>
        <p:spPr>
          <a:xfrm>
            <a:off x="831850" y="3087975"/>
            <a:ext cx="10515600" cy="1311600"/>
          </a:xfrm>
          <a:prstGeom prst="rect">
            <a:avLst/>
          </a:prstGeom>
          <a:noFill/>
          <a:ln>
            <a:noFill/>
          </a:ln>
        </p:spPr>
        <p:txBody>
          <a:bodyPr spcFirstLastPara="1" wrap="square" lIns="91425" tIns="45700" rIns="91425" bIns="45700" anchor="t" anchorCtr="0">
            <a:normAutofit fontScale="62500" lnSpcReduction="20000"/>
          </a:bodyPr>
          <a:lstStyle/>
          <a:p>
            <a:pPr marL="0" lvl="0" indent="0" algn="ctr" rtl="0">
              <a:spcBef>
                <a:spcPts val="0"/>
              </a:spcBef>
              <a:spcAft>
                <a:spcPts val="0"/>
              </a:spcAft>
              <a:buClr>
                <a:schemeClr val="dk1"/>
              </a:buClr>
              <a:buSzPct val="100000"/>
              <a:buFont typeface="Arial"/>
              <a:buNone/>
            </a:pPr>
            <a:r>
              <a:rPr lang="en-BG">
                <a:uFill>
                  <a:noFill/>
                </a:uFill>
                <a:hlinkClick r:id="rId3"/>
              </a:rPr>
              <a:t>joaquim.estopinan@grenoble-univ-alpes.fr</a:t>
            </a:r>
            <a:endParaRPr/>
          </a:p>
          <a:p>
            <a:pPr marL="0" lvl="0" indent="0" algn="ctr" rtl="0">
              <a:spcBef>
                <a:spcPts val="0"/>
              </a:spcBef>
              <a:spcAft>
                <a:spcPts val="0"/>
              </a:spcAft>
              <a:buClr>
                <a:schemeClr val="dk1"/>
              </a:buClr>
              <a:buSzPct val="100000"/>
              <a:buFont typeface="Arial"/>
              <a:buNone/>
            </a:pPr>
            <a:r>
              <a:rPr lang="en-BG">
                <a:uFill>
                  <a:noFill/>
                </a:uFill>
                <a:hlinkClick r:id="rId4"/>
              </a:rPr>
              <a:t>anne.thomas@grenoble-univ-alpes.fr</a:t>
            </a:r>
            <a:r>
              <a:rPr lang="en-BG"/>
              <a:t> </a:t>
            </a:r>
            <a:endParaRPr/>
          </a:p>
          <a:p>
            <a:pPr marL="0" lvl="0" indent="0" algn="ctr" rtl="0">
              <a:spcBef>
                <a:spcPts val="0"/>
              </a:spcBef>
              <a:spcAft>
                <a:spcPts val="0"/>
              </a:spcAft>
              <a:buSzPct val="45833"/>
              <a:buNone/>
            </a:pPr>
            <a:r>
              <a:rPr lang="en-BG">
                <a:uFill>
                  <a:noFill/>
                </a:uFill>
                <a:hlinkClick r:id="rId5"/>
              </a:rPr>
              <a:t>pierre.gauzere@grenoble-univ-alpes.fr</a:t>
            </a:r>
            <a:endParaRPr/>
          </a:p>
          <a:p>
            <a:pPr marL="0" lvl="0" indent="0" algn="ctr" rtl="0">
              <a:spcBef>
                <a:spcPts val="0"/>
              </a:spcBef>
              <a:spcAft>
                <a:spcPts val="0"/>
              </a:spcAft>
              <a:buSzPct val="45833"/>
              <a:buNone/>
            </a:pPr>
            <a:r>
              <a:rPr lang="en-BG">
                <a:uFill>
                  <a:noFill/>
                </a:uFill>
                <a:hlinkClick r:id="rId6"/>
              </a:rPr>
              <a:t>wilfried.thuiller@grenoble-univ-alpes.fr</a:t>
            </a:r>
            <a:r>
              <a:rPr lang="en-BG"/>
              <a:t> </a:t>
            </a:r>
            <a:endParaRPr/>
          </a:p>
          <a:p>
            <a:pPr marL="0" lvl="0" indent="0" algn="ctr" rtl="0">
              <a:spcBef>
                <a:spcPts val="0"/>
              </a:spcBef>
              <a:spcAft>
                <a:spcPts val="0"/>
              </a:spcAft>
              <a:buSzPct val="45833"/>
              <a:buNone/>
            </a:pPr>
            <a:r>
              <a:rPr lang="en-BG">
                <a:uFill>
                  <a:noFill/>
                </a:uFill>
                <a:hlinkClick r:id="rId7"/>
              </a:rPr>
              <a:t>miriam.beck@fondationbiodiversite.fr</a:t>
            </a:r>
            <a:r>
              <a:rPr lang="en-BG"/>
              <a:t> </a:t>
            </a:r>
            <a:endParaRPr/>
          </a:p>
          <a:p>
            <a:pPr marL="0" lvl="0" indent="0" algn="ctr" rtl="0">
              <a:spcBef>
                <a:spcPts val="0"/>
              </a:spcBef>
              <a:spcAft>
                <a:spcPts val="0"/>
              </a:spcAft>
              <a:buSzPct val="45833"/>
              <a:buNone/>
            </a:pPr>
            <a:r>
              <a:rPr lang="en-BG">
                <a:uFill>
                  <a:noFill/>
                </a:uFill>
                <a:hlinkClick r:id="rId8"/>
              </a:rPr>
              <a:t>lori.giagnacovo@vito.be</a:t>
            </a:r>
            <a:r>
              <a:rPr lang="en-BG"/>
              <a:t> </a:t>
            </a:r>
            <a:endParaRPr/>
          </a:p>
          <a:p>
            <a:pPr marL="0" lvl="0" indent="0" algn="ctr" rtl="0">
              <a:spcBef>
                <a:spcPts val="0"/>
              </a:spcBef>
              <a:spcAft>
                <a:spcPts val="0"/>
              </a:spcAft>
              <a:buSzPct val="45833"/>
              <a:buNone/>
            </a:pPr>
            <a:r>
              <a:rPr lang="en-BG">
                <a:uFill>
                  <a:noFill/>
                </a:uFill>
                <a:hlinkClick r:id="rId9"/>
              </a:rPr>
              <a:t>jussi.a.makinen@syke.fi</a:t>
            </a:r>
            <a:endParaRPr/>
          </a:p>
        </p:txBody>
      </p:sp>
      <p:sp>
        <p:nvSpPr>
          <p:cNvPr id="1239" name="Google Shape;1239;g38d3725c593_0_113"/>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G">
                <a:solidFill>
                  <a:schemeClr val="lt1"/>
                </a:solidFill>
              </a:rPr>
              <a:t>93</a:t>
            </a:fld>
            <a:endParaRPr>
              <a:solidFill>
                <a:schemeClr val="lt1"/>
              </a:solidFill>
            </a:endParaRPr>
          </a:p>
        </p:txBody>
      </p:sp>
      <p:pic>
        <p:nvPicPr>
          <p:cNvPr id="1240" name="Google Shape;1240;g38d3725c593_0_113"/>
          <p:cNvPicPr preferRelativeResize="0"/>
          <p:nvPr/>
        </p:nvPicPr>
        <p:blipFill rotWithShape="1">
          <a:blip r:embed="rId10">
            <a:alphaModFix/>
          </a:blip>
          <a:srcRect/>
          <a:stretch/>
        </p:blipFill>
        <p:spPr>
          <a:xfrm>
            <a:off x="243840" y="5909366"/>
            <a:ext cx="2910839" cy="646853"/>
          </a:xfrm>
          <a:prstGeom prst="rect">
            <a:avLst/>
          </a:prstGeom>
          <a:noFill/>
          <a:ln>
            <a:noFill/>
          </a:ln>
        </p:spPr>
      </p:pic>
      <p:sp>
        <p:nvSpPr>
          <p:cNvPr id="1241" name="Google Shape;1241;g38d3725c593_0_113"/>
          <p:cNvSpPr txBox="1"/>
          <p:nvPr/>
        </p:nvSpPr>
        <p:spPr>
          <a:xfrm>
            <a:off x="3261360" y="5850209"/>
            <a:ext cx="7467600" cy="738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BG" sz="1050" b="0" i="0" u="none" strike="noStrike">
                <a:solidFill>
                  <a:schemeClr val="lt1"/>
                </a:solidFill>
                <a:latin typeface="Poppins"/>
                <a:ea typeface="Poppins"/>
                <a:cs typeface="Poppins"/>
                <a:sym typeface="Poppins"/>
              </a:rPr>
              <a:t>OBSGESSION receives funding from the European Union's Horizon Europe research and innovation programme under grant agreement No. 101134954. Views and opinions expressed are those of the author(s) only and do not necessarily reflect those of the European Union or the European Research Executive Agency (REA). Neither the EU nor the European Research Executive Agency (REA) can be held responsible for them.</a:t>
            </a:r>
            <a:endParaRPr sz="1050">
              <a:solidFill>
                <a:schemeClr val="lt1"/>
              </a:solidFill>
              <a:latin typeface="Poppins"/>
              <a:ea typeface="Poppins"/>
              <a:cs typeface="Poppins"/>
              <a:sym typeface="Poppins"/>
            </a:endParaRPr>
          </a:p>
        </p:txBody>
      </p:sp>
      <p:sp>
        <p:nvSpPr>
          <p:cNvPr id="1242" name="Google Shape;1242;g38d3725c593_0_113"/>
          <p:cNvSpPr txBox="1"/>
          <p:nvPr/>
        </p:nvSpPr>
        <p:spPr>
          <a:xfrm>
            <a:off x="1354701" y="4590930"/>
            <a:ext cx="25434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BG" sz="2000" b="0" i="0" u="none" strike="noStrike">
                <a:solidFill>
                  <a:schemeClr val="lt1"/>
                </a:solidFill>
                <a:latin typeface="Poppins"/>
                <a:ea typeface="Poppins"/>
                <a:cs typeface="Poppins"/>
                <a:sym typeface="Poppins"/>
              </a:rPr>
              <a:t>obsgession.eu</a:t>
            </a:r>
            <a:endParaRPr sz="2000">
              <a:solidFill>
                <a:schemeClr val="lt1"/>
              </a:solidFill>
              <a:latin typeface="Poppins"/>
              <a:ea typeface="Poppins"/>
              <a:cs typeface="Poppins"/>
              <a:sym typeface="Poppins"/>
            </a:endParaRPr>
          </a:p>
        </p:txBody>
      </p:sp>
      <p:pic>
        <p:nvPicPr>
          <p:cNvPr id="1243" name="Google Shape;1243;g38d3725c593_0_113"/>
          <p:cNvPicPr preferRelativeResize="0"/>
          <p:nvPr/>
        </p:nvPicPr>
        <p:blipFill rotWithShape="1">
          <a:blip r:embed="rId11">
            <a:alphaModFix/>
          </a:blip>
          <a:srcRect/>
          <a:stretch/>
        </p:blipFill>
        <p:spPr>
          <a:xfrm>
            <a:off x="938141" y="4590930"/>
            <a:ext cx="320813" cy="320813"/>
          </a:xfrm>
          <a:prstGeom prst="rect">
            <a:avLst/>
          </a:prstGeom>
          <a:noFill/>
          <a:ln>
            <a:noFill/>
          </a:ln>
        </p:spPr>
      </p:pic>
      <p:sp>
        <p:nvSpPr>
          <p:cNvPr id="1244" name="Google Shape;1244;g38d3725c593_0_113"/>
          <p:cNvSpPr txBox="1"/>
          <p:nvPr/>
        </p:nvSpPr>
        <p:spPr>
          <a:xfrm>
            <a:off x="4253395" y="4590930"/>
            <a:ext cx="25377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BG" sz="2000">
                <a:solidFill>
                  <a:schemeClr val="lt1"/>
                </a:solidFill>
                <a:latin typeface="Poppins"/>
                <a:ea typeface="Poppins"/>
                <a:cs typeface="Poppins"/>
                <a:sym typeface="Poppins"/>
              </a:rPr>
              <a:t>@obsgession.eu</a:t>
            </a:r>
            <a:endParaRPr sz="2000">
              <a:solidFill>
                <a:schemeClr val="lt1"/>
              </a:solidFill>
              <a:latin typeface="Poppins"/>
              <a:ea typeface="Poppins"/>
              <a:cs typeface="Poppins"/>
              <a:sym typeface="Poppins"/>
            </a:endParaRPr>
          </a:p>
        </p:txBody>
      </p:sp>
      <p:pic>
        <p:nvPicPr>
          <p:cNvPr id="1245" name="Google Shape;1245;g38d3725c593_0_113"/>
          <p:cNvPicPr preferRelativeResize="0"/>
          <p:nvPr/>
        </p:nvPicPr>
        <p:blipFill rotWithShape="1">
          <a:blip r:embed="rId12">
            <a:alphaModFix/>
          </a:blip>
          <a:srcRect/>
          <a:stretch/>
        </p:blipFill>
        <p:spPr>
          <a:xfrm>
            <a:off x="7165097" y="4575919"/>
            <a:ext cx="344556" cy="327329"/>
          </a:xfrm>
          <a:prstGeom prst="rect">
            <a:avLst/>
          </a:prstGeom>
          <a:noFill/>
          <a:ln>
            <a:noFill/>
          </a:ln>
        </p:spPr>
      </p:pic>
      <p:sp>
        <p:nvSpPr>
          <p:cNvPr id="1246" name="Google Shape;1246;g38d3725c593_0_113"/>
          <p:cNvSpPr txBox="1"/>
          <p:nvPr/>
        </p:nvSpPr>
        <p:spPr>
          <a:xfrm>
            <a:off x="7559688" y="4590930"/>
            <a:ext cx="47442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BG" sz="2000">
                <a:solidFill>
                  <a:schemeClr val="lt1"/>
                </a:solidFill>
                <a:latin typeface="Poppins"/>
                <a:ea typeface="Poppins"/>
                <a:cs typeface="Poppins"/>
                <a:sym typeface="Poppins"/>
              </a:rPr>
              <a:t>OBSGESSION_HorizonEurope</a:t>
            </a:r>
            <a:endParaRPr sz="2000">
              <a:solidFill>
                <a:schemeClr val="lt1"/>
              </a:solidFill>
              <a:latin typeface="Poppins"/>
              <a:ea typeface="Poppins"/>
              <a:cs typeface="Poppins"/>
              <a:sym typeface="Poppins"/>
            </a:endParaRPr>
          </a:p>
        </p:txBody>
      </p:sp>
      <p:pic>
        <p:nvPicPr>
          <p:cNvPr id="1247" name="Google Shape;1247;g38d3725c593_0_113"/>
          <p:cNvPicPr preferRelativeResize="0"/>
          <p:nvPr/>
        </p:nvPicPr>
        <p:blipFill rotWithShape="1">
          <a:blip r:embed="rId13">
            <a:alphaModFix/>
          </a:blip>
          <a:srcRect/>
          <a:stretch/>
        </p:blipFill>
        <p:spPr>
          <a:xfrm>
            <a:off x="3894179" y="4605014"/>
            <a:ext cx="367845" cy="412006"/>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Tema di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6ED1DC"/>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Tema di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0c1a976-3c47-4df1-b473-3e85ff418c61">
      <Terms xmlns="http://schemas.microsoft.com/office/infopath/2007/PartnerControls"/>
    </lcf76f155ced4ddcb4097134ff3c332f>
    <TaxCatchAll xmlns="14ee852a-3152-4afb-aabf-3018836c554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472B40114F3B546A084EAD13EB2A703" ma:contentTypeVersion="15" ma:contentTypeDescription="Create a new document." ma:contentTypeScope="" ma:versionID="db0c9f08d5b3d647928da25182e7fde1">
  <xsd:schema xmlns:xsd="http://www.w3.org/2001/XMLSchema" xmlns:xs="http://www.w3.org/2001/XMLSchema" xmlns:p="http://schemas.microsoft.com/office/2006/metadata/properties" xmlns:ns2="30c1a976-3c47-4df1-b473-3e85ff418c61" xmlns:ns3="14ee852a-3152-4afb-aabf-3018836c554e" targetNamespace="http://schemas.microsoft.com/office/2006/metadata/properties" ma:root="true" ma:fieldsID="0fbd28f30cb11c0d1b86907b411d3566" ns2:_="" ns3:_="">
    <xsd:import namespace="30c1a976-3c47-4df1-b473-3e85ff418c61"/>
    <xsd:import namespace="14ee852a-3152-4afb-aabf-3018836c554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c1a976-3c47-4df1-b473-3e85ff418c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0c6d1fd-3a9d-41b9-87db-5b8f164e01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4ee852a-3152-4afb-aabf-3018836c554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b9340d8-8d18-4c7c-b64b-859c85e1612d}" ma:internalName="TaxCatchAll" ma:showField="CatchAllData" ma:web="14ee852a-3152-4afb-aabf-3018836c55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92D26F-845A-4809-A9A1-542DA2635C1D}">
  <ds:schemaRefs>
    <ds:schemaRef ds:uri="http://schemas.microsoft.com/sharepoint/v3/contenttype/forms"/>
  </ds:schemaRefs>
</ds:datastoreItem>
</file>

<file path=customXml/itemProps2.xml><?xml version="1.0" encoding="utf-8"?>
<ds:datastoreItem xmlns:ds="http://schemas.openxmlformats.org/officeDocument/2006/customXml" ds:itemID="{CB71CCBC-AC78-4B2D-81C5-72FA2EC7BD37}">
  <ds:schemaRefs>
    <ds:schemaRef ds:uri="http://schemas.microsoft.com/office/2006/metadata/properties"/>
    <ds:schemaRef ds:uri="http://schemas.microsoft.com/office/infopath/2007/PartnerControls"/>
    <ds:schemaRef ds:uri="30c1a976-3c47-4df1-b473-3e85ff418c61"/>
    <ds:schemaRef ds:uri="14ee852a-3152-4afb-aabf-3018836c554e"/>
  </ds:schemaRefs>
</ds:datastoreItem>
</file>

<file path=customXml/itemProps3.xml><?xml version="1.0" encoding="utf-8"?>
<ds:datastoreItem xmlns:ds="http://schemas.openxmlformats.org/officeDocument/2006/customXml" ds:itemID="{043F2244-8D50-40E1-9208-3D530DB194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c1a976-3c47-4df1-b473-3e85ff418c61"/>
    <ds:schemaRef ds:uri="14ee852a-3152-4afb-aabf-3018836c55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93</Slides>
  <Notes>93</Notes>
  <HiddenSlides>0</HiddenSlides>
  <ScaleCrop>false</ScaleCrop>
  <HeadingPairs>
    <vt:vector size="4" baseType="variant">
      <vt:variant>
        <vt:lpstr>Theme</vt:lpstr>
      </vt:variant>
      <vt:variant>
        <vt:i4>2</vt:i4>
      </vt:variant>
      <vt:variant>
        <vt:lpstr>Slide Titles</vt:lpstr>
      </vt:variant>
      <vt:variant>
        <vt:i4>93</vt:i4>
      </vt:variant>
    </vt:vector>
  </HeadingPairs>
  <TitlesOfParts>
    <vt:vector size="95" baseType="lpstr">
      <vt:lpstr>Office Theme</vt:lpstr>
      <vt:lpstr>Office Theme</vt:lpstr>
      <vt:lpstr>Internal Seminar   Detection &amp; Attribution Modelling Framework</vt:lpstr>
      <vt:lpstr>Introduction</vt:lpstr>
      <vt:lpstr>Agenda</vt:lpstr>
      <vt:lpstr>Biodiversity loss… </vt:lpstr>
      <vt:lpstr>Some definitions</vt:lpstr>
      <vt:lpstr>Contribution map</vt:lpstr>
      <vt:lpstr>Complementary causal approaches to support biodiversity change attribution  Thomas A., Thuiller W., Gonzalez A., in revision with Nature Reviews - Biodiversity</vt:lpstr>
      <vt:lpstr>Motivations</vt:lpstr>
      <vt:lpstr>Goals of attribution</vt:lpstr>
      <vt:lpstr>Challenges</vt:lpstr>
      <vt:lpstr>An Attribution Framework</vt:lpstr>
      <vt:lpstr>Framework: Dimensions</vt:lpstr>
      <vt:lpstr>Framework: Causal models</vt:lpstr>
      <vt:lpstr>Framework: Approaches</vt:lpstr>
      <vt:lpstr>Framework: Retrospective vs. prospective attribution</vt:lpstr>
      <vt:lpstr>Framework: Retrospective vs. prospective attribution</vt:lpstr>
      <vt:lpstr>Framework: analysis and attribution statement</vt:lpstr>
      <vt:lpstr>Causal approaches: Strengths and weaknesses</vt:lpstr>
      <vt:lpstr>Retrospective: Observational inference</vt:lpstr>
      <vt:lpstr>Retrospective: Observational inference</vt:lpstr>
      <vt:lpstr>Prospective: Experiments</vt:lpstr>
      <vt:lpstr>Prospective: Experiments</vt:lpstr>
      <vt:lpstr>Prospective: Process-based modeling </vt:lpstr>
      <vt:lpstr>Prospective: Process-based modeling</vt:lpstr>
      <vt:lpstr>Conclusion: A need for complementarity</vt:lpstr>
      <vt:lpstr>Q&amp;A session</vt:lpstr>
      <vt:lpstr>DAM conceptual basis &amp; macroecological approach</vt:lpstr>
      <vt:lpstr>Advancing causal inference in ecology: Pathways for biodiversity change detection and attribution  Schrodt F., Beck M., Estopinan J., Bowler D. E., Fontaine C., Gaüzère P., ... &amp; Thuiller W. (2025)</vt:lpstr>
      <vt:lpstr>D3.1 | Detection &amp; Attribution Modelling Framework</vt:lpstr>
      <vt:lpstr>D3.1 | Detection &amp; Attribution Modelling Framework</vt:lpstr>
      <vt:lpstr>D3.1 | Detection &amp; Attribution Modelling Framework</vt:lpstr>
      <vt:lpstr>D3.1 | Detection &amp; Attribution Modelling Framework</vt:lpstr>
      <vt:lpstr>D3.1 | Detection &amp; Attribution Modelling Framework</vt:lpstr>
      <vt:lpstr>D3.1 | Detection &amp; Attribution Modelling Framework</vt:lpstr>
      <vt:lpstr>D3.1 | Detection &amp; Attribution Modelling Framework</vt:lpstr>
      <vt:lpstr>Q&amp;A session</vt:lpstr>
      <vt:lpstr>Bridging Macroecology and Temporal Dynamics to Better Attribute Global Change Impacts on Biodiversity  Gaüzère P., Violle C., Schrodt F., ... &amp; Thuiller, W. (2025)</vt:lpstr>
      <vt:lpstr>PowerPoint Presentation</vt:lpstr>
      <vt:lpstr>&lt;bridging macroecology and time to attribute diversity changes&gt;</vt:lpstr>
      <vt:lpstr>&lt;why dynamic diversity-scaling&gt;</vt:lpstr>
      <vt:lpstr>&lt;why dynamic diversity-scaling&gt;</vt:lpstr>
      <vt:lpstr>&lt;three proximate components underpins SAC&gt;  </vt:lpstr>
      <vt:lpstr>&lt;three proximate components underpins SAC&gt;  </vt:lpstr>
      <vt:lpstr>&lt;three proximate components underpins SAC &gt;  </vt:lpstr>
      <vt:lpstr>&lt;adding causality and traits&gt;  </vt:lpstr>
      <vt:lpstr>&lt;adding causality and traits&gt;  </vt:lpstr>
      <vt:lpstr>&lt;adding causality and traits&gt;  </vt:lpstr>
      <vt:lpstr>&lt;adding causality and traits&gt;  </vt:lpstr>
      <vt:lpstr>&lt;case study: diversity change of birds&gt;  </vt:lpstr>
      <vt:lpstr>&lt;case study: diversity change of birds&gt;  </vt:lpstr>
      <vt:lpstr>A perspective paper on Macroecology &amp; attribution</vt:lpstr>
      <vt:lpstr>Q&amp;A session</vt:lpstr>
      <vt:lpstr> ~~   10-min Coffee break   ~~</vt:lpstr>
      <vt:lpstr>NaviDAM decision tool</vt:lpstr>
      <vt:lpstr>NaviDAM | Overview</vt:lpstr>
      <vt:lpstr>NaviDAM | Overview</vt:lpstr>
      <vt:lpstr>NaviDAM | Overview</vt:lpstr>
      <vt:lpstr>NaviDAM | Evaluating your project’s needs</vt:lpstr>
      <vt:lpstr>NaviDAM | Panels</vt:lpstr>
      <vt:lpstr>NaviDAM | Criteria Panel</vt:lpstr>
      <vt:lpstr>NaviDAM | Panels</vt:lpstr>
      <vt:lpstr>NaviDAM | Method Panel</vt:lpstr>
      <vt:lpstr>NaviDAM | Method assessment, description &amp; review</vt:lpstr>
      <vt:lpstr>NaviDAM | Panels</vt:lpstr>
      <vt:lpstr>NaviDAM | Good practices / Gallery</vt:lpstr>
      <vt:lpstr>Companion article | Status</vt:lpstr>
      <vt:lpstr>How to contribute | Summary</vt:lpstr>
      <vt:lpstr>Next steps</vt:lpstr>
      <vt:lpstr>Q&amp;A session</vt:lpstr>
      <vt:lpstr>Applying the DAM framework</vt:lpstr>
      <vt:lpstr>DAM workflow | Two application examples</vt:lpstr>
      <vt:lpstr>Examples of causal inference for  effect estimation</vt:lpstr>
      <vt:lpstr>Dee et al. 2023</vt:lpstr>
      <vt:lpstr>Dee et al. 2023 | Alternative formulations</vt:lpstr>
      <vt:lpstr>Rigal et al. 2023</vt:lpstr>
      <vt:lpstr>Box 1 | Key considerations &amp; steps for causal attribution in ecology</vt:lpstr>
      <vt:lpstr>Box 1 | Key considerations &amp; steps for causal attribution in ecology</vt:lpstr>
      <vt:lpstr>NaviDAM example STOC case study revisited</vt:lpstr>
      <vt:lpstr>PowerPoint Presentation</vt:lpstr>
      <vt:lpstr>PowerPoint Presentation</vt:lpstr>
      <vt:lpstr>PowerPoint Presentation</vt:lpstr>
      <vt:lpstr>PowerPoint Presentation</vt:lpstr>
      <vt:lpstr>NaviDAM example | Objectives</vt:lpstr>
      <vt:lpstr>NaviDAM example | Detection</vt:lpstr>
      <vt:lpstr>PowerPoint Presentation</vt:lpstr>
      <vt:lpstr>NaviDAM example | Attribution</vt:lpstr>
      <vt:lpstr>NaviDAM example | Attribution</vt:lpstr>
      <vt:lpstr>NaviDAM example | Applied attribution</vt:lpstr>
      <vt:lpstr>Q&amp;A session</vt:lpstr>
      <vt:lpstr>Conclusion</vt:lpstr>
      <vt:lpstr>Take home-messages</vt:lpstr>
      <vt:lpstr>Q&amp;A session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 Office User</dc:creator>
  <cp:revision>1</cp:revision>
  <dcterms:created xsi:type="dcterms:W3CDTF">2024-01-19T09:53:07Z</dcterms:created>
  <dcterms:modified xsi:type="dcterms:W3CDTF">2025-11-21T08:09:21Z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0x0101005472B40114F3B546A084EAD13EB2A703</vt:lpwstr>
  </property>
  <property fmtid="{D5CDD505-2E9C-101B-9397-08002B2CF9AE}" pid="3" name="MediaServiceImageTags">
    <vt:lpwstr/>
  </property>
</Properties>
</file>