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presProps.xml" ContentType="application/vnd.openxmlformats-officedocument.presentationml.presProps+xml"/>
  <Override PartName="/ppt/tableStyles.xml" ContentType="application/vnd.openxmlformats-officedocument.presentationml.tableStyles+xml"/>
  <Override PartName="/docProps/custom.xml" ContentType="application/vnd.openxmlformats-officedocument.custom-properties+xml"/>
  <Override PartName="/docProps/core.xml" ContentType="application/vnd.openxmlformats-package.core-properties+xml"/>
  <Override PartName="/ppt/presentation.xml" ContentType="application/vnd.openxmlformats-officedocument.presentationml.presentation.main+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Lst>
  <p:sldSz cy="6858000" cx="12192000"/>
  <p:notesSz cx="6858000" cy="9144000"/>
  <p:embeddedFontLst>
    <p:embeddedFont>
      <p:font typeface="Montserrat SemiBold"/>
      <p:regular r:id="rId65"/>
      <p:bold r:id="rId66"/>
      <p:italic r:id="rId67"/>
      <p:boldItalic r:id="rId68"/>
    </p:embeddedFont>
    <p:embeddedFont>
      <p:font typeface="Poppins"/>
      <p:regular r:id="rId69"/>
      <p:bold r:id="rId70"/>
      <p:italic r:id="rId71"/>
      <p:boldItalic r:id="rId72"/>
    </p:embeddedFont>
    <p:embeddedFont>
      <p:font typeface="Century Gothic"/>
      <p:regular r:id="rId73"/>
      <p:bold r:id="rId74"/>
      <p:italic r:id="rId75"/>
      <p:boldItalic r:id="rId7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77" roundtripDataSignature="AMtx7mgZm2/CvDSv9jRnWWlpUwLDauw35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25322AF-1AB1-4BB2-B5FB-E00DE534BAA6}">
  <a:tblStyle styleId="{A25322AF-1AB1-4BB2-B5FB-E00DE534BAA6}"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21" Type="http://schemas.openxmlformats.org/officeDocument/2006/relationships/slide" Target="slides/slide16.xml"/><Relationship Id="rId68" Type="http://schemas.openxmlformats.org/officeDocument/2006/relationships/font" Target="fonts/MontserratSemiBold-boldItalic.fntdata"/><Relationship Id="rId16" Type="http://schemas.openxmlformats.org/officeDocument/2006/relationships/slide" Target="slides/slide11.xml"/><Relationship Id="rId40" Type="http://schemas.openxmlformats.org/officeDocument/2006/relationships/slide" Target="slides/slide35.xml"/><Relationship Id="rId45" Type="http://schemas.openxmlformats.org/officeDocument/2006/relationships/slide" Target="slides/slide40.xml"/><Relationship Id="rId74" Type="http://schemas.openxmlformats.org/officeDocument/2006/relationships/font" Target="fonts/CenturyGothic-bold.fntdata"/><Relationship Id="rId32" Type="http://schemas.openxmlformats.org/officeDocument/2006/relationships/slide" Target="slides/slide27.xml"/><Relationship Id="rId37" Type="http://schemas.openxmlformats.org/officeDocument/2006/relationships/slide" Target="slides/slide32.xml"/><Relationship Id="rId66" Type="http://schemas.openxmlformats.org/officeDocument/2006/relationships/font" Target="fonts/MontserratSemiBold-bold.fntdata"/><Relationship Id="rId24" Type="http://schemas.openxmlformats.org/officeDocument/2006/relationships/slide" Target="slides/slide19.xml"/><Relationship Id="rId53" Type="http://schemas.openxmlformats.org/officeDocument/2006/relationships/slide" Target="slides/slide48.xml"/><Relationship Id="rId11" Type="http://schemas.openxmlformats.org/officeDocument/2006/relationships/slide" Target="slides/slide6.xml"/><Relationship Id="rId58" Type="http://schemas.openxmlformats.org/officeDocument/2006/relationships/slide" Target="slides/slide53.xml"/><Relationship Id="rId79" Type="http://schemas.openxmlformats.org/officeDocument/2006/relationships/customXml" Target="../customXml/item2.xml"/><Relationship Id="rId5" Type="http://schemas.openxmlformats.org/officeDocument/2006/relationships/notesMaster" Target="notesMasters/notesMaster1.xml"/><Relationship Id="rId61" Type="http://schemas.openxmlformats.org/officeDocument/2006/relationships/slide" Target="slides/slide56.xml"/><Relationship Id="rId19" Type="http://schemas.openxmlformats.org/officeDocument/2006/relationships/slide" Target="slides/slide14.xml"/><Relationship Id="rId43" Type="http://schemas.openxmlformats.org/officeDocument/2006/relationships/slide" Target="slides/slide38.xml"/><Relationship Id="rId48" Type="http://schemas.openxmlformats.org/officeDocument/2006/relationships/slide" Target="slides/slide43.xml"/><Relationship Id="rId30" Type="http://schemas.openxmlformats.org/officeDocument/2006/relationships/slide" Target="slides/slide25.xml"/><Relationship Id="rId77" Type="http://customschemas.google.com/relationships/presentationmetadata" Target="metadata"/><Relationship Id="rId35" Type="http://schemas.openxmlformats.org/officeDocument/2006/relationships/slide" Target="slides/slide30.xml"/><Relationship Id="rId64" Type="http://schemas.openxmlformats.org/officeDocument/2006/relationships/slide" Target="slides/slide59.xml"/><Relationship Id="rId22" Type="http://schemas.openxmlformats.org/officeDocument/2006/relationships/slide" Target="slides/slide17.xml"/><Relationship Id="rId69" Type="http://schemas.openxmlformats.org/officeDocument/2006/relationships/font" Target="fonts/Poppins-regular.fntdata"/><Relationship Id="rId27" Type="http://schemas.openxmlformats.org/officeDocument/2006/relationships/slide" Target="slides/slide22.xml"/><Relationship Id="rId56" Type="http://schemas.openxmlformats.org/officeDocument/2006/relationships/slide" Target="slides/slide51.xml"/><Relationship Id="rId14" Type="http://schemas.openxmlformats.org/officeDocument/2006/relationships/slide" Target="slides/slide9.xml"/><Relationship Id="rId8" Type="http://schemas.openxmlformats.org/officeDocument/2006/relationships/slide" Target="slides/slide3.xml"/><Relationship Id="rId72" Type="http://schemas.openxmlformats.org/officeDocument/2006/relationships/font" Target="fonts/Poppins-boldItalic.fntdata"/><Relationship Id="rId51" Type="http://schemas.openxmlformats.org/officeDocument/2006/relationships/slide" Target="slides/slide46.xml"/><Relationship Id="rId80" Type="http://schemas.openxmlformats.org/officeDocument/2006/relationships/customXml" Target="../customXml/item3.xml"/><Relationship Id="rId3" Type="http://schemas.openxmlformats.org/officeDocument/2006/relationships/tableStyles" Target="tableStyles.xml"/><Relationship Id="rId46" Type="http://schemas.openxmlformats.org/officeDocument/2006/relationships/slide" Target="slides/slide41.xml"/><Relationship Id="rId33" Type="http://schemas.openxmlformats.org/officeDocument/2006/relationships/slide" Target="slides/slide28.xml"/><Relationship Id="rId38" Type="http://schemas.openxmlformats.org/officeDocument/2006/relationships/slide" Target="slides/slide33.xml"/><Relationship Id="rId67" Type="http://schemas.openxmlformats.org/officeDocument/2006/relationships/font" Target="fonts/MontserratSemiBold-italic.fntdata"/><Relationship Id="rId25" Type="http://schemas.openxmlformats.org/officeDocument/2006/relationships/slide" Target="slides/slide20.xml"/><Relationship Id="rId12" Type="http://schemas.openxmlformats.org/officeDocument/2006/relationships/slide" Target="slides/slide7.xml"/><Relationship Id="rId59" Type="http://schemas.openxmlformats.org/officeDocument/2006/relationships/slide" Target="slides/slide54.xml"/><Relationship Id="rId17" Type="http://schemas.openxmlformats.org/officeDocument/2006/relationships/slide" Target="slides/slide12.xml"/><Relationship Id="rId41" Type="http://schemas.openxmlformats.org/officeDocument/2006/relationships/slide" Target="slides/slide36.xml"/><Relationship Id="rId75" Type="http://schemas.openxmlformats.org/officeDocument/2006/relationships/font" Target="fonts/CenturyGothic-italic.fntdata"/><Relationship Id="rId70" Type="http://schemas.openxmlformats.org/officeDocument/2006/relationships/font" Target="fonts/Poppins-bold.fntdata"/><Relationship Id="rId62" Type="http://schemas.openxmlformats.org/officeDocument/2006/relationships/slide" Target="slides/slide57.xml"/><Relationship Id="rId20" Type="http://schemas.openxmlformats.org/officeDocument/2006/relationships/slide" Target="slides/slide15.xml"/><Relationship Id="rId54" Type="http://schemas.openxmlformats.org/officeDocument/2006/relationships/slide" Target="slides/slide49.xml"/><Relationship Id="rId1" Type="http://schemas.openxmlformats.org/officeDocument/2006/relationships/theme" Target="theme/theme2.xml"/><Relationship Id="rId6" Type="http://schemas.openxmlformats.org/officeDocument/2006/relationships/slide" Target="slides/slide1.xml"/><Relationship Id="rId49" Type="http://schemas.openxmlformats.org/officeDocument/2006/relationships/slide" Target="slides/slide44.xml"/><Relationship Id="rId36" Type="http://schemas.openxmlformats.org/officeDocument/2006/relationships/slide" Target="slides/slide31.xml"/><Relationship Id="rId23" Type="http://schemas.openxmlformats.org/officeDocument/2006/relationships/slide" Target="slides/slide18.xml"/><Relationship Id="rId28" Type="http://schemas.openxmlformats.org/officeDocument/2006/relationships/slide" Target="slides/slide23.xml"/><Relationship Id="rId57" Type="http://schemas.openxmlformats.org/officeDocument/2006/relationships/slide" Target="slides/slide52.xml"/><Relationship Id="rId15" Type="http://schemas.openxmlformats.org/officeDocument/2006/relationships/slide" Target="slides/slide10.xml"/><Relationship Id="rId44" Type="http://schemas.openxmlformats.org/officeDocument/2006/relationships/slide" Target="slides/slide39.xml"/><Relationship Id="rId73" Type="http://schemas.openxmlformats.org/officeDocument/2006/relationships/font" Target="fonts/CenturyGothic-regular.fntdata"/><Relationship Id="rId31" Type="http://schemas.openxmlformats.org/officeDocument/2006/relationships/slide" Target="slides/slide26.xml"/><Relationship Id="rId65" Type="http://schemas.openxmlformats.org/officeDocument/2006/relationships/font" Target="fonts/MontserratSemiBold-regular.fntdata"/><Relationship Id="rId60" Type="http://schemas.openxmlformats.org/officeDocument/2006/relationships/slide" Target="slides/slide55.xml"/><Relationship Id="rId52" Type="http://schemas.openxmlformats.org/officeDocument/2006/relationships/slide" Target="slides/slide47.xml"/><Relationship Id="rId10" Type="http://schemas.openxmlformats.org/officeDocument/2006/relationships/slide" Target="slides/slide5.xml"/><Relationship Id="rId78" Type="http://schemas.openxmlformats.org/officeDocument/2006/relationships/customXml" Target="../customXml/item1.xml"/><Relationship Id="rId4" Type="http://schemas.openxmlformats.org/officeDocument/2006/relationships/slideMaster" Target="slideMasters/slideMaster1.xml"/><Relationship Id="rId9" Type="http://schemas.openxmlformats.org/officeDocument/2006/relationships/slide" Target="slides/slide4.xml"/><Relationship Id="rId39" Type="http://schemas.openxmlformats.org/officeDocument/2006/relationships/slide" Target="slides/slide34.xml"/><Relationship Id="rId13" Type="http://schemas.openxmlformats.org/officeDocument/2006/relationships/slide" Target="slides/slide8.xml"/><Relationship Id="rId18" Type="http://schemas.openxmlformats.org/officeDocument/2006/relationships/slide" Target="slides/slide13.xml"/><Relationship Id="rId76" Type="http://schemas.openxmlformats.org/officeDocument/2006/relationships/font" Target="fonts/CenturyGothic-boldItalic.fntdata"/><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font" Target="fonts/Poppins-italic.fntdata"/><Relationship Id="rId2" Type="http://schemas.openxmlformats.org/officeDocument/2006/relationships/presProps" Target="presProps.xml"/><Relationship Id="rId29"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BG"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6" name="Google Shape;11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2e045e19c3c_0_2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2" name="Google Shape;232;g2e045e19c3c_0_2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2e045e19c3c_0_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BG"/>
              <a:t>DAM-framework seminar</a:t>
            </a:r>
            <a:endParaRPr/>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rPr lang="en-BG"/>
              <a:t>Program: </a:t>
            </a:r>
            <a:endParaRPr/>
          </a:p>
          <a:p>
            <a:pPr indent="0" lvl="0" marL="0" rtl="0" algn="l">
              <a:lnSpc>
                <a:spcPct val="100000"/>
              </a:lnSpc>
              <a:spcBef>
                <a:spcPts val="0"/>
              </a:spcBef>
              <a:spcAft>
                <a:spcPts val="0"/>
              </a:spcAft>
              <a:buNone/>
            </a:pPr>
            <a:r>
              <a:rPr lang="en-BG"/>
              <a:t>2 - 3PM CNRS</a:t>
            </a:r>
            <a:endParaRPr/>
          </a:p>
          <a:p>
            <a:pPr indent="-317500" lvl="0" marL="457200" rtl="0" algn="l">
              <a:lnSpc>
                <a:spcPct val="100000"/>
              </a:lnSpc>
              <a:spcBef>
                <a:spcPts val="0"/>
              </a:spcBef>
              <a:spcAft>
                <a:spcPts val="0"/>
              </a:spcAft>
              <a:buSzPts val="1400"/>
              <a:buChar char="-"/>
            </a:pPr>
            <a:r>
              <a:rPr lang="en-BG"/>
              <a:t>Motivation and definitions</a:t>
            </a:r>
            <a:endParaRPr/>
          </a:p>
          <a:p>
            <a:pPr indent="-317500" lvl="0" marL="457200" rtl="0" algn="l">
              <a:lnSpc>
                <a:spcPct val="100000"/>
              </a:lnSpc>
              <a:spcBef>
                <a:spcPts val="0"/>
              </a:spcBef>
              <a:spcAft>
                <a:spcPts val="0"/>
              </a:spcAft>
              <a:buSzPts val="1400"/>
              <a:buChar char="-"/>
            </a:pPr>
            <a:r>
              <a:rPr lang="en-BG"/>
              <a:t>Quasi-experimental methods in ecological studies</a:t>
            </a:r>
            <a:endParaRPr/>
          </a:p>
          <a:p>
            <a:pPr indent="-317500" lvl="0" marL="457200" rtl="0" algn="l">
              <a:lnSpc>
                <a:spcPct val="100000"/>
              </a:lnSpc>
              <a:spcBef>
                <a:spcPts val="0"/>
              </a:spcBef>
              <a:spcAft>
                <a:spcPts val="0"/>
              </a:spcAft>
              <a:buSzPts val="1400"/>
              <a:buChar char="-"/>
            </a:pPr>
            <a:r>
              <a:rPr lang="en-BG"/>
              <a:t>Causal discovery: Assumptions &amp; methods</a:t>
            </a:r>
            <a:endParaRPr/>
          </a:p>
          <a:p>
            <a:pPr indent="-317500" lvl="0" marL="457200" rtl="0" algn="l">
              <a:lnSpc>
                <a:spcPct val="100000"/>
              </a:lnSpc>
              <a:spcBef>
                <a:spcPts val="0"/>
              </a:spcBef>
              <a:spcAft>
                <a:spcPts val="0"/>
              </a:spcAft>
              <a:buSzPts val="1400"/>
              <a:buChar char="-"/>
            </a:pPr>
            <a:r>
              <a:rPr lang="en-BG"/>
              <a:t>Quantifying causal effects &amp; variants</a:t>
            </a:r>
            <a:endParaRPr/>
          </a:p>
          <a:p>
            <a:pPr indent="-317500" lvl="0" marL="457200" rtl="0" algn="l">
              <a:lnSpc>
                <a:spcPct val="100000"/>
              </a:lnSpc>
              <a:spcBef>
                <a:spcPts val="0"/>
              </a:spcBef>
              <a:spcAft>
                <a:spcPts val="0"/>
              </a:spcAft>
              <a:buSzPts val="1400"/>
              <a:buChar char="-"/>
            </a:pPr>
            <a:r>
              <a:rPr lang="en-BG"/>
              <a:t>Causal Machine Learning: Where does it fit?</a:t>
            </a:r>
            <a:endParaRPr/>
          </a:p>
          <a:p>
            <a:pPr indent="-317500" lvl="0" marL="457200" rtl="0" algn="l">
              <a:lnSpc>
                <a:spcPct val="100000"/>
              </a:lnSpc>
              <a:spcBef>
                <a:spcPts val="0"/>
              </a:spcBef>
              <a:spcAft>
                <a:spcPts val="0"/>
              </a:spcAft>
              <a:buSzPts val="1400"/>
              <a:buChar char="-"/>
            </a:pPr>
            <a:r>
              <a:rPr lang="en-BG"/>
              <a:t>Conclusion, questions</a:t>
            </a:r>
            <a:endParaRPr/>
          </a:p>
        </p:txBody>
      </p:sp>
      <p:sp>
        <p:nvSpPr>
          <p:cNvPr id="241" name="Google Shape;241;g2e045e19c3c_0_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2e064a8f82c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8" name="Google Shape;248;g2e064a8f82c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2e064a8f82c_0_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9" name="Google Shape;259;g2e064a8f82c_0_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2e064a8f82c_0_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6" name="Google Shape;266;g2e064a8f82c_0_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2e064a8f82c_0_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0" name="Google Shape;280;g2e064a8f82c_0_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2e20f9b2722_0_1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3" name="Google Shape;293;g2e20f9b2722_0_1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2e064a8f82c_0_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BG"/>
              <a:t>→ Rely on the assumption that o</a:t>
            </a:r>
            <a:r>
              <a:rPr lang="en-BG"/>
              <a:t>nly the probability of receiving the treatment jumps discontinuously as the forcing variable crosses the threshold.</a:t>
            </a:r>
            <a:endParaRPr/>
          </a:p>
          <a:p>
            <a:pPr indent="0" lvl="0" marL="0" rtl="0" algn="l">
              <a:lnSpc>
                <a:spcPct val="100000"/>
              </a:lnSpc>
              <a:spcBef>
                <a:spcPts val="0"/>
              </a:spcBef>
              <a:spcAft>
                <a:spcPts val="0"/>
              </a:spcAft>
              <a:buSzPts val="1400"/>
              <a:buNone/>
            </a:pPr>
            <a:r>
              <a:rPr lang="en-BG"/>
              <a:t> All other factors that determine the outcome must be continuous around the threshold.</a:t>
            </a:r>
            <a:endParaRPr/>
          </a:p>
        </p:txBody>
      </p:sp>
      <p:sp>
        <p:nvSpPr>
          <p:cNvPr id="307" name="Google Shape;307;g2e064a8f82c_0_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2e064a8f82c_0_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5" name="Google Shape;315;g2e064a8f82c_0_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2e045e19c3c_0_1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1" name="Google Shape;321;g2e045e19c3c_0_1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8" name="Google Shape;128;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2e064a8f82c_0_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7" name="Google Shape;337;g2e064a8f82c_0_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2e0871e8e00_5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9" name="Google Shape;349;g2e0871e8e00_5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2e064a8f82c_0_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317500" lvl="0" marL="457200" rtl="0" algn="l">
              <a:spcBef>
                <a:spcPts val="0"/>
              </a:spcBef>
              <a:spcAft>
                <a:spcPts val="0"/>
              </a:spcAft>
              <a:buClr>
                <a:schemeClr val="dk1"/>
              </a:buClr>
              <a:buSzPts val="1400"/>
              <a:buChar char="-"/>
            </a:pPr>
            <a:r>
              <a:rPr lang="en-BG"/>
              <a:t>Identify a variable</a:t>
            </a:r>
            <a:r>
              <a:rPr lang="en-BG"/>
              <a:t>, Z accounting for some of the variation in X (treatment variable) that is uncorrelated with other variables.</a:t>
            </a:r>
            <a:endParaRPr/>
          </a:p>
          <a:p>
            <a:pPr indent="-317500" lvl="0" marL="457200" rtl="0" algn="l">
              <a:spcBef>
                <a:spcPts val="0"/>
              </a:spcBef>
              <a:spcAft>
                <a:spcPts val="0"/>
              </a:spcAft>
              <a:buClr>
                <a:schemeClr val="dk1"/>
              </a:buClr>
              <a:buSzPts val="1400"/>
              <a:buChar char="-"/>
            </a:pPr>
            <a:r>
              <a:rPr lang="en-BG"/>
              <a:t>In particular, the predicted value of X given Z, denoted as X^, is uncorrelated with ε</a:t>
            </a:r>
            <a:endParaRPr/>
          </a:p>
          <a:p>
            <a:pPr indent="-317500" lvl="0" marL="457200" rtl="0" algn="l">
              <a:spcBef>
                <a:spcPts val="0"/>
              </a:spcBef>
              <a:spcAft>
                <a:spcPts val="0"/>
              </a:spcAft>
              <a:buClr>
                <a:schemeClr val="dk1"/>
              </a:buClr>
              <a:buSzPts val="1400"/>
              <a:buChar char="-"/>
            </a:pPr>
            <a:r>
              <a:rPr lang="en-BG"/>
              <a:t>Thus, a consistent estimate of the effect of X on Y is obtained by regressing Y on ̂ X.</a:t>
            </a:r>
            <a:endParaRPr/>
          </a:p>
        </p:txBody>
      </p:sp>
      <p:sp>
        <p:nvSpPr>
          <p:cNvPr id="360" name="Google Shape;360;g2e064a8f82c_0_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2e06e2449f4_49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317500" lvl="0" marL="457200" rtl="0" algn="l">
              <a:lnSpc>
                <a:spcPct val="100000"/>
              </a:lnSpc>
              <a:spcBef>
                <a:spcPts val="0"/>
              </a:spcBef>
              <a:spcAft>
                <a:spcPts val="0"/>
              </a:spcAft>
              <a:buSzPts val="1400"/>
              <a:buChar char="-"/>
            </a:pPr>
            <a:r>
              <a:rPr lang="en-BG"/>
              <a:t>Land-use regulations, such as minimum lot size restrictions, affect residential development patterns and, thus, are correlated with forest fragmentation. </a:t>
            </a:r>
            <a:endParaRPr/>
          </a:p>
          <a:p>
            <a:pPr indent="-317500" lvl="0" marL="457200" rtl="0" algn="l">
              <a:lnSpc>
                <a:spcPct val="100000"/>
              </a:lnSpc>
              <a:spcBef>
                <a:spcPts val="0"/>
              </a:spcBef>
              <a:spcAft>
                <a:spcPts val="0"/>
              </a:spcAft>
              <a:buSzPts val="1400"/>
              <a:buChar char="-"/>
            </a:pPr>
            <a:r>
              <a:rPr lang="en-BG"/>
              <a:t>However, it is safe to assume these regulations are not adopted to address Lyme disease and, therefore, are unlikely to be correlated with the other determinants of LDI.</a:t>
            </a:r>
            <a:endParaRPr/>
          </a:p>
        </p:txBody>
      </p:sp>
      <p:sp>
        <p:nvSpPr>
          <p:cNvPr id="377" name="Google Shape;377;g2e06e2449f4_49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2e233ae48d1_0_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317500" lvl="0" marL="457200" rtl="0" algn="l">
              <a:lnSpc>
                <a:spcPct val="100000"/>
              </a:lnSpc>
              <a:spcBef>
                <a:spcPts val="0"/>
              </a:spcBef>
              <a:spcAft>
                <a:spcPts val="0"/>
              </a:spcAft>
              <a:buSzPts val="1400"/>
              <a:buChar char="-"/>
            </a:pPr>
            <a:r>
              <a:rPr lang="en-BG"/>
              <a:t>Land-use regulations, such as minimum lot size restrictions, affect residential development patterns and, thus, are correlated with forest fragmentation. </a:t>
            </a:r>
            <a:endParaRPr/>
          </a:p>
          <a:p>
            <a:pPr indent="-317500" lvl="0" marL="457200" rtl="0" algn="l">
              <a:lnSpc>
                <a:spcPct val="100000"/>
              </a:lnSpc>
              <a:spcBef>
                <a:spcPts val="0"/>
              </a:spcBef>
              <a:spcAft>
                <a:spcPts val="0"/>
              </a:spcAft>
              <a:buSzPts val="1400"/>
              <a:buChar char="-"/>
            </a:pPr>
            <a:r>
              <a:rPr lang="en-BG"/>
              <a:t>However, it is safe to assume these regulations are not adopted to address Lyme disease and, therefore, are unlikely to be correlated with the other determinants of LDI.</a:t>
            </a:r>
            <a:endParaRPr/>
          </a:p>
        </p:txBody>
      </p:sp>
      <p:sp>
        <p:nvSpPr>
          <p:cNvPr id="392" name="Google Shape;392;g2e233ae48d1_0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g2e045e19c3c_0_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2" name="Google Shape;432;g2e045e19c3c_0_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2e045e19c3c_0_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9" name="Google Shape;439;g2e045e19c3c_0_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g2e20f9b2722_245_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0" name="Google Shape;450;g2e20f9b2722_245_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g2e0f24ec015_0_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8" name="Google Shape;458;g2e0f24ec015_0_9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g2e0871e8e00_5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8" name="Google Shape;468;g2e0871e8e00_5_7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2e045e19c3c_0_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5" name="Google Shape;135;g2e045e19c3c_0_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2e0871e8e00_5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6" name="Google Shape;476;g2e0871e8e00_5_1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g2e0871e8e00_5_1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0" name="Google Shape;490;g2e0871e8e00_5_1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g2e0871e8e00_5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7" name="Google Shape;507;g2e0871e8e00_5_1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g2e0871e8e00_5_3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3" name="Google Shape;523;g2e0871e8e00_5_3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g2e0871e8e00_5_3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0" name="Google Shape;530;g2e0871e8e00_5_32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g2e0871e8e00_5_3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5" name="Google Shape;545;g2e0871e8e00_5_34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0" name="Shape 550"/>
        <p:cNvGrpSpPr/>
        <p:nvPr/>
      </p:nvGrpSpPr>
      <p:grpSpPr>
        <a:xfrm>
          <a:off x="0" y="0"/>
          <a:ext cx="0" cy="0"/>
          <a:chOff x="0" y="0"/>
          <a:chExt cx="0" cy="0"/>
        </a:xfrm>
      </p:grpSpPr>
      <p:sp>
        <p:nvSpPr>
          <p:cNvPr id="551" name="Google Shape;551;g2e0871e8e00_5_3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2" name="Google Shape;552;g2e0871e8e00_5_36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g2e0871e8e00_5_4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1" name="Google Shape;561;g2e0871e8e00_5_44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4" name="Shape 574"/>
        <p:cNvGrpSpPr/>
        <p:nvPr/>
      </p:nvGrpSpPr>
      <p:grpSpPr>
        <a:xfrm>
          <a:off x="0" y="0"/>
          <a:ext cx="0" cy="0"/>
          <a:chOff x="0" y="0"/>
          <a:chExt cx="0" cy="0"/>
        </a:xfrm>
      </p:grpSpPr>
      <p:sp>
        <p:nvSpPr>
          <p:cNvPr id="575" name="Google Shape;575;g2e0871e8e00_5_6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6" name="Google Shape;576;g2e0871e8e00_5_62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g2e045e19c3c_0_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85" name="Google Shape;585;g2e045e19c3c_0_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2e045e19c3c_0_1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3" name="Google Shape;143;g2e045e19c3c_0_1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0" name="Shape 590"/>
        <p:cNvGrpSpPr/>
        <p:nvPr/>
      </p:nvGrpSpPr>
      <p:grpSpPr>
        <a:xfrm>
          <a:off x="0" y="0"/>
          <a:ext cx="0" cy="0"/>
          <a:chOff x="0" y="0"/>
          <a:chExt cx="0" cy="0"/>
        </a:xfrm>
      </p:grpSpPr>
      <p:sp>
        <p:nvSpPr>
          <p:cNvPr id="591" name="Google Shape;591;g2e045e19c3c_0_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92" name="Google Shape;592;g2e045e19c3c_0_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g2e0f24ec01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8" name="Google Shape;598;g2e0f24ec015_0_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5" name="Shape 605"/>
        <p:cNvGrpSpPr/>
        <p:nvPr/>
      </p:nvGrpSpPr>
      <p:grpSpPr>
        <a:xfrm>
          <a:off x="0" y="0"/>
          <a:ext cx="0" cy="0"/>
          <a:chOff x="0" y="0"/>
          <a:chExt cx="0" cy="0"/>
        </a:xfrm>
      </p:grpSpPr>
      <p:sp>
        <p:nvSpPr>
          <p:cNvPr id="606" name="Google Shape;606;g2e0f24ec015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7" name="Google Shape;607;g2e0f24ec015_0_3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9" name="Shape 639"/>
        <p:cNvGrpSpPr/>
        <p:nvPr/>
      </p:nvGrpSpPr>
      <p:grpSpPr>
        <a:xfrm>
          <a:off x="0" y="0"/>
          <a:ext cx="0" cy="0"/>
          <a:chOff x="0" y="0"/>
          <a:chExt cx="0" cy="0"/>
        </a:xfrm>
      </p:grpSpPr>
      <p:sp>
        <p:nvSpPr>
          <p:cNvPr id="640" name="Google Shape;640;g2e0f24ec015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1" name="Google Shape;641;g2e0f24ec015_0_10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9" name="Shape 649"/>
        <p:cNvGrpSpPr/>
        <p:nvPr/>
      </p:nvGrpSpPr>
      <p:grpSpPr>
        <a:xfrm>
          <a:off x="0" y="0"/>
          <a:ext cx="0" cy="0"/>
          <a:chOff x="0" y="0"/>
          <a:chExt cx="0" cy="0"/>
        </a:xfrm>
      </p:grpSpPr>
      <p:sp>
        <p:nvSpPr>
          <p:cNvPr id="650" name="Google Shape;650;g2e0f24ec015_0_1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1" name="Google Shape;651;g2e0f24ec015_0_11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9" name="Shape 669"/>
        <p:cNvGrpSpPr/>
        <p:nvPr/>
      </p:nvGrpSpPr>
      <p:grpSpPr>
        <a:xfrm>
          <a:off x="0" y="0"/>
          <a:ext cx="0" cy="0"/>
          <a:chOff x="0" y="0"/>
          <a:chExt cx="0" cy="0"/>
        </a:xfrm>
      </p:grpSpPr>
      <p:sp>
        <p:nvSpPr>
          <p:cNvPr id="670" name="Google Shape;670;g2e0f24ec015_0_1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1" name="Google Shape;671;g2e0f24ec015_0_14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8" name="Shape 678"/>
        <p:cNvGrpSpPr/>
        <p:nvPr/>
      </p:nvGrpSpPr>
      <p:grpSpPr>
        <a:xfrm>
          <a:off x="0" y="0"/>
          <a:ext cx="0" cy="0"/>
          <a:chOff x="0" y="0"/>
          <a:chExt cx="0" cy="0"/>
        </a:xfrm>
      </p:grpSpPr>
      <p:sp>
        <p:nvSpPr>
          <p:cNvPr id="679" name="Google Shape;679;g2e0f24ec015_0_1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0" name="Google Shape;680;g2e0f24ec015_0_15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7" name="Shape 687"/>
        <p:cNvGrpSpPr/>
        <p:nvPr/>
      </p:nvGrpSpPr>
      <p:grpSpPr>
        <a:xfrm>
          <a:off x="0" y="0"/>
          <a:ext cx="0" cy="0"/>
          <a:chOff x="0" y="0"/>
          <a:chExt cx="0" cy="0"/>
        </a:xfrm>
      </p:grpSpPr>
      <p:sp>
        <p:nvSpPr>
          <p:cNvPr id="688" name="Google Shape;688;g2e0f24ec015_0_1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9" name="Google Shape;689;g2e0f24ec015_0_16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7" name="Shape 697"/>
        <p:cNvGrpSpPr/>
        <p:nvPr/>
      </p:nvGrpSpPr>
      <p:grpSpPr>
        <a:xfrm>
          <a:off x="0" y="0"/>
          <a:ext cx="0" cy="0"/>
          <a:chOff x="0" y="0"/>
          <a:chExt cx="0" cy="0"/>
        </a:xfrm>
      </p:grpSpPr>
      <p:sp>
        <p:nvSpPr>
          <p:cNvPr id="698" name="Google Shape;698;g2e045e19c3c_0_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99" name="Google Shape;699;g2e045e19c3c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3" name="Shape 703"/>
        <p:cNvGrpSpPr/>
        <p:nvPr/>
      </p:nvGrpSpPr>
      <p:grpSpPr>
        <a:xfrm>
          <a:off x="0" y="0"/>
          <a:ext cx="0" cy="0"/>
          <a:chOff x="0" y="0"/>
          <a:chExt cx="0" cy="0"/>
        </a:xfrm>
      </p:grpSpPr>
      <p:sp>
        <p:nvSpPr>
          <p:cNvPr id="704" name="Google Shape;704;g2e0871e8e00_5_6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705" name="Google Shape;705;g2e0871e8e00_5_67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6" name="Google Shape;706;g2e0871e8e00_5_67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BG"/>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2e045e19c3c_0_1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9" name="Google Shape;159;g2e045e19c3c_0_1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2" name="Shape 732"/>
        <p:cNvGrpSpPr/>
        <p:nvPr/>
      </p:nvGrpSpPr>
      <p:grpSpPr>
        <a:xfrm>
          <a:off x="0" y="0"/>
          <a:ext cx="0" cy="0"/>
          <a:chOff x="0" y="0"/>
          <a:chExt cx="0" cy="0"/>
        </a:xfrm>
      </p:grpSpPr>
      <p:sp>
        <p:nvSpPr>
          <p:cNvPr id="733" name="Google Shape;733;g2e20f9b2722_0_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734" name="Google Shape;734;g2e20f9b2722_0_5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5" name="Google Shape;735;g2e20f9b2722_0_5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BG"/>
              <a:t>‹#›</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5" name="Shape 745"/>
        <p:cNvGrpSpPr/>
        <p:nvPr/>
      </p:nvGrpSpPr>
      <p:grpSpPr>
        <a:xfrm>
          <a:off x="0" y="0"/>
          <a:ext cx="0" cy="0"/>
          <a:chOff x="0" y="0"/>
          <a:chExt cx="0" cy="0"/>
        </a:xfrm>
      </p:grpSpPr>
      <p:sp>
        <p:nvSpPr>
          <p:cNvPr id="746" name="Google Shape;746;g2e20f9b2722_0_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747" name="Google Shape;747;g2e20f9b2722_0_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8" name="Google Shape;748;g2e20f9b2722_0_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BG"/>
              <a:t>‹#›</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9" name="Shape 759"/>
        <p:cNvGrpSpPr/>
        <p:nvPr/>
      </p:nvGrpSpPr>
      <p:grpSpPr>
        <a:xfrm>
          <a:off x="0" y="0"/>
          <a:ext cx="0" cy="0"/>
          <a:chOff x="0" y="0"/>
          <a:chExt cx="0" cy="0"/>
        </a:xfrm>
      </p:grpSpPr>
      <p:sp>
        <p:nvSpPr>
          <p:cNvPr id="760" name="Google Shape;760;g2e20f9b2722_0_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761" name="Google Shape;761;g2e20f9b2722_0_8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2" name="Google Shape;762;g2e20f9b2722_0_8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BG"/>
              <a:t>‹#›</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5" name="Shape 775"/>
        <p:cNvGrpSpPr/>
        <p:nvPr/>
      </p:nvGrpSpPr>
      <p:grpSpPr>
        <a:xfrm>
          <a:off x="0" y="0"/>
          <a:ext cx="0" cy="0"/>
          <a:chOff x="0" y="0"/>
          <a:chExt cx="0" cy="0"/>
        </a:xfrm>
      </p:grpSpPr>
      <p:sp>
        <p:nvSpPr>
          <p:cNvPr id="776" name="Google Shape;776;g2e045e19c3c_0_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77" name="Google Shape;777;g2e045e19c3c_0_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1" name="Shape 781"/>
        <p:cNvGrpSpPr/>
        <p:nvPr/>
      </p:nvGrpSpPr>
      <p:grpSpPr>
        <a:xfrm>
          <a:off x="0" y="0"/>
          <a:ext cx="0" cy="0"/>
          <a:chOff x="0" y="0"/>
          <a:chExt cx="0" cy="0"/>
        </a:xfrm>
      </p:grpSpPr>
      <p:sp>
        <p:nvSpPr>
          <p:cNvPr id="782" name="Google Shape;782;g2e0871e8e00_5_6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783" name="Google Shape;783;g2e0871e8e00_5_64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4" name="Google Shape;784;g2e0871e8e00_5_64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BG"/>
              <a:t>‹#›</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8" name="Shape 788"/>
        <p:cNvGrpSpPr/>
        <p:nvPr/>
      </p:nvGrpSpPr>
      <p:grpSpPr>
        <a:xfrm>
          <a:off x="0" y="0"/>
          <a:ext cx="0" cy="0"/>
          <a:chOff x="0" y="0"/>
          <a:chExt cx="0" cy="0"/>
        </a:xfrm>
      </p:grpSpPr>
      <p:sp>
        <p:nvSpPr>
          <p:cNvPr id="789" name="Google Shape;789;g2e20f9b2722_0_1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790" name="Google Shape;790;g2e20f9b2722_0_12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1" name="Google Shape;791;g2e20f9b2722_0_12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BG"/>
              <a:t>‹#›</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8" name="Shape 798"/>
        <p:cNvGrpSpPr/>
        <p:nvPr/>
      </p:nvGrpSpPr>
      <p:grpSpPr>
        <a:xfrm>
          <a:off x="0" y="0"/>
          <a:ext cx="0" cy="0"/>
          <a:chOff x="0" y="0"/>
          <a:chExt cx="0" cy="0"/>
        </a:xfrm>
      </p:grpSpPr>
      <p:sp>
        <p:nvSpPr>
          <p:cNvPr id="799" name="Google Shape;799;g2e2dfbf8922_4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800" name="Google Shape;800;g2e2dfbf8922_4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1" name="Google Shape;801;g2e2dfbf8922_4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BG"/>
              <a:t>‹#›</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5" name="Shape 805"/>
        <p:cNvGrpSpPr/>
        <p:nvPr/>
      </p:nvGrpSpPr>
      <p:grpSpPr>
        <a:xfrm>
          <a:off x="0" y="0"/>
          <a:ext cx="0" cy="0"/>
          <a:chOff x="0" y="0"/>
          <a:chExt cx="0" cy="0"/>
        </a:xfrm>
      </p:grpSpPr>
      <p:sp>
        <p:nvSpPr>
          <p:cNvPr id="806" name="Google Shape;806;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07" name="Google Shape;80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0" name="Shape 820"/>
        <p:cNvGrpSpPr/>
        <p:nvPr/>
      </p:nvGrpSpPr>
      <p:grpSpPr>
        <a:xfrm>
          <a:off x="0" y="0"/>
          <a:ext cx="0" cy="0"/>
          <a:chOff x="0" y="0"/>
          <a:chExt cx="0" cy="0"/>
        </a:xfrm>
      </p:grpSpPr>
      <p:sp>
        <p:nvSpPr>
          <p:cNvPr id="821" name="Google Shape;821;g2e0871e8e00_5_1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2" name="Google Shape;822;g2e0871e8e00_5_18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9" name="Shape 829"/>
        <p:cNvGrpSpPr/>
        <p:nvPr/>
      </p:nvGrpSpPr>
      <p:grpSpPr>
        <a:xfrm>
          <a:off x="0" y="0"/>
          <a:ext cx="0" cy="0"/>
          <a:chOff x="0" y="0"/>
          <a:chExt cx="0" cy="0"/>
        </a:xfrm>
      </p:grpSpPr>
      <p:sp>
        <p:nvSpPr>
          <p:cNvPr id="830" name="Google Shape;830;g2e0f24ec015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1" name="Google Shape;831;g2e0f24ec015_0_7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0" name="Google Shape;17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2e045e19c3c_0_1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3" name="Google Shape;203;g2e045e19c3c_0_1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2e045e19c3c_0_2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3" name="Google Shape;213;g2e045e19c3c_0_2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2e045e19c3c_0_1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3" name="Google Shape;223;g2e045e19c3c_0_1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4.png"/><Relationship Id="rId4" Type="http://schemas.openxmlformats.org/officeDocument/2006/relationships/image" Target="../media/image11.png"/><Relationship Id="rId5" Type="http://schemas.openxmlformats.org/officeDocument/2006/relationships/image" Target="../media/image2.png"/><Relationship Id="rId6" Type="http://schemas.openxmlformats.org/officeDocument/2006/relationships/image" Target="../media/image7.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 Id="rId3" Type="http://schemas.openxmlformats.org/officeDocument/2006/relationships/image" Target="../media/image3.png"/><Relationship Id="rId4" Type="http://schemas.openxmlformats.org/officeDocument/2006/relationships/image" Target="../media/image11.png"/><Relationship Id="rId5"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 Id="rId3"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bg>
      <p:bgPr>
        <a:solidFill>
          <a:schemeClr val="lt1"/>
        </a:solidFill>
      </p:bgPr>
    </p:bg>
    <p:spTree>
      <p:nvGrpSpPr>
        <p:cNvPr id="19" name="Shape 19"/>
        <p:cNvGrpSpPr/>
        <p:nvPr/>
      </p:nvGrpSpPr>
      <p:grpSpPr>
        <a:xfrm>
          <a:off x="0" y="0"/>
          <a:ext cx="0" cy="0"/>
          <a:chOff x="0" y="0"/>
          <a:chExt cx="0" cy="0"/>
        </a:xfrm>
      </p:grpSpPr>
      <p:pic>
        <p:nvPicPr>
          <p:cNvPr id="20" name="Google Shape;20;p8"/>
          <p:cNvPicPr preferRelativeResize="0"/>
          <p:nvPr/>
        </p:nvPicPr>
        <p:blipFill rotWithShape="1">
          <a:blip r:embed="rId2">
            <a:alphaModFix/>
          </a:blip>
          <a:srcRect b="0" l="0" r="0" t="0"/>
          <a:stretch/>
        </p:blipFill>
        <p:spPr>
          <a:xfrm>
            <a:off x="40779" y="0"/>
            <a:ext cx="12192000" cy="6858000"/>
          </a:xfrm>
          <a:prstGeom prst="rect">
            <a:avLst/>
          </a:prstGeom>
          <a:noFill/>
          <a:ln>
            <a:noFill/>
          </a:ln>
        </p:spPr>
      </p:pic>
      <p:sp>
        <p:nvSpPr>
          <p:cNvPr id="21" name="Google Shape;21;p8"/>
          <p:cNvSpPr txBox="1"/>
          <p:nvPr>
            <p:ph type="ctrTitle"/>
          </p:nvPr>
        </p:nvSpPr>
        <p:spPr>
          <a:xfrm>
            <a:off x="344725" y="1592601"/>
            <a:ext cx="6387412" cy="2209377"/>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163A3C"/>
              </a:buClr>
              <a:buSzPts val="5400"/>
              <a:buFont typeface="Montserrat SemiBold"/>
              <a:buNone/>
              <a:defRPr b="1" i="0" sz="5400">
                <a:solidFill>
                  <a:srgbClr val="163A3C"/>
                </a:solidFill>
                <a:latin typeface="Montserrat SemiBold"/>
                <a:ea typeface="Montserrat SemiBold"/>
                <a:cs typeface="Montserrat SemiBold"/>
                <a:sym typeface="Montserrat SemiBold"/>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8"/>
          <p:cNvSpPr txBox="1"/>
          <p:nvPr>
            <p:ph idx="1" type="subTitle"/>
          </p:nvPr>
        </p:nvSpPr>
        <p:spPr>
          <a:xfrm>
            <a:off x="344725" y="4131655"/>
            <a:ext cx="6387412" cy="563331"/>
          </a:xfrm>
          <a:prstGeom prst="rect">
            <a:avLst/>
          </a:prstGeom>
          <a:noFill/>
          <a:ln>
            <a:noFill/>
          </a:ln>
        </p:spPr>
        <p:txBody>
          <a:bodyPr anchorCtr="0" anchor="t" bIns="45700" lIns="91425" spcFirstLastPara="1" rIns="91425" wrap="square" tIns="45700">
            <a:normAutofit/>
          </a:bodyPr>
          <a:lstStyle>
            <a:lvl1pPr lvl="0" algn="l">
              <a:lnSpc>
                <a:spcPct val="90000"/>
              </a:lnSpc>
              <a:spcBef>
                <a:spcPts val="1000"/>
              </a:spcBef>
              <a:spcAft>
                <a:spcPts val="0"/>
              </a:spcAft>
              <a:buSzPts val="2400"/>
              <a:buNone/>
              <a:defRPr b="1" sz="2400">
                <a:solidFill>
                  <a:srgbClr val="B4D785"/>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3" name="Google Shape;23;p8"/>
          <p:cNvSpPr txBox="1"/>
          <p:nvPr>
            <p:ph idx="10" type="dt"/>
          </p:nvPr>
        </p:nvSpPr>
        <p:spPr>
          <a:xfrm>
            <a:off x="9194289" y="6348446"/>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id="24" name="Google Shape;24;p8"/>
          <p:cNvPicPr preferRelativeResize="0"/>
          <p:nvPr/>
        </p:nvPicPr>
        <p:blipFill rotWithShape="1">
          <a:blip r:embed="rId3">
            <a:alphaModFix/>
          </a:blip>
          <a:srcRect b="0" l="0" r="0" t="0"/>
          <a:stretch/>
        </p:blipFill>
        <p:spPr>
          <a:xfrm>
            <a:off x="335100" y="5958867"/>
            <a:ext cx="2407753" cy="537287"/>
          </a:xfrm>
          <a:prstGeom prst="rect">
            <a:avLst/>
          </a:prstGeom>
          <a:noFill/>
          <a:ln>
            <a:noFill/>
          </a:ln>
        </p:spPr>
      </p:pic>
      <p:sp>
        <p:nvSpPr>
          <p:cNvPr id="25" name="Google Shape;25;p8"/>
          <p:cNvSpPr/>
          <p:nvPr/>
        </p:nvSpPr>
        <p:spPr>
          <a:xfrm rot="8677572">
            <a:off x="-1448061" y="-1438835"/>
            <a:ext cx="2877671" cy="2877671"/>
          </a:xfrm>
          <a:prstGeom prst="blockArc">
            <a:avLst>
              <a:gd fmla="val 12903808" name="adj1"/>
              <a:gd fmla="val 18288535" name="adj2"/>
              <a:gd fmla="val 20855" name="adj3"/>
            </a:avLst>
          </a:prstGeom>
          <a:solidFill>
            <a:srgbClr val="4AC5D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26" name="Google Shape;26;p8"/>
          <p:cNvPicPr preferRelativeResize="0"/>
          <p:nvPr/>
        </p:nvPicPr>
        <p:blipFill rotWithShape="1">
          <a:blip r:embed="rId4">
            <a:alphaModFix/>
          </a:blip>
          <a:srcRect b="0" l="0" r="0" t="0"/>
          <a:stretch/>
        </p:blipFill>
        <p:spPr>
          <a:xfrm>
            <a:off x="1706213" y="327325"/>
            <a:ext cx="2773403" cy="684684"/>
          </a:xfrm>
          <a:prstGeom prst="rect">
            <a:avLst/>
          </a:prstGeom>
          <a:noFill/>
          <a:ln>
            <a:noFill/>
          </a:ln>
        </p:spPr>
      </p:pic>
      <p:sp>
        <p:nvSpPr>
          <p:cNvPr id="27" name="Google Shape;27;p8"/>
          <p:cNvSpPr/>
          <p:nvPr/>
        </p:nvSpPr>
        <p:spPr>
          <a:xfrm rot="6045250">
            <a:off x="6664691" y="5102772"/>
            <a:ext cx="3510456" cy="3510456"/>
          </a:xfrm>
          <a:prstGeom prst="chord">
            <a:avLst>
              <a:gd fmla="val 4705269" name="adj1"/>
              <a:gd fmla="val 15574748" name="adj2"/>
            </a:avLst>
          </a:prstGeom>
          <a:solidFill>
            <a:srgbClr val="B4D785">
              <a:alpha val="48235"/>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8" name="Google Shape;28;p8"/>
          <p:cNvSpPr txBox="1"/>
          <p:nvPr/>
        </p:nvSpPr>
        <p:spPr>
          <a:xfrm>
            <a:off x="4543425" y="688912"/>
            <a:ext cx="6115050"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BG" sz="1200" u="none" cap="none" strike="noStrike">
                <a:solidFill>
                  <a:srgbClr val="000000"/>
                </a:solidFill>
                <a:latin typeface="Century Gothic"/>
                <a:ea typeface="Century Gothic"/>
                <a:cs typeface="Century Gothic"/>
                <a:sym typeface="Century Gothic"/>
              </a:rPr>
              <a:t>Observation of Ecosystem Changes for Action</a:t>
            </a:r>
            <a:endParaRPr b="0" i="0" sz="1200" u="none" cap="none" strike="noStrike">
              <a:solidFill>
                <a:schemeClr val="dk1"/>
              </a:solidFill>
              <a:latin typeface="Century Gothic"/>
              <a:ea typeface="Century Gothic"/>
              <a:cs typeface="Century Gothic"/>
              <a:sym typeface="Century Gothic"/>
            </a:endParaRPr>
          </a:p>
        </p:txBody>
      </p:sp>
      <p:pic>
        <p:nvPicPr>
          <p:cNvPr id="29" name="Google Shape;29;p8"/>
          <p:cNvPicPr preferRelativeResize="0"/>
          <p:nvPr/>
        </p:nvPicPr>
        <p:blipFill rotWithShape="1">
          <a:blip r:embed="rId5">
            <a:alphaModFix/>
          </a:blip>
          <a:srcRect b="0" l="0" r="0" t="0"/>
          <a:stretch/>
        </p:blipFill>
        <p:spPr>
          <a:xfrm>
            <a:off x="2904108" y="5988537"/>
            <a:ext cx="1587597" cy="467325"/>
          </a:xfrm>
          <a:prstGeom prst="rect">
            <a:avLst/>
          </a:prstGeom>
          <a:noFill/>
          <a:ln>
            <a:noFill/>
          </a:ln>
        </p:spPr>
      </p:pic>
      <p:pic>
        <p:nvPicPr>
          <p:cNvPr id="30" name="Google Shape;30;p8"/>
          <p:cNvPicPr preferRelativeResize="0"/>
          <p:nvPr/>
        </p:nvPicPr>
        <p:blipFill rotWithShape="1">
          <a:blip r:embed="rId6">
            <a:alphaModFix/>
          </a:blip>
          <a:srcRect b="0" l="0" r="0" t="0"/>
          <a:stretch/>
        </p:blipFill>
        <p:spPr>
          <a:xfrm>
            <a:off x="4661637" y="6055611"/>
            <a:ext cx="2032000" cy="654050"/>
          </a:xfrm>
          <a:prstGeom prst="rect">
            <a:avLst/>
          </a:prstGeom>
          <a:noFill/>
          <a:ln>
            <a:noFill/>
          </a:ln>
        </p:spPr>
      </p:pic>
      <p:sp>
        <p:nvSpPr>
          <p:cNvPr id="31" name="Google Shape;31;p8"/>
          <p:cNvSpPr txBox="1"/>
          <p:nvPr/>
        </p:nvSpPr>
        <p:spPr>
          <a:xfrm>
            <a:off x="4661637" y="5889050"/>
            <a:ext cx="6121666"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n-BG" sz="800" u="none" cap="none" strike="noStrike">
                <a:solidFill>
                  <a:schemeClr val="dk1"/>
                </a:solidFill>
                <a:latin typeface="Century Gothic"/>
                <a:ea typeface="Century Gothic"/>
                <a:cs typeface="Century Gothic"/>
                <a:sym typeface="Century Gothic"/>
              </a:rPr>
              <a:t>Project funded by</a:t>
            </a:r>
            <a:endParaRPr b="0" i="0" sz="800" u="none" cap="none" strike="noStrike">
              <a:solidFill>
                <a:schemeClr val="dk1"/>
              </a:solidFill>
              <a:latin typeface="Century Gothic"/>
              <a:ea typeface="Century Gothic"/>
              <a:cs typeface="Century Gothic"/>
              <a:sym typeface="Century Gothic"/>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0" name="Shape 100"/>
        <p:cNvGrpSpPr/>
        <p:nvPr/>
      </p:nvGrpSpPr>
      <p:grpSpPr>
        <a:xfrm>
          <a:off x="0" y="0"/>
          <a:ext cx="0" cy="0"/>
          <a:chOff x="0" y="0"/>
          <a:chExt cx="0" cy="0"/>
        </a:xfrm>
      </p:grpSpPr>
      <p:sp>
        <p:nvSpPr>
          <p:cNvPr id="101" name="Google Shape;101;p17"/>
          <p:cNvSpPr txBox="1"/>
          <p:nvPr>
            <p:ph idx="10" type="dt"/>
          </p:nvPr>
        </p:nvSpPr>
        <p:spPr>
          <a:xfrm>
            <a:off x="9194289" y="6348446"/>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p17"/>
          <p:cNvSpPr txBox="1"/>
          <p:nvPr>
            <p:ph idx="11" type="ftr"/>
          </p:nvPr>
        </p:nvSpPr>
        <p:spPr>
          <a:xfrm>
            <a:off x="4038600" y="6342497"/>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3" name="Google Shape;103;p17"/>
          <p:cNvSpPr txBox="1"/>
          <p:nvPr>
            <p:ph idx="12" type="sldNum"/>
          </p:nvPr>
        </p:nvSpPr>
        <p:spPr>
          <a:xfrm>
            <a:off x="11631310" y="68880"/>
            <a:ext cx="464041"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en-BG"/>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104" name="Shape 104"/>
        <p:cNvGrpSpPr/>
        <p:nvPr/>
      </p:nvGrpSpPr>
      <p:grpSpPr>
        <a:xfrm>
          <a:off x="0" y="0"/>
          <a:ext cx="0" cy="0"/>
          <a:chOff x="0" y="0"/>
          <a:chExt cx="0" cy="0"/>
        </a:xfrm>
      </p:grpSpPr>
      <p:sp>
        <p:nvSpPr>
          <p:cNvPr id="105" name="Google Shape;105;g2e0871e8e00_5_433"/>
          <p:cNvSpPr txBox="1"/>
          <p:nvPr>
            <p:ph type="title"/>
          </p:nvPr>
        </p:nvSpPr>
        <p:spPr>
          <a:xfrm>
            <a:off x="415600" y="2867800"/>
            <a:ext cx="11360700" cy="1122300"/>
          </a:xfrm>
          <a:prstGeom prst="rect">
            <a:avLst/>
          </a:prstGeom>
          <a:noFill/>
          <a:ln>
            <a:noFill/>
          </a:ln>
        </p:spPr>
        <p:txBody>
          <a:bodyPr anchorCtr="0" anchor="ctr" bIns="121900" lIns="121900" spcFirstLastPara="1" rIns="121900" wrap="square" tIns="121900">
            <a:normAutofit/>
          </a:bodyPr>
          <a:lstStyle>
            <a:lvl1pPr lvl="0" rtl="0" algn="ctr">
              <a:lnSpc>
                <a:spcPct val="100000"/>
              </a:lnSpc>
              <a:spcBef>
                <a:spcPts val="0"/>
              </a:spcBef>
              <a:spcAft>
                <a:spcPts val="0"/>
              </a:spcAft>
              <a:buSzPts val="4800"/>
              <a:buNone/>
              <a:defRPr sz="4800"/>
            </a:lvl1pPr>
            <a:lvl2pPr lvl="1" rtl="0" algn="ctr">
              <a:lnSpc>
                <a:spcPct val="100000"/>
              </a:lnSpc>
              <a:spcBef>
                <a:spcPts val="0"/>
              </a:spcBef>
              <a:spcAft>
                <a:spcPts val="0"/>
              </a:spcAft>
              <a:buSzPts val="4800"/>
              <a:buNone/>
              <a:defRPr sz="4800"/>
            </a:lvl2pPr>
            <a:lvl3pPr lvl="2" rtl="0" algn="ctr">
              <a:lnSpc>
                <a:spcPct val="100000"/>
              </a:lnSpc>
              <a:spcBef>
                <a:spcPts val="0"/>
              </a:spcBef>
              <a:spcAft>
                <a:spcPts val="0"/>
              </a:spcAft>
              <a:buSzPts val="4800"/>
              <a:buNone/>
              <a:defRPr sz="4800"/>
            </a:lvl3pPr>
            <a:lvl4pPr lvl="3" rtl="0" algn="ctr">
              <a:lnSpc>
                <a:spcPct val="100000"/>
              </a:lnSpc>
              <a:spcBef>
                <a:spcPts val="0"/>
              </a:spcBef>
              <a:spcAft>
                <a:spcPts val="0"/>
              </a:spcAft>
              <a:buSzPts val="4800"/>
              <a:buNone/>
              <a:defRPr sz="4800"/>
            </a:lvl4pPr>
            <a:lvl5pPr lvl="4" rtl="0" algn="ctr">
              <a:lnSpc>
                <a:spcPct val="100000"/>
              </a:lnSpc>
              <a:spcBef>
                <a:spcPts val="0"/>
              </a:spcBef>
              <a:spcAft>
                <a:spcPts val="0"/>
              </a:spcAft>
              <a:buSzPts val="4800"/>
              <a:buNone/>
              <a:defRPr sz="4800"/>
            </a:lvl5pPr>
            <a:lvl6pPr lvl="5" rtl="0" algn="ctr">
              <a:lnSpc>
                <a:spcPct val="100000"/>
              </a:lnSpc>
              <a:spcBef>
                <a:spcPts val="0"/>
              </a:spcBef>
              <a:spcAft>
                <a:spcPts val="0"/>
              </a:spcAft>
              <a:buSzPts val="4800"/>
              <a:buNone/>
              <a:defRPr sz="4800"/>
            </a:lvl6pPr>
            <a:lvl7pPr lvl="6" rtl="0" algn="ctr">
              <a:lnSpc>
                <a:spcPct val="100000"/>
              </a:lnSpc>
              <a:spcBef>
                <a:spcPts val="0"/>
              </a:spcBef>
              <a:spcAft>
                <a:spcPts val="0"/>
              </a:spcAft>
              <a:buSzPts val="4800"/>
              <a:buNone/>
              <a:defRPr sz="4800"/>
            </a:lvl7pPr>
            <a:lvl8pPr lvl="7" rtl="0" algn="ctr">
              <a:lnSpc>
                <a:spcPct val="100000"/>
              </a:lnSpc>
              <a:spcBef>
                <a:spcPts val="0"/>
              </a:spcBef>
              <a:spcAft>
                <a:spcPts val="0"/>
              </a:spcAft>
              <a:buSzPts val="4800"/>
              <a:buNone/>
              <a:defRPr sz="4800"/>
            </a:lvl8pPr>
            <a:lvl9pPr lvl="8" rtl="0" algn="ctr">
              <a:lnSpc>
                <a:spcPct val="100000"/>
              </a:lnSpc>
              <a:spcBef>
                <a:spcPts val="0"/>
              </a:spcBef>
              <a:spcAft>
                <a:spcPts val="0"/>
              </a:spcAft>
              <a:buSzPts val="4800"/>
              <a:buNone/>
              <a:defRPr sz="4800"/>
            </a:lvl9pPr>
          </a:lstStyle>
          <a:p/>
        </p:txBody>
      </p:sp>
      <p:sp>
        <p:nvSpPr>
          <p:cNvPr id="106" name="Google Shape;106;g2e0871e8e00_5_433"/>
          <p:cNvSpPr txBox="1"/>
          <p:nvPr>
            <p:ph idx="12" type="sldNum"/>
          </p:nvPr>
        </p:nvSpPr>
        <p:spPr>
          <a:xfrm>
            <a:off x="11296611" y="6217623"/>
            <a:ext cx="731700" cy="524700"/>
          </a:xfrm>
          <a:prstGeom prst="rect">
            <a:avLst/>
          </a:prstGeom>
          <a:noFill/>
          <a:ln>
            <a:noFill/>
          </a:ln>
        </p:spPr>
        <p:txBody>
          <a:bodyPr anchorCtr="0" anchor="ctr" bIns="121900" lIns="121900" spcFirstLastPara="1" rIns="121900" wrap="square" tIns="121900">
            <a:norm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BG"/>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07" name="Shape 107"/>
        <p:cNvGrpSpPr/>
        <p:nvPr/>
      </p:nvGrpSpPr>
      <p:grpSpPr>
        <a:xfrm>
          <a:off x="0" y="0"/>
          <a:ext cx="0" cy="0"/>
          <a:chOff x="0" y="0"/>
          <a:chExt cx="0" cy="0"/>
        </a:xfrm>
      </p:grpSpPr>
      <p:sp>
        <p:nvSpPr>
          <p:cNvPr id="108" name="Google Shape;108;g2e0871e8e00_5_436"/>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rmAutofit/>
          </a:bodyPr>
          <a:lstStyle>
            <a:lvl1pPr lvl="0" rtl="0" algn="l">
              <a:lnSpc>
                <a:spcPct val="100000"/>
              </a:lnSpc>
              <a:spcBef>
                <a:spcPts val="0"/>
              </a:spcBef>
              <a:spcAft>
                <a:spcPts val="0"/>
              </a:spcAft>
              <a:buSzPts val="3700"/>
              <a:buNone/>
              <a:defRPr/>
            </a:lvl1pPr>
            <a:lvl2pPr lvl="1" rtl="0" algn="l">
              <a:lnSpc>
                <a:spcPct val="100000"/>
              </a:lnSpc>
              <a:spcBef>
                <a:spcPts val="0"/>
              </a:spcBef>
              <a:spcAft>
                <a:spcPts val="0"/>
              </a:spcAft>
              <a:buSzPts val="3700"/>
              <a:buNone/>
              <a:defRPr/>
            </a:lvl2pPr>
            <a:lvl3pPr lvl="2" rtl="0" algn="l">
              <a:lnSpc>
                <a:spcPct val="100000"/>
              </a:lnSpc>
              <a:spcBef>
                <a:spcPts val="0"/>
              </a:spcBef>
              <a:spcAft>
                <a:spcPts val="0"/>
              </a:spcAft>
              <a:buSzPts val="3700"/>
              <a:buNone/>
              <a:defRPr/>
            </a:lvl3pPr>
            <a:lvl4pPr lvl="3" rtl="0" algn="l">
              <a:lnSpc>
                <a:spcPct val="100000"/>
              </a:lnSpc>
              <a:spcBef>
                <a:spcPts val="0"/>
              </a:spcBef>
              <a:spcAft>
                <a:spcPts val="0"/>
              </a:spcAft>
              <a:buSzPts val="3700"/>
              <a:buNone/>
              <a:defRPr/>
            </a:lvl4pPr>
            <a:lvl5pPr lvl="4" rtl="0" algn="l">
              <a:lnSpc>
                <a:spcPct val="100000"/>
              </a:lnSpc>
              <a:spcBef>
                <a:spcPts val="0"/>
              </a:spcBef>
              <a:spcAft>
                <a:spcPts val="0"/>
              </a:spcAft>
              <a:buSzPts val="3700"/>
              <a:buNone/>
              <a:defRPr/>
            </a:lvl5pPr>
            <a:lvl6pPr lvl="5" rtl="0" algn="l">
              <a:lnSpc>
                <a:spcPct val="100000"/>
              </a:lnSpc>
              <a:spcBef>
                <a:spcPts val="0"/>
              </a:spcBef>
              <a:spcAft>
                <a:spcPts val="0"/>
              </a:spcAft>
              <a:buSzPts val="3700"/>
              <a:buNone/>
              <a:defRPr/>
            </a:lvl6pPr>
            <a:lvl7pPr lvl="6" rtl="0" algn="l">
              <a:lnSpc>
                <a:spcPct val="100000"/>
              </a:lnSpc>
              <a:spcBef>
                <a:spcPts val="0"/>
              </a:spcBef>
              <a:spcAft>
                <a:spcPts val="0"/>
              </a:spcAft>
              <a:buSzPts val="3700"/>
              <a:buNone/>
              <a:defRPr/>
            </a:lvl7pPr>
            <a:lvl8pPr lvl="7" rtl="0" algn="l">
              <a:lnSpc>
                <a:spcPct val="100000"/>
              </a:lnSpc>
              <a:spcBef>
                <a:spcPts val="0"/>
              </a:spcBef>
              <a:spcAft>
                <a:spcPts val="0"/>
              </a:spcAft>
              <a:buSzPts val="3700"/>
              <a:buNone/>
              <a:defRPr/>
            </a:lvl8pPr>
            <a:lvl9pPr lvl="8" rtl="0" algn="l">
              <a:lnSpc>
                <a:spcPct val="100000"/>
              </a:lnSpc>
              <a:spcBef>
                <a:spcPts val="0"/>
              </a:spcBef>
              <a:spcAft>
                <a:spcPts val="0"/>
              </a:spcAft>
              <a:buSzPts val="3700"/>
              <a:buNone/>
              <a:defRPr/>
            </a:lvl9pPr>
          </a:lstStyle>
          <a:p/>
        </p:txBody>
      </p:sp>
      <p:sp>
        <p:nvSpPr>
          <p:cNvPr id="109" name="Google Shape;109;g2e0871e8e00_5_436"/>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rmAutofit/>
          </a:bodyPr>
          <a:lstStyle>
            <a:lvl1pPr indent="-381000" lvl="0" marL="457200" rtl="0" algn="l">
              <a:lnSpc>
                <a:spcPct val="115000"/>
              </a:lnSpc>
              <a:spcBef>
                <a:spcPts val="0"/>
              </a:spcBef>
              <a:spcAft>
                <a:spcPts val="0"/>
              </a:spcAft>
              <a:buSzPts val="2400"/>
              <a:buChar char="●"/>
              <a:defRPr/>
            </a:lvl1pPr>
            <a:lvl2pPr indent="-349250" lvl="1" marL="914400" rtl="0" algn="l">
              <a:lnSpc>
                <a:spcPct val="115000"/>
              </a:lnSpc>
              <a:spcBef>
                <a:spcPts val="0"/>
              </a:spcBef>
              <a:spcAft>
                <a:spcPts val="0"/>
              </a:spcAft>
              <a:buSzPts val="1900"/>
              <a:buChar char="○"/>
              <a:defRPr/>
            </a:lvl2pPr>
            <a:lvl3pPr indent="-349250" lvl="2" marL="1371600" rtl="0" algn="l">
              <a:lnSpc>
                <a:spcPct val="115000"/>
              </a:lnSpc>
              <a:spcBef>
                <a:spcPts val="0"/>
              </a:spcBef>
              <a:spcAft>
                <a:spcPts val="0"/>
              </a:spcAft>
              <a:buSzPts val="1900"/>
              <a:buChar char="■"/>
              <a:defRPr/>
            </a:lvl3pPr>
            <a:lvl4pPr indent="-349250" lvl="3" marL="1828800" rtl="0" algn="l">
              <a:lnSpc>
                <a:spcPct val="115000"/>
              </a:lnSpc>
              <a:spcBef>
                <a:spcPts val="0"/>
              </a:spcBef>
              <a:spcAft>
                <a:spcPts val="0"/>
              </a:spcAft>
              <a:buSzPts val="1900"/>
              <a:buChar char="●"/>
              <a:defRPr/>
            </a:lvl4pPr>
            <a:lvl5pPr indent="-349250" lvl="4" marL="2286000" rtl="0" algn="l">
              <a:lnSpc>
                <a:spcPct val="115000"/>
              </a:lnSpc>
              <a:spcBef>
                <a:spcPts val="0"/>
              </a:spcBef>
              <a:spcAft>
                <a:spcPts val="0"/>
              </a:spcAft>
              <a:buSzPts val="1900"/>
              <a:buChar char="○"/>
              <a:defRPr/>
            </a:lvl5pPr>
            <a:lvl6pPr indent="-349250" lvl="5" marL="2743200" rtl="0" algn="l">
              <a:lnSpc>
                <a:spcPct val="115000"/>
              </a:lnSpc>
              <a:spcBef>
                <a:spcPts val="0"/>
              </a:spcBef>
              <a:spcAft>
                <a:spcPts val="0"/>
              </a:spcAft>
              <a:buSzPts val="1900"/>
              <a:buChar char="■"/>
              <a:defRPr/>
            </a:lvl6pPr>
            <a:lvl7pPr indent="-349250" lvl="6" marL="3200400" rtl="0" algn="l">
              <a:lnSpc>
                <a:spcPct val="115000"/>
              </a:lnSpc>
              <a:spcBef>
                <a:spcPts val="0"/>
              </a:spcBef>
              <a:spcAft>
                <a:spcPts val="0"/>
              </a:spcAft>
              <a:buSzPts val="1900"/>
              <a:buChar char="●"/>
              <a:defRPr/>
            </a:lvl7pPr>
            <a:lvl8pPr indent="-349250" lvl="7" marL="3657600" rtl="0" algn="l">
              <a:lnSpc>
                <a:spcPct val="115000"/>
              </a:lnSpc>
              <a:spcBef>
                <a:spcPts val="0"/>
              </a:spcBef>
              <a:spcAft>
                <a:spcPts val="0"/>
              </a:spcAft>
              <a:buSzPts val="1900"/>
              <a:buChar char="○"/>
              <a:defRPr/>
            </a:lvl8pPr>
            <a:lvl9pPr indent="-349250" lvl="8" marL="4114800" rtl="0" algn="l">
              <a:lnSpc>
                <a:spcPct val="115000"/>
              </a:lnSpc>
              <a:spcBef>
                <a:spcPts val="0"/>
              </a:spcBef>
              <a:spcAft>
                <a:spcPts val="0"/>
              </a:spcAft>
              <a:buSzPts val="1900"/>
              <a:buChar char="■"/>
              <a:defRPr/>
            </a:lvl9pPr>
          </a:lstStyle>
          <a:p/>
        </p:txBody>
      </p:sp>
      <p:sp>
        <p:nvSpPr>
          <p:cNvPr id="110" name="Google Shape;110;g2e0871e8e00_5_436"/>
          <p:cNvSpPr txBox="1"/>
          <p:nvPr>
            <p:ph idx="12" type="sldNum"/>
          </p:nvPr>
        </p:nvSpPr>
        <p:spPr>
          <a:xfrm>
            <a:off x="11296611" y="6217623"/>
            <a:ext cx="731700" cy="524700"/>
          </a:xfrm>
          <a:prstGeom prst="rect">
            <a:avLst/>
          </a:prstGeom>
          <a:noFill/>
          <a:ln>
            <a:noFill/>
          </a:ln>
        </p:spPr>
        <p:txBody>
          <a:bodyPr anchorCtr="0" anchor="ctr" bIns="121900" lIns="121900" spcFirstLastPara="1" rIns="121900" wrap="square" tIns="121900">
            <a:norm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BG"/>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2">
    <p:spTree>
      <p:nvGrpSpPr>
        <p:cNvPr id="111" name="Shape 111"/>
        <p:cNvGrpSpPr/>
        <p:nvPr/>
      </p:nvGrpSpPr>
      <p:grpSpPr>
        <a:xfrm>
          <a:off x="0" y="0"/>
          <a:ext cx="0" cy="0"/>
          <a:chOff x="0" y="0"/>
          <a:chExt cx="0" cy="0"/>
        </a:xfrm>
      </p:grpSpPr>
      <p:sp>
        <p:nvSpPr>
          <p:cNvPr id="112" name="Google Shape;112;g2e0871e8e00_5_499"/>
          <p:cNvSpPr txBox="1"/>
          <p:nvPr>
            <p:ph type="title"/>
          </p:nvPr>
        </p:nvSpPr>
        <p:spPr>
          <a:xfrm>
            <a:off x="415600" y="2867800"/>
            <a:ext cx="11360700" cy="1122300"/>
          </a:xfrm>
          <a:prstGeom prst="rect">
            <a:avLst/>
          </a:prstGeom>
          <a:noFill/>
          <a:ln>
            <a:noFill/>
          </a:ln>
        </p:spPr>
        <p:txBody>
          <a:bodyPr anchorCtr="0" anchor="ctr" bIns="121900" lIns="121900" spcFirstLastPara="1" rIns="121900" wrap="square" tIns="121900">
            <a:normAutofit/>
          </a:bodyPr>
          <a:lstStyle>
            <a:lvl1pPr lvl="0" rtl="0" algn="ctr">
              <a:lnSpc>
                <a:spcPct val="100000"/>
              </a:lnSpc>
              <a:spcBef>
                <a:spcPts val="0"/>
              </a:spcBef>
              <a:spcAft>
                <a:spcPts val="0"/>
              </a:spcAft>
              <a:buSzPts val="4800"/>
              <a:buNone/>
              <a:defRPr sz="4800"/>
            </a:lvl1pPr>
            <a:lvl2pPr lvl="1" rtl="0" algn="ctr">
              <a:lnSpc>
                <a:spcPct val="100000"/>
              </a:lnSpc>
              <a:spcBef>
                <a:spcPts val="0"/>
              </a:spcBef>
              <a:spcAft>
                <a:spcPts val="0"/>
              </a:spcAft>
              <a:buSzPts val="4800"/>
              <a:buNone/>
              <a:defRPr sz="4800"/>
            </a:lvl2pPr>
            <a:lvl3pPr lvl="2" rtl="0" algn="ctr">
              <a:lnSpc>
                <a:spcPct val="100000"/>
              </a:lnSpc>
              <a:spcBef>
                <a:spcPts val="0"/>
              </a:spcBef>
              <a:spcAft>
                <a:spcPts val="0"/>
              </a:spcAft>
              <a:buSzPts val="4800"/>
              <a:buNone/>
              <a:defRPr sz="4800"/>
            </a:lvl3pPr>
            <a:lvl4pPr lvl="3" rtl="0" algn="ctr">
              <a:lnSpc>
                <a:spcPct val="100000"/>
              </a:lnSpc>
              <a:spcBef>
                <a:spcPts val="0"/>
              </a:spcBef>
              <a:spcAft>
                <a:spcPts val="0"/>
              </a:spcAft>
              <a:buSzPts val="4800"/>
              <a:buNone/>
              <a:defRPr sz="4800"/>
            </a:lvl4pPr>
            <a:lvl5pPr lvl="4" rtl="0" algn="ctr">
              <a:lnSpc>
                <a:spcPct val="100000"/>
              </a:lnSpc>
              <a:spcBef>
                <a:spcPts val="0"/>
              </a:spcBef>
              <a:spcAft>
                <a:spcPts val="0"/>
              </a:spcAft>
              <a:buSzPts val="4800"/>
              <a:buNone/>
              <a:defRPr sz="4800"/>
            </a:lvl5pPr>
            <a:lvl6pPr lvl="5" rtl="0" algn="ctr">
              <a:lnSpc>
                <a:spcPct val="100000"/>
              </a:lnSpc>
              <a:spcBef>
                <a:spcPts val="0"/>
              </a:spcBef>
              <a:spcAft>
                <a:spcPts val="0"/>
              </a:spcAft>
              <a:buSzPts val="4800"/>
              <a:buNone/>
              <a:defRPr sz="4800"/>
            </a:lvl6pPr>
            <a:lvl7pPr lvl="6" rtl="0" algn="ctr">
              <a:lnSpc>
                <a:spcPct val="100000"/>
              </a:lnSpc>
              <a:spcBef>
                <a:spcPts val="0"/>
              </a:spcBef>
              <a:spcAft>
                <a:spcPts val="0"/>
              </a:spcAft>
              <a:buSzPts val="4800"/>
              <a:buNone/>
              <a:defRPr sz="4800"/>
            </a:lvl7pPr>
            <a:lvl8pPr lvl="7" rtl="0" algn="ctr">
              <a:lnSpc>
                <a:spcPct val="100000"/>
              </a:lnSpc>
              <a:spcBef>
                <a:spcPts val="0"/>
              </a:spcBef>
              <a:spcAft>
                <a:spcPts val="0"/>
              </a:spcAft>
              <a:buSzPts val="4800"/>
              <a:buNone/>
              <a:defRPr sz="4800"/>
            </a:lvl8pPr>
            <a:lvl9pPr lvl="8" rtl="0" algn="ctr">
              <a:lnSpc>
                <a:spcPct val="100000"/>
              </a:lnSpc>
              <a:spcBef>
                <a:spcPts val="0"/>
              </a:spcBef>
              <a:spcAft>
                <a:spcPts val="0"/>
              </a:spcAft>
              <a:buSzPts val="4800"/>
              <a:buNone/>
              <a:defRPr sz="4800"/>
            </a:lvl9pPr>
          </a:lstStyle>
          <a:p/>
        </p:txBody>
      </p:sp>
      <p:sp>
        <p:nvSpPr>
          <p:cNvPr id="113" name="Google Shape;113;g2e0871e8e00_5_499"/>
          <p:cNvSpPr txBox="1"/>
          <p:nvPr>
            <p:ph idx="12" type="sldNum"/>
          </p:nvPr>
        </p:nvSpPr>
        <p:spPr>
          <a:xfrm>
            <a:off x="11296611" y="6217623"/>
            <a:ext cx="731700" cy="524700"/>
          </a:xfrm>
          <a:prstGeom prst="rect">
            <a:avLst/>
          </a:prstGeom>
          <a:noFill/>
          <a:ln>
            <a:noFill/>
          </a:ln>
        </p:spPr>
        <p:txBody>
          <a:bodyPr anchorCtr="0" anchor="ctr" bIns="121900" lIns="121900" spcFirstLastPara="1" rIns="121900" wrap="square" tIns="121900">
            <a:norm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BG"/>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type="secHead">
  <p:cSld name="SECTION_HEADER">
    <p:bg>
      <p:bgPr>
        <a:solidFill>
          <a:srgbClr val="163A3C"/>
        </a:solidFill>
      </p:bgPr>
    </p:bg>
    <p:spTree>
      <p:nvGrpSpPr>
        <p:cNvPr id="32" name="Shape 32"/>
        <p:cNvGrpSpPr/>
        <p:nvPr/>
      </p:nvGrpSpPr>
      <p:grpSpPr>
        <a:xfrm>
          <a:off x="0" y="0"/>
          <a:ext cx="0" cy="0"/>
          <a:chOff x="0" y="0"/>
          <a:chExt cx="0" cy="0"/>
        </a:xfrm>
      </p:grpSpPr>
      <p:pic>
        <p:nvPicPr>
          <p:cNvPr id="33" name="Google Shape;33;p9"/>
          <p:cNvPicPr preferRelativeResize="0"/>
          <p:nvPr/>
        </p:nvPicPr>
        <p:blipFill rotWithShape="1">
          <a:blip r:embed="rId2">
            <a:alphaModFix amt="16000"/>
          </a:blip>
          <a:srcRect b="9531" l="0" r="0" t="6007"/>
          <a:stretch/>
        </p:blipFill>
        <p:spPr>
          <a:xfrm>
            <a:off x="0" y="0"/>
            <a:ext cx="12192000" cy="6858000"/>
          </a:xfrm>
          <a:prstGeom prst="rect">
            <a:avLst/>
          </a:prstGeom>
          <a:noFill/>
          <a:ln>
            <a:noFill/>
          </a:ln>
        </p:spPr>
      </p:pic>
      <p:pic>
        <p:nvPicPr>
          <p:cNvPr id="34" name="Google Shape;34;p9"/>
          <p:cNvPicPr preferRelativeResize="0"/>
          <p:nvPr/>
        </p:nvPicPr>
        <p:blipFill rotWithShape="1">
          <a:blip r:embed="rId3">
            <a:alphaModFix amt="67000"/>
          </a:blip>
          <a:srcRect b="0" l="5489" r="0" t="34974"/>
          <a:stretch/>
        </p:blipFill>
        <p:spPr>
          <a:xfrm>
            <a:off x="0" y="0"/>
            <a:ext cx="6682014" cy="2586034"/>
          </a:xfrm>
          <a:prstGeom prst="rect">
            <a:avLst/>
          </a:prstGeom>
          <a:noFill/>
          <a:ln>
            <a:noFill/>
          </a:ln>
        </p:spPr>
      </p:pic>
      <p:sp>
        <p:nvSpPr>
          <p:cNvPr id="35" name="Google Shape;35;p9"/>
          <p:cNvSpPr txBox="1"/>
          <p:nvPr>
            <p:ph type="title"/>
          </p:nvPr>
        </p:nvSpPr>
        <p:spPr>
          <a:xfrm>
            <a:off x="831850" y="2275827"/>
            <a:ext cx="10515600" cy="2007415"/>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lt1"/>
              </a:buClr>
              <a:buSzPts val="6000"/>
              <a:buFont typeface="Poppins"/>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9"/>
          <p:cNvSpPr txBox="1"/>
          <p:nvPr>
            <p:ph idx="1" type="body"/>
          </p:nvPr>
        </p:nvSpPr>
        <p:spPr>
          <a:xfrm>
            <a:off x="831850" y="4589463"/>
            <a:ext cx="10515600" cy="88089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SzPts val="2400"/>
              <a:buNone/>
              <a:defRPr sz="2400">
                <a:solidFill>
                  <a:srgbClr val="B4D785"/>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7" name="Google Shape;37;p9"/>
          <p:cNvSpPr txBox="1"/>
          <p:nvPr>
            <p:ph idx="10" type="dt"/>
          </p:nvPr>
        </p:nvSpPr>
        <p:spPr>
          <a:xfrm>
            <a:off x="9194289" y="6348446"/>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9"/>
          <p:cNvSpPr txBox="1"/>
          <p:nvPr>
            <p:ph idx="11" type="ftr"/>
          </p:nvPr>
        </p:nvSpPr>
        <p:spPr>
          <a:xfrm>
            <a:off x="4038600" y="6342497"/>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9"/>
          <p:cNvSpPr txBox="1"/>
          <p:nvPr>
            <p:ph idx="12" type="sldNum"/>
          </p:nvPr>
        </p:nvSpPr>
        <p:spPr>
          <a:xfrm>
            <a:off x="11631310" y="68880"/>
            <a:ext cx="464041"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en-BG"/>
              <a:t>‹#›</a:t>
            </a:fld>
            <a:endParaRPr/>
          </a:p>
        </p:txBody>
      </p:sp>
      <p:sp>
        <p:nvSpPr>
          <p:cNvPr id="40" name="Google Shape;40;p9"/>
          <p:cNvSpPr txBox="1"/>
          <p:nvPr/>
        </p:nvSpPr>
        <p:spPr>
          <a:xfrm>
            <a:off x="336884" y="1860884"/>
            <a:ext cx="18473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1" name="Google Shape;41;p9"/>
          <p:cNvSpPr/>
          <p:nvPr/>
        </p:nvSpPr>
        <p:spPr>
          <a:xfrm rot="-2129352">
            <a:off x="10753164" y="5419163"/>
            <a:ext cx="2877671" cy="2877671"/>
          </a:xfrm>
          <a:prstGeom prst="blockArc">
            <a:avLst>
              <a:gd fmla="val 12903808" name="adj1"/>
              <a:gd fmla="val 18368497" name="adj2"/>
              <a:gd fmla="val 21523" name="adj3"/>
            </a:avLst>
          </a:prstGeom>
          <a:solidFill>
            <a:srgbClr val="4AC5D3">
              <a:alpha val="8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2" name="Google Shape;42;p9"/>
          <p:cNvSpPr/>
          <p:nvPr/>
        </p:nvSpPr>
        <p:spPr>
          <a:xfrm rot="-8144128">
            <a:off x="11690283" y="85811"/>
            <a:ext cx="335585" cy="335585"/>
          </a:xfrm>
          <a:prstGeom prst="blockArc">
            <a:avLst>
              <a:gd fmla="val 9379660" name="adj1"/>
              <a:gd fmla="val 18196528" name="adj2"/>
              <a:gd fmla="val 14108" name="adj3"/>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43" name="Google Shape;43;p9"/>
          <p:cNvPicPr preferRelativeResize="0"/>
          <p:nvPr/>
        </p:nvPicPr>
        <p:blipFill rotWithShape="1">
          <a:blip r:embed="rId4">
            <a:alphaModFix/>
          </a:blip>
          <a:srcRect b="-26692" l="0" r="80576" t="0"/>
          <a:stretch/>
        </p:blipFill>
        <p:spPr>
          <a:xfrm>
            <a:off x="97969" y="6105126"/>
            <a:ext cx="582424" cy="937839"/>
          </a:xfrm>
          <a:prstGeom prst="rect">
            <a:avLst/>
          </a:prstGeom>
          <a:noFill/>
          <a:ln>
            <a:noFill/>
          </a:ln>
        </p:spPr>
      </p:pic>
      <p:pic>
        <p:nvPicPr>
          <p:cNvPr id="44" name="Google Shape;44;p9"/>
          <p:cNvPicPr preferRelativeResize="0"/>
          <p:nvPr/>
        </p:nvPicPr>
        <p:blipFill rotWithShape="1">
          <a:blip r:embed="rId5">
            <a:alphaModFix/>
          </a:blip>
          <a:srcRect b="0" l="0" r="80642" t="0"/>
          <a:stretch/>
        </p:blipFill>
        <p:spPr>
          <a:xfrm>
            <a:off x="97969" y="6105126"/>
            <a:ext cx="590359" cy="752874"/>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5" name="Shape 45"/>
        <p:cNvGrpSpPr/>
        <p:nvPr/>
      </p:nvGrpSpPr>
      <p:grpSpPr>
        <a:xfrm>
          <a:off x="0" y="0"/>
          <a:ext cx="0" cy="0"/>
          <a:chOff x="0" y="0"/>
          <a:chExt cx="0" cy="0"/>
        </a:xfrm>
      </p:grpSpPr>
      <p:sp>
        <p:nvSpPr>
          <p:cNvPr id="46" name="Google Shape;46;p10"/>
          <p:cNvSpPr txBox="1"/>
          <p:nvPr>
            <p:ph type="title"/>
          </p:nvPr>
        </p:nvSpPr>
        <p:spPr>
          <a:xfrm>
            <a:off x="254510" y="26855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63A3C"/>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0"/>
          <p:cNvSpPr txBox="1"/>
          <p:nvPr>
            <p:ph idx="1" type="body"/>
          </p:nvPr>
        </p:nvSpPr>
        <p:spPr>
          <a:xfrm>
            <a:off x="254510" y="1792638"/>
            <a:ext cx="11682979"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 name="Google Shape;48;p10"/>
          <p:cNvSpPr txBox="1"/>
          <p:nvPr>
            <p:ph idx="10" type="dt"/>
          </p:nvPr>
        </p:nvSpPr>
        <p:spPr>
          <a:xfrm>
            <a:off x="9194289" y="6348446"/>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10"/>
          <p:cNvSpPr txBox="1"/>
          <p:nvPr>
            <p:ph idx="11" type="ftr"/>
          </p:nvPr>
        </p:nvSpPr>
        <p:spPr>
          <a:xfrm>
            <a:off x="4038600" y="6342497"/>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0"/>
          <p:cNvSpPr txBox="1"/>
          <p:nvPr>
            <p:ph idx="12" type="sldNum"/>
          </p:nvPr>
        </p:nvSpPr>
        <p:spPr>
          <a:xfrm>
            <a:off x="153864" y="6339112"/>
            <a:ext cx="474551"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en-BG"/>
              <a:t>‹#›</a:t>
            </a:fld>
            <a:endParaRPr/>
          </a:p>
        </p:txBody>
      </p:sp>
      <p:sp>
        <p:nvSpPr>
          <p:cNvPr id="51" name="Google Shape;51;p10"/>
          <p:cNvSpPr txBox="1"/>
          <p:nvPr/>
        </p:nvSpPr>
        <p:spPr>
          <a:xfrm>
            <a:off x="11631310" y="68880"/>
            <a:ext cx="464041"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100"/>
              <a:buFont typeface="Arial"/>
              <a:buNone/>
            </a:pPr>
            <a:fld id="{00000000-1234-1234-1234-123412341234}" type="slidenum">
              <a:rPr b="0" i="0" lang="en-BG" sz="1100" u="none" cap="none" strike="noStrike">
                <a:solidFill>
                  <a:srgbClr val="163A3C"/>
                </a:solidFill>
                <a:latin typeface="Century Gothic"/>
                <a:ea typeface="Century Gothic"/>
                <a:cs typeface="Century Gothic"/>
                <a:sym typeface="Century Gothic"/>
              </a:rPr>
              <a:t>‹#›</a:t>
            </a:fld>
            <a:endParaRPr b="0" i="0" sz="1100" u="none" cap="none" strike="noStrike">
              <a:solidFill>
                <a:srgbClr val="163A3C"/>
              </a:solidFill>
              <a:latin typeface="Century Gothic"/>
              <a:ea typeface="Century Gothic"/>
              <a:cs typeface="Century Gothic"/>
              <a:sym typeface="Century Gothic"/>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2" name="Shape 52"/>
        <p:cNvGrpSpPr/>
        <p:nvPr/>
      </p:nvGrpSpPr>
      <p:grpSpPr>
        <a:xfrm>
          <a:off x="0" y="0"/>
          <a:ext cx="0" cy="0"/>
          <a:chOff x="0" y="0"/>
          <a:chExt cx="0" cy="0"/>
        </a:xfrm>
      </p:grpSpPr>
      <p:sp>
        <p:nvSpPr>
          <p:cNvPr id="53" name="Google Shape;53;p11"/>
          <p:cNvSpPr/>
          <p:nvPr/>
        </p:nvSpPr>
        <p:spPr>
          <a:xfrm>
            <a:off x="-5597979" y="-5997341"/>
            <a:ext cx="11195958" cy="11994682"/>
          </a:xfrm>
          <a:prstGeom prst="pie">
            <a:avLst>
              <a:gd fmla="val 21594269" name="adj1"/>
              <a:gd fmla="val 5393658" name="adj2"/>
            </a:avLst>
          </a:prstGeom>
          <a:solidFill>
            <a:srgbClr val="163A3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4" name="Google Shape;54;p11"/>
          <p:cNvSpPr txBox="1"/>
          <p:nvPr>
            <p:ph type="title"/>
          </p:nvPr>
        </p:nvSpPr>
        <p:spPr>
          <a:xfrm>
            <a:off x="628415" y="702129"/>
            <a:ext cx="3932237" cy="1469003"/>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lt1"/>
              </a:buClr>
              <a:buSzPts val="3200"/>
              <a:buFont typeface="Poppins"/>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11"/>
          <p:cNvSpPr txBox="1"/>
          <p:nvPr>
            <p:ph idx="1" type="body"/>
          </p:nvPr>
        </p:nvSpPr>
        <p:spPr>
          <a:xfrm>
            <a:off x="6074228" y="987425"/>
            <a:ext cx="5489357" cy="4873625"/>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SzPts val="2400"/>
              <a:buChar char="•"/>
              <a:defRPr sz="2400"/>
            </a:lvl1pPr>
            <a:lvl2pPr indent="-355600" lvl="1" marL="914400" algn="l">
              <a:lnSpc>
                <a:spcPct val="90000"/>
              </a:lnSpc>
              <a:spcBef>
                <a:spcPts val="500"/>
              </a:spcBef>
              <a:spcAft>
                <a:spcPts val="0"/>
              </a:spcAft>
              <a:buClr>
                <a:schemeClr val="dk1"/>
              </a:buClr>
              <a:buSzPts val="2000"/>
              <a:buChar char="•"/>
              <a:defRPr sz="2000"/>
            </a:lvl2pPr>
            <a:lvl3pPr indent="-330200" lvl="2" marL="1371600" algn="l">
              <a:lnSpc>
                <a:spcPct val="90000"/>
              </a:lnSpc>
              <a:spcBef>
                <a:spcPts val="500"/>
              </a:spcBef>
              <a:spcAft>
                <a:spcPts val="0"/>
              </a:spcAft>
              <a:buClr>
                <a:schemeClr val="dk1"/>
              </a:buClr>
              <a:buSzPts val="1600"/>
              <a:buChar char="•"/>
              <a:defRPr sz="1600"/>
            </a:lvl3pPr>
            <a:lvl4pPr indent="-317500" lvl="3" marL="1828800" algn="l">
              <a:lnSpc>
                <a:spcPct val="90000"/>
              </a:lnSpc>
              <a:spcBef>
                <a:spcPts val="500"/>
              </a:spcBef>
              <a:spcAft>
                <a:spcPts val="0"/>
              </a:spcAft>
              <a:buClr>
                <a:schemeClr val="dk1"/>
              </a:buClr>
              <a:buSzPts val="1400"/>
              <a:buChar char="•"/>
              <a:defRPr sz="1400"/>
            </a:lvl4pPr>
            <a:lvl5pPr indent="-317500" lvl="4" marL="2286000" algn="l">
              <a:lnSpc>
                <a:spcPct val="90000"/>
              </a:lnSpc>
              <a:spcBef>
                <a:spcPts val="500"/>
              </a:spcBef>
              <a:spcAft>
                <a:spcPts val="0"/>
              </a:spcAft>
              <a:buClr>
                <a:schemeClr val="dk1"/>
              </a:buClr>
              <a:buSzPts val="1400"/>
              <a:buChar char="•"/>
              <a:defRPr sz="14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6" name="Google Shape;56;p11"/>
          <p:cNvSpPr txBox="1"/>
          <p:nvPr>
            <p:ph idx="2" type="body"/>
          </p:nvPr>
        </p:nvSpPr>
        <p:spPr>
          <a:xfrm>
            <a:off x="628415" y="2171132"/>
            <a:ext cx="3763971" cy="250621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SzPts val="1600"/>
              <a:buNone/>
              <a:defRPr sz="1600">
                <a:solidFill>
                  <a:srgbClr val="B4D785"/>
                </a:solidFil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7" name="Google Shape;57;p11"/>
          <p:cNvSpPr txBox="1"/>
          <p:nvPr>
            <p:ph idx="10" type="dt"/>
          </p:nvPr>
        </p:nvSpPr>
        <p:spPr>
          <a:xfrm>
            <a:off x="9194289" y="6348446"/>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p11"/>
          <p:cNvSpPr txBox="1"/>
          <p:nvPr>
            <p:ph idx="11" type="ftr"/>
          </p:nvPr>
        </p:nvSpPr>
        <p:spPr>
          <a:xfrm>
            <a:off x="4038600" y="6342497"/>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11"/>
          <p:cNvSpPr txBox="1"/>
          <p:nvPr>
            <p:ph idx="12" type="sldNum"/>
          </p:nvPr>
        </p:nvSpPr>
        <p:spPr>
          <a:xfrm>
            <a:off x="11631310" y="68880"/>
            <a:ext cx="464041"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en-BG"/>
              <a:t>‹#›</a:t>
            </a:fld>
            <a:endParaRPr/>
          </a:p>
        </p:txBody>
      </p:sp>
      <p:sp>
        <p:nvSpPr>
          <p:cNvPr id="60" name="Google Shape;60;p11"/>
          <p:cNvSpPr/>
          <p:nvPr/>
        </p:nvSpPr>
        <p:spPr>
          <a:xfrm rot="-2129352">
            <a:off x="10753164" y="5419163"/>
            <a:ext cx="2877671" cy="2877671"/>
          </a:xfrm>
          <a:prstGeom prst="blockArc">
            <a:avLst>
              <a:gd fmla="val 12903808" name="adj1"/>
              <a:gd fmla="val 18368497" name="adj2"/>
              <a:gd fmla="val 21523" name="adj3"/>
            </a:avLst>
          </a:prstGeom>
          <a:solidFill>
            <a:srgbClr val="4AC5D3">
              <a:alpha val="4235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2"/>
          <p:cNvSpPr/>
          <p:nvPr/>
        </p:nvSpPr>
        <p:spPr>
          <a:xfrm>
            <a:off x="-2529568" y="-2532035"/>
            <a:ext cx="5053693" cy="5053693"/>
          </a:xfrm>
          <a:prstGeom prst="pie">
            <a:avLst>
              <a:gd fmla="val 0" name="adj1"/>
              <a:gd fmla="val 5393658" name="adj2"/>
            </a:avLst>
          </a:prstGeom>
          <a:solidFill>
            <a:srgbClr val="B4D785">
              <a:alpha val="63137"/>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3" name="Google Shape;63;p12"/>
          <p:cNvSpPr txBox="1"/>
          <p:nvPr>
            <p:ph type="title"/>
          </p:nvPr>
        </p:nvSpPr>
        <p:spPr>
          <a:xfrm>
            <a:off x="571265" y="844577"/>
            <a:ext cx="4711926" cy="16002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163A3C"/>
              </a:buClr>
              <a:buSzPts val="3200"/>
              <a:buFont typeface="Poppins"/>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12"/>
          <p:cNvSpPr/>
          <p:nvPr>
            <p:ph idx="2" type="pic"/>
          </p:nvPr>
        </p:nvSpPr>
        <p:spPr>
          <a:xfrm>
            <a:off x="6096000" y="0"/>
            <a:ext cx="6096000" cy="6858000"/>
          </a:xfrm>
          <a:prstGeom prst="rect">
            <a:avLst/>
          </a:prstGeom>
          <a:noFill/>
          <a:ln>
            <a:noFill/>
          </a:ln>
        </p:spPr>
      </p:sp>
      <p:sp>
        <p:nvSpPr>
          <p:cNvPr id="65" name="Google Shape;65;p12"/>
          <p:cNvSpPr txBox="1"/>
          <p:nvPr>
            <p:ph idx="1" type="body"/>
          </p:nvPr>
        </p:nvSpPr>
        <p:spPr>
          <a:xfrm>
            <a:off x="571265" y="2693129"/>
            <a:ext cx="4724172" cy="33030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6" name="Google Shape;66;p12"/>
          <p:cNvSpPr txBox="1"/>
          <p:nvPr>
            <p:ph idx="10" type="dt"/>
          </p:nvPr>
        </p:nvSpPr>
        <p:spPr>
          <a:xfrm>
            <a:off x="9194289" y="6348446"/>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2"/>
          <p:cNvSpPr txBox="1"/>
          <p:nvPr>
            <p:ph idx="11" type="ftr"/>
          </p:nvPr>
        </p:nvSpPr>
        <p:spPr>
          <a:xfrm>
            <a:off x="4038600" y="6342497"/>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12"/>
          <p:cNvSpPr txBox="1"/>
          <p:nvPr>
            <p:ph idx="12" type="sldNum"/>
          </p:nvPr>
        </p:nvSpPr>
        <p:spPr>
          <a:xfrm>
            <a:off x="11631310" y="68880"/>
            <a:ext cx="464041"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en-BG"/>
              <a:t>‹#›</a:t>
            </a:fld>
            <a:endParaRPr/>
          </a:p>
        </p:txBody>
      </p:sp>
      <p:sp>
        <p:nvSpPr>
          <p:cNvPr id="69" name="Google Shape;69;p12"/>
          <p:cNvSpPr/>
          <p:nvPr/>
        </p:nvSpPr>
        <p:spPr>
          <a:xfrm rot="-2129352">
            <a:off x="10753164" y="5419163"/>
            <a:ext cx="2877671" cy="2877671"/>
          </a:xfrm>
          <a:prstGeom prst="blockArc">
            <a:avLst>
              <a:gd fmla="val 12903808" name="adj1"/>
              <a:gd fmla="val 18368497" name="adj2"/>
              <a:gd fmla="val 21523" name="adj3"/>
            </a:avLst>
          </a:prstGeom>
          <a:solidFill>
            <a:srgbClr val="4AC5D3">
              <a:alpha val="49019"/>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showMasterSp="0">
  <p:cSld name="Thank you slide">
    <p:bg>
      <p:bgPr>
        <a:solidFill>
          <a:srgbClr val="4AC5D3"/>
        </a:solidFill>
      </p:bgPr>
    </p:bg>
    <p:spTree>
      <p:nvGrpSpPr>
        <p:cNvPr id="70" name="Shape 70"/>
        <p:cNvGrpSpPr/>
        <p:nvPr/>
      </p:nvGrpSpPr>
      <p:grpSpPr>
        <a:xfrm>
          <a:off x="0" y="0"/>
          <a:ext cx="0" cy="0"/>
          <a:chOff x="0" y="0"/>
          <a:chExt cx="0" cy="0"/>
        </a:xfrm>
      </p:grpSpPr>
      <p:pic>
        <p:nvPicPr>
          <p:cNvPr id="71" name="Google Shape;71;p13"/>
          <p:cNvPicPr preferRelativeResize="0"/>
          <p:nvPr/>
        </p:nvPicPr>
        <p:blipFill rotWithShape="1">
          <a:blip r:embed="rId2">
            <a:alphaModFix amt="42000"/>
          </a:blip>
          <a:srcRect b="9204" l="0" r="0" t="6859"/>
          <a:stretch/>
        </p:blipFill>
        <p:spPr>
          <a:xfrm>
            <a:off x="-11605" y="0"/>
            <a:ext cx="12202510" cy="6841672"/>
          </a:xfrm>
          <a:prstGeom prst="rect">
            <a:avLst/>
          </a:prstGeom>
          <a:noFill/>
          <a:ln>
            <a:noFill/>
          </a:ln>
        </p:spPr>
      </p:pic>
      <p:sp>
        <p:nvSpPr>
          <p:cNvPr id="72" name="Google Shape;72;p13"/>
          <p:cNvSpPr txBox="1"/>
          <p:nvPr>
            <p:ph type="title"/>
          </p:nvPr>
        </p:nvSpPr>
        <p:spPr>
          <a:xfrm>
            <a:off x="1419898" y="1701019"/>
            <a:ext cx="9352203" cy="2007415"/>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lt1"/>
              </a:buClr>
              <a:buSzPts val="6600"/>
              <a:buFont typeface="Poppins"/>
              <a:buNone/>
              <a:defRPr b="1" sz="6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3"/>
          <p:cNvSpPr txBox="1"/>
          <p:nvPr>
            <p:ph idx="1" type="body"/>
          </p:nvPr>
        </p:nvSpPr>
        <p:spPr>
          <a:xfrm>
            <a:off x="831850" y="4178646"/>
            <a:ext cx="10515600" cy="88089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SzPts val="2400"/>
              <a:buNone/>
              <a:defRPr b="1" sz="2400">
                <a:solidFill>
                  <a:schemeClr val="lt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4" name="Google Shape;74;p13"/>
          <p:cNvSpPr txBox="1"/>
          <p:nvPr>
            <p:ph idx="12" type="sldNum"/>
          </p:nvPr>
        </p:nvSpPr>
        <p:spPr>
          <a:xfrm>
            <a:off x="11631310" y="68880"/>
            <a:ext cx="464041"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en-BG"/>
              <a:t>‹#›</a:t>
            </a:fld>
            <a:endParaRPr/>
          </a:p>
        </p:txBody>
      </p:sp>
      <p:sp>
        <p:nvSpPr>
          <p:cNvPr id="75" name="Google Shape;75;p13"/>
          <p:cNvSpPr txBox="1"/>
          <p:nvPr/>
        </p:nvSpPr>
        <p:spPr>
          <a:xfrm>
            <a:off x="336884" y="1860884"/>
            <a:ext cx="18473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6" name="Google Shape;76;p13"/>
          <p:cNvSpPr/>
          <p:nvPr/>
        </p:nvSpPr>
        <p:spPr>
          <a:xfrm rot="-8144128">
            <a:off x="11690283" y="85811"/>
            <a:ext cx="335585" cy="335585"/>
          </a:xfrm>
          <a:prstGeom prst="blockArc">
            <a:avLst>
              <a:gd fmla="val 9379660" name="adj1"/>
              <a:gd fmla="val 18196528" name="adj2"/>
              <a:gd fmla="val 14108" name="adj3"/>
            </a:avLst>
          </a:prstGeom>
          <a:solidFill>
            <a:srgbClr val="163A3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77" name="Google Shape;77;p13"/>
          <p:cNvPicPr preferRelativeResize="0"/>
          <p:nvPr/>
        </p:nvPicPr>
        <p:blipFill rotWithShape="1">
          <a:blip r:embed="rId3">
            <a:alphaModFix amt="78000"/>
          </a:blip>
          <a:srcRect b="0" l="5489" r="0" t="34974"/>
          <a:stretch/>
        </p:blipFill>
        <p:spPr>
          <a:xfrm>
            <a:off x="0" y="0"/>
            <a:ext cx="6682014" cy="2586034"/>
          </a:xfrm>
          <a:prstGeom prst="rect">
            <a:avLst/>
          </a:prstGeom>
          <a:noFill/>
          <a:ln>
            <a:noFill/>
          </a:ln>
        </p:spPr>
      </p:pic>
      <p:sp>
        <p:nvSpPr>
          <p:cNvPr id="78" name="Google Shape;78;p13"/>
          <p:cNvSpPr/>
          <p:nvPr/>
        </p:nvSpPr>
        <p:spPr>
          <a:xfrm rot="-2129352">
            <a:off x="10752069" y="5402836"/>
            <a:ext cx="2877671" cy="2877671"/>
          </a:xfrm>
          <a:prstGeom prst="blockArc">
            <a:avLst>
              <a:gd fmla="val 12903808" name="adj1"/>
              <a:gd fmla="val 18368497" name="adj2"/>
              <a:gd fmla="val 21523" name="adj3"/>
            </a:avLst>
          </a:prstGeom>
          <a:solidFill>
            <a:srgbClr val="163A3C">
              <a:alpha val="8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9" name="Shape 79"/>
        <p:cNvGrpSpPr/>
        <p:nvPr/>
      </p:nvGrpSpPr>
      <p:grpSpPr>
        <a:xfrm>
          <a:off x="0" y="0"/>
          <a:ext cx="0" cy="0"/>
          <a:chOff x="0" y="0"/>
          <a:chExt cx="0" cy="0"/>
        </a:xfrm>
      </p:grpSpPr>
      <p:sp>
        <p:nvSpPr>
          <p:cNvPr id="80" name="Google Shape;80;p14"/>
          <p:cNvSpPr txBox="1"/>
          <p:nvPr>
            <p:ph type="title"/>
          </p:nvPr>
        </p:nvSpPr>
        <p:spPr>
          <a:xfrm>
            <a:off x="254511" y="1"/>
            <a:ext cx="10515600" cy="106226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63A3C"/>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14"/>
          <p:cNvSpPr txBox="1"/>
          <p:nvPr>
            <p:ph idx="1" type="body"/>
          </p:nvPr>
        </p:nvSpPr>
        <p:spPr>
          <a:xfrm>
            <a:off x="391139" y="1525020"/>
            <a:ext cx="542544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14"/>
          <p:cNvSpPr txBox="1"/>
          <p:nvPr>
            <p:ph idx="2" type="body"/>
          </p:nvPr>
        </p:nvSpPr>
        <p:spPr>
          <a:xfrm>
            <a:off x="6230112" y="1525020"/>
            <a:ext cx="542544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14"/>
          <p:cNvSpPr txBox="1"/>
          <p:nvPr>
            <p:ph idx="10" type="dt"/>
          </p:nvPr>
        </p:nvSpPr>
        <p:spPr>
          <a:xfrm>
            <a:off x="9194289" y="6348446"/>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p14"/>
          <p:cNvSpPr txBox="1"/>
          <p:nvPr>
            <p:ph idx="11" type="ftr"/>
          </p:nvPr>
        </p:nvSpPr>
        <p:spPr>
          <a:xfrm>
            <a:off x="4038600" y="6342497"/>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14"/>
          <p:cNvSpPr txBox="1"/>
          <p:nvPr>
            <p:ph idx="12" type="sldNum"/>
          </p:nvPr>
        </p:nvSpPr>
        <p:spPr>
          <a:xfrm>
            <a:off x="11631310" y="68880"/>
            <a:ext cx="464041"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en-BG"/>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6" name="Shape 86"/>
        <p:cNvGrpSpPr/>
        <p:nvPr/>
      </p:nvGrpSpPr>
      <p:grpSpPr>
        <a:xfrm>
          <a:off x="0" y="0"/>
          <a:ext cx="0" cy="0"/>
          <a:chOff x="0" y="0"/>
          <a:chExt cx="0" cy="0"/>
        </a:xfrm>
      </p:grpSpPr>
      <p:sp>
        <p:nvSpPr>
          <p:cNvPr id="87" name="Google Shape;87;p1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63A3C"/>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15"/>
          <p:cNvSpPr txBox="1"/>
          <p:nvPr>
            <p:ph idx="1" type="body"/>
          </p:nvPr>
        </p:nvSpPr>
        <p:spPr>
          <a:xfrm>
            <a:off x="839788" y="1681163"/>
            <a:ext cx="5157787" cy="82391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SzPts val="2400"/>
              <a:buNone/>
              <a:defRPr b="1" sz="2400">
                <a:solidFill>
                  <a:srgbClr val="B4D785"/>
                </a:solidFill>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9" name="Google Shape;89;p1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 name="Google Shape;90;p15"/>
          <p:cNvSpPr txBox="1"/>
          <p:nvPr>
            <p:ph idx="3" type="body"/>
          </p:nvPr>
        </p:nvSpPr>
        <p:spPr>
          <a:xfrm>
            <a:off x="6172200" y="1681163"/>
            <a:ext cx="5183188" cy="82391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SzPts val="2400"/>
              <a:buNone/>
              <a:defRPr b="1" sz="2400">
                <a:solidFill>
                  <a:srgbClr val="B4D785"/>
                </a:solidFill>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91" name="Google Shape;91;p1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 name="Google Shape;92;p15"/>
          <p:cNvSpPr txBox="1"/>
          <p:nvPr>
            <p:ph idx="10" type="dt"/>
          </p:nvPr>
        </p:nvSpPr>
        <p:spPr>
          <a:xfrm>
            <a:off x="9194289" y="6348446"/>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 name="Google Shape;93;p15"/>
          <p:cNvSpPr txBox="1"/>
          <p:nvPr>
            <p:ph idx="11" type="ftr"/>
          </p:nvPr>
        </p:nvSpPr>
        <p:spPr>
          <a:xfrm>
            <a:off x="4038600" y="6342497"/>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15"/>
          <p:cNvSpPr txBox="1"/>
          <p:nvPr>
            <p:ph idx="12" type="sldNum"/>
          </p:nvPr>
        </p:nvSpPr>
        <p:spPr>
          <a:xfrm>
            <a:off x="11631310" y="68880"/>
            <a:ext cx="464041"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en-BG"/>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5" name="Shape 95"/>
        <p:cNvGrpSpPr/>
        <p:nvPr/>
      </p:nvGrpSpPr>
      <p:grpSpPr>
        <a:xfrm>
          <a:off x="0" y="0"/>
          <a:ext cx="0" cy="0"/>
          <a:chOff x="0" y="0"/>
          <a:chExt cx="0" cy="0"/>
        </a:xfrm>
      </p:grpSpPr>
      <p:sp>
        <p:nvSpPr>
          <p:cNvPr id="96" name="Google Shape;96;p16"/>
          <p:cNvSpPr txBox="1"/>
          <p:nvPr>
            <p:ph type="title"/>
          </p:nvPr>
        </p:nvSpPr>
        <p:spPr>
          <a:xfrm>
            <a:off x="254511" y="1"/>
            <a:ext cx="10515600" cy="106226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63A3C"/>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7" name="Google Shape;97;p16"/>
          <p:cNvSpPr txBox="1"/>
          <p:nvPr>
            <p:ph idx="10" type="dt"/>
          </p:nvPr>
        </p:nvSpPr>
        <p:spPr>
          <a:xfrm>
            <a:off x="9194289" y="6348446"/>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 name="Google Shape;98;p16"/>
          <p:cNvSpPr txBox="1"/>
          <p:nvPr>
            <p:ph idx="11" type="ftr"/>
          </p:nvPr>
        </p:nvSpPr>
        <p:spPr>
          <a:xfrm>
            <a:off x="4038600" y="6342497"/>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 name="Google Shape;99;p16"/>
          <p:cNvSpPr txBox="1"/>
          <p:nvPr>
            <p:ph idx="12" type="sldNum"/>
          </p:nvPr>
        </p:nvSpPr>
        <p:spPr>
          <a:xfrm>
            <a:off x="11631310" y="68880"/>
            <a:ext cx="464041"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en-BG"/>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11.png"/><Relationship Id="rId2" Type="http://schemas.openxmlformats.org/officeDocument/2006/relationships/image" Target="../media/image3.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slideLayout" Target="../slideLayouts/slideLayout13.xml"/><Relationship Id="rId14" Type="http://schemas.openxmlformats.org/officeDocument/2006/relationships/slideLayout" Target="../slideLayouts/slideLayout12.xml"/><Relationship Id="rId16" Type="http://schemas.openxmlformats.org/officeDocument/2006/relationships/theme" Target="../theme/theme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7"/>
          <p:cNvSpPr txBox="1"/>
          <p:nvPr>
            <p:ph type="title"/>
          </p:nvPr>
        </p:nvSpPr>
        <p:spPr>
          <a:xfrm>
            <a:off x="254511" y="1"/>
            <a:ext cx="10515600" cy="1062266"/>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163A3C"/>
              </a:buClr>
              <a:buSzPts val="3600"/>
              <a:buFont typeface="Poppins"/>
              <a:buNone/>
              <a:defRPr b="0" i="0" sz="3600" u="none" cap="none" strike="noStrike">
                <a:solidFill>
                  <a:srgbClr val="163A3C"/>
                </a:solidFill>
                <a:latin typeface="Poppins"/>
                <a:ea typeface="Poppins"/>
                <a:cs typeface="Poppins"/>
                <a:sym typeface="Poppin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7"/>
          <p:cNvSpPr txBox="1"/>
          <p:nvPr>
            <p:ph idx="1" type="body"/>
          </p:nvPr>
        </p:nvSpPr>
        <p:spPr>
          <a:xfrm>
            <a:off x="254510" y="1480700"/>
            <a:ext cx="10515600" cy="4351338"/>
          </a:xfrm>
          <a:prstGeom prst="rect">
            <a:avLst/>
          </a:prstGeom>
          <a:noFill/>
          <a:ln>
            <a:noFill/>
          </a:ln>
        </p:spPr>
        <p:txBody>
          <a:bodyPr anchorCtr="0" anchor="t" bIns="45700" lIns="91425" spcFirstLastPara="1" rIns="91425" wrap="square" tIns="45700">
            <a:normAutofit/>
          </a:bodyPr>
          <a:lstStyle>
            <a:lvl1pPr indent="-355600" lvl="0" marL="457200" marR="0" rtl="0" algn="l">
              <a:lnSpc>
                <a:spcPct val="90000"/>
              </a:lnSpc>
              <a:spcBef>
                <a:spcPts val="1000"/>
              </a:spcBef>
              <a:spcAft>
                <a:spcPts val="0"/>
              </a:spcAft>
              <a:buClr>
                <a:srgbClr val="4AC5D3"/>
              </a:buClr>
              <a:buSzPts val="2000"/>
              <a:buFont typeface="Arial"/>
              <a:buChar char="•"/>
              <a:defRPr b="0" i="0" sz="2000" u="none" cap="none" strike="noStrike">
                <a:solidFill>
                  <a:schemeClr val="dk1"/>
                </a:solidFill>
                <a:latin typeface="Century Gothic"/>
                <a:ea typeface="Century Gothic"/>
                <a:cs typeface="Century Gothic"/>
                <a:sym typeface="Century Gothic"/>
              </a:defRPr>
            </a:lvl1pPr>
            <a:lvl2pPr indent="-342900" lvl="1" marL="914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entury Gothic"/>
                <a:ea typeface="Century Gothic"/>
                <a:cs typeface="Century Gothic"/>
                <a:sym typeface="Century Gothic"/>
              </a:defRPr>
            </a:lvl2pPr>
            <a:lvl3pPr indent="-330200" lvl="2" marL="13716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Century Gothic"/>
                <a:ea typeface="Century Gothic"/>
                <a:cs typeface="Century Gothic"/>
                <a:sym typeface="Century Gothic"/>
              </a:defRPr>
            </a:lvl3pPr>
            <a:lvl4pPr indent="-317500" lvl="3" marL="1828800"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Century Gothic"/>
                <a:ea typeface="Century Gothic"/>
                <a:cs typeface="Century Gothic"/>
                <a:sym typeface="Century Gothic"/>
              </a:defRPr>
            </a:lvl4pPr>
            <a:lvl5pPr indent="-317500" lvl="4" marL="2286000"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Century Gothic"/>
                <a:ea typeface="Century Gothic"/>
                <a:cs typeface="Century Gothic"/>
                <a:sym typeface="Century Gothic"/>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7"/>
          <p:cNvSpPr txBox="1"/>
          <p:nvPr>
            <p:ph idx="10" type="dt"/>
          </p:nvPr>
        </p:nvSpPr>
        <p:spPr>
          <a:xfrm>
            <a:off x="9194289" y="6348446"/>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7"/>
          <p:cNvSpPr txBox="1"/>
          <p:nvPr>
            <p:ph idx="11" type="ftr"/>
          </p:nvPr>
        </p:nvSpPr>
        <p:spPr>
          <a:xfrm>
            <a:off x="4038600" y="6342497"/>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7"/>
          <p:cNvSpPr txBox="1"/>
          <p:nvPr>
            <p:ph idx="12" type="sldNum"/>
          </p:nvPr>
        </p:nvSpPr>
        <p:spPr>
          <a:xfrm>
            <a:off x="11631310" y="68880"/>
            <a:ext cx="464041" cy="365125"/>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1pPr>
            <a:lvl2pPr indent="0" lvl="1" marL="0" marR="0" rtl="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2pPr>
            <a:lvl3pPr indent="0" lvl="2" marL="0" marR="0" rtl="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3pPr>
            <a:lvl4pPr indent="0" lvl="3" marL="0" marR="0" rtl="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4pPr>
            <a:lvl5pPr indent="0" lvl="4" marL="0" marR="0" rtl="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5pPr>
            <a:lvl6pPr indent="0" lvl="5" marL="0" marR="0" rtl="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6pPr>
            <a:lvl7pPr indent="0" lvl="6" marL="0" marR="0" rtl="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7pPr>
            <a:lvl8pPr indent="0" lvl="7" marL="0" marR="0" rtl="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8pPr>
            <a:lvl9pPr indent="0" lvl="8" marL="0" marR="0" rtl="0" algn="ctr">
              <a:lnSpc>
                <a:spcPct val="100000"/>
              </a:lnSpc>
              <a:spcBef>
                <a:spcPts val="0"/>
              </a:spcBef>
              <a:spcAft>
                <a:spcPts val="0"/>
              </a:spcAft>
              <a:buClr>
                <a:srgbClr val="000000"/>
              </a:buClr>
              <a:buSzPts val="1100"/>
              <a:buFont typeface="Arial"/>
              <a:buNone/>
              <a:defRPr b="0" i="0" sz="1100" u="none" cap="none" strike="noStrike">
                <a:solidFill>
                  <a:srgbClr val="163A3C"/>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en-BG"/>
              <a:t>‹#›</a:t>
            </a:fld>
            <a:endParaRPr/>
          </a:p>
        </p:txBody>
      </p:sp>
      <p:pic>
        <p:nvPicPr>
          <p:cNvPr id="15" name="Google Shape;15;p7"/>
          <p:cNvPicPr preferRelativeResize="0"/>
          <p:nvPr/>
        </p:nvPicPr>
        <p:blipFill rotWithShape="1">
          <a:blip r:embed="rId1">
            <a:alphaModFix/>
          </a:blip>
          <a:srcRect b="-26692" l="0" r="80576" t="0"/>
          <a:stretch/>
        </p:blipFill>
        <p:spPr>
          <a:xfrm>
            <a:off x="97969" y="6105126"/>
            <a:ext cx="582424" cy="937839"/>
          </a:xfrm>
          <a:prstGeom prst="rect">
            <a:avLst/>
          </a:prstGeom>
          <a:noFill/>
          <a:ln>
            <a:noFill/>
          </a:ln>
        </p:spPr>
      </p:pic>
      <p:sp>
        <p:nvSpPr>
          <p:cNvPr id="16" name="Google Shape;16;p7"/>
          <p:cNvSpPr/>
          <p:nvPr/>
        </p:nvSpPr>
        <p:spPr>
          <a:xfrm rot="-8144128">
            <a:off x="11690283" y="85811"/>
            <a:ext cx="335585" cy="335585"/>
          </a:xfrm>
          <a:prstGeom prst="blockArc">
            <a:avLst>
              <a:gd fmla="val 9379660" name="adj1"/>
              <a:gd fmla="val 18196528" name="adj2"/>
              <a:gd fmla="val 14108" name="adj3"/>
            </a:avLst>
          </a:prstGeom>
          <a:solidFill>
            <a:srgbClr val="163A3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7" name="Google Shape;17;p7"/>
          <p:cNvPicPr preferRelativeResize="0"/>
          <p:nvPr/>
        </p:nvPicPr>
        <p:blipFill rotWithShape="1">
          <a:blip r:embed="rId2">
            <a:alphaModFix amt="67000"/>
          </a:blip>
          <a:srcRect b="0" l="5489" r="0" t="34974"/>
          <a:stretch/>
        </p:blipFill>
        <p:spPr>
          <a:xfrm rot="5400000">
            <a:off x="12363130" y="-298812"/>
            <a:ext cx="840525" cy="325295"/>
          </a:xfrm>
          <a:prstGeom prst="rect">
            <a:avLst/>
          </a:prstGeom>
          <a:noFill/>
          <a:ln>
            <a:noFill/>
          </a:ln>
        </p:spPr>
      </p:pic>
      <p:sp>
        <p:nvSpPr>
          <p:cNvPr id="18" name="Google Shape;18;p7"/>
          <p:cNvSpPr/>
          <p:nvPr/>
        </p:nvSpPr>
        <p:spPr>
          <a:xfrm rot="-2129352">
            <a:off x="10753164" y="5419163"/>
            <a:ext cx="2877671" cy="2877671"/>
          </a:xfrm>
          <a:prstGeom prst="blockArc">
            <a:avLst>
              <a:gd fmla="val 12903808" name="adj1"/>
              <a:gd fmla="val 18368497" name="adj2"/>
              <a:gd fmla="val 21523" name="adj3"/>
            </a:avLst>
          </a:prstGeom>
          <a:solidFill>
            <a:srgbClr val="4AC5D3">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png"/><Relationship Id="rId4" Type="http://schemas.openxmlformats.org/officeDocument/2006/relationships/image" Target="../media/image12.png"/><Relationship Id="rId5" Type="http://schemas.openxmlformats.org/officeDocument/2006/relationships/image" Target="../media/image1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2.png"/><Relationship Id="rId4" Type="http://schemas.openxmlformats.org/officeDocument/2006/relationships/hyperlink" Target="https://doi.org/10.1016/j.baae.2017.01.005" TargetMode="External"/><Relationship Id="rId5" Type="http://schemas.openxmlformats.org/officeDocument/2006/relationships/image" Target="../media/image21.png"/><Relationship Id="rId6" Type="http://schemas.openxmlformats.org/officeDocument/2006/relationships/hyperlink" Target="https://doi.org/10.1111/2041-210X.13190"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5.png"/><Relationship Id="rId4" Type="http://schemas.openxmlformats.org/officeDocument/2006/relationships/hyperlink" Target="https://www.summitllc.us/blog/what-is-a-quasi-experimental-design"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4.png"/><Relationship Id="rId4" Type="http://schemas.openxmlformats.org/officeDocument/2006/relationships/image" Target="../media/image27.png"/><Relationship Id="rId5" Type="http://schemas.openxmlformats.org/officeDocument/2006/relationships/hyperlink" Target="https://doi.org/10.1111/1365-2664.12586" TargetMode="External"/><Relationship Id="rId6" Type="http://schemas.openxmlformats.org/officeDocument/2006/relationships/hyperlink" Target="https://doi.org/10.1111/2041-210X.13111"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30.png"/><Relationship Id="rId4" Type="http://schemas.openxmlformats.org/officeDocument/2006/relationships/hyperlink" Target="https://doi.org/10.1177/0962280219888745" TargetMode="External"/><Relationship Id="rId5" Type="http://schemas.openxmlformats.org/officeDocument/2006/relationships/image" Target="../media/image26.png"/><Relationship Id="rId6" Type="http://schemas.openxmlformats.org/officeDocument/2006/relationships/image" Target="../media/image23.png"/><Relationship Id="rId7" Type="http://schemas.openxmlformats.org/officeDocument/2006/relationships/hyperlink" Target="https://doi.org/10.1080/01621459.2022.2144737"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67.png"/><Relationship Id="rId4" Type="http://schemas.openxmlformats.org/officeDocument/2006/relationships/hyperlink" Target="https://doi.org/10.1016/j.tree.2020.11.001"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2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32.png"/><Relationship Id="rId4" Type="http://schemas.openxmlformats.org/officeDocument/2006/relationships/image" Target="../media/image28.png"/><Relationship Id="rId5" Type="http://schemas.openxmlformats.org/officeDocument/2006/relationships/hyperlink" Target="https://doi.org/10.1073/pnas.1620674114" TargetMode="External"/><Relationship Id="rId6" Type="http://schemas.openxmlformats.org/officeDocument/2006/relationships/hyperlink" Target="https://doi.org/10.1038/s41467-023-37194-5"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39.png"/><Relationship Id="rId4" Type="http://schemas.openxmlformats.org/officeDocument/2006/relationships/image" Target="../media/image41.png"/><Relationship Id="rId5" Type="http://schemas.openxmlformats.org/officeDocument/2006/relationships/image" Target="../media/image31.png"/><Relationship Id="rId6" Type="http://schemas.openxmlformats.org/officeDocument/2006/relationships/hyperlink" Target="https://doi.org/10.1111/1365-2664.13289" TargetMode="External"/><Relationship Id="rId7" Type="http://schemas.openxmlformats.org/officeDocument/2006/relationships/image" Target="../media/image3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22.png"/><Relationship Id="rId4" Type="http://schemas.openxmlformats.org/officeDocument/2006/relationships/hyperlink" Target="https://doi.org/10.1016/j.baae.2017.01.005"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40.png"/><Relationship Id="rId4" Type="http://schemas.openxmlformats.org/officeDocument/2006/relationships/image" Target="../media/image34.png"/><Relationship Id="rId5" Type="http://schemas.openxmlformats.org/officeDocument/2006/relationships/hyperlink" Target="https://doi.org/10.1038/s41467-019-10105-3"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36.png"/><Relationship Id="rId4" Type="http://schemas.openxmlformats.org/officeDocument/2006/relationships/hyperlink" Target="https://doi.org/10.1002/ecs2.4009"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66.png"/><Relationship Id="rId4" Type="http://schemas.openxmlformats.org/officeDocument/2006/relationships/hyperlink" Target="https://doi.org/10.1126/science.aax3100"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1.xml"/><Relationship Id="rId3" Type="http://schemas.openxmlformats.org/officeDocument/2006/relationships/hyperlink" Target="https://medium.com/causality-in-data-science" TargetMode="External"/><Relationship Id="rId4" Type="http://schemas.openxmlformats.org/officeDocument/2006/relationships/image" Target="../media/image4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4.xml"/><Relationship Id="rId3" Type="http://schemas.openxmlformats.org/officeDocument/2006/relationships/image" Target="../media/image38.png"/><Relationship Id="rId4" Type="http://schemas.openxmlformats.org/officeDocument/2006/relationships/image" Target="../media/image3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6.xml"/><Relationship Id="rId3" Type="http://schemas.openxmlformats.org/officeDocument/2006/relationships/hyperlink" Target="https://github.com/jakobrunge/tigramite" TargetMode="External"/><Relationship Id="rId4" Type="http://schemas.openxmlformats.org/officeDocument/2006/relationships/image" Target="../media/image6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8.xml"/><Relationship Id="rId3" Type="http://schemas.openxmlformats.org/officeDocument/2006/relationships/image" Target="../media/image6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7.jpg"/><Relationship Id="rId4" Type="http://schemas.openxmlformats.org/officeDocument/2006/relationships/hyperlink" Target="http://dx.doi.org/10.2139/ssrn.2131581" TargetMode="External"/><Relationship Id="rId5" Type="http://schemas.openxmlformats.org/officeDocument/2006/relationships/image" Target="../media/image1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1.xml"/><Relationship Id="rId3" Type="http://schemas.openxmlformats.org/officeDocument/2006/relationships/image" Target="../media/image37.png"/><Relationship Id="rId4" Type="http://schemas.openxmlformats.org/officeDocument/2006/relationships/hyperlink" Target="https://doi.org/10.1002/ecm.1554"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2.xml"/><Relationship Id="rId3" Type="http://schemas.openxmlformats.org/officeDocument/2006/relationships/image" Target="../media/image4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3.xml"/><Relationship Id="rId3" Type="http://schemas.openxmlformats.org/officeDocument/2006/relationships/image" Target="../media/image44.png"/><Relationship Id="rId4" Type="http://schemas.openxmlformats.org/officeDocument/2006/relationships/hyperlink" Target="https://doi.org/10.1098/rstb.2014.0274"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5.xml"/><Relationship Id="rId3" Type="http://schemas.openxmlformats.org/officeDocument/2006/relationships/image" Target="../media/image48.png"/><Relationship Id="rId4" Type="http://schemas.openxmlformats.org/officeDocument/2006/relationships/image" Target="../media/image46.png"/><Relationship Id="rId5" Type="http://schemas.openxmlformats.org/officeDocument/2006/relationships/hyperlink" Target="http://dagitty.net/m18S_bV"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6.xml"/><Relationship Id="rId3" Type="http://schemas.openxmlformats.org/officeDocument/2006/relationships/image" Target="../media/image45.png"/><Relationship Id="rId4" Type="http://schemas.openxmlformats.org/officeDocument/2006/relationships/image" Target="../media/image48.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7.xml"/><Relationship Id="rId3" Type="http://schemas.openxmlformats.org/officeDocument/2006/relationships/image" Target="../media/image47.png"/><Relationship Id="rId4" Type="http://schemas.openxmlformats.org/officeDocument/2006/relationships/image" Target="../media/image46.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49.png"/><Relationship Id="rId4" Type="http://schemas.openxmlformats.org/officeDocument/2006/relationships/hyperlink" Target="https://proceedings.neurips.cc/paper/2018/hash/e347c51419ffb23ca3fd5050202f9c3d-Abstract.html" TargetMode="External"/><Relationship Id="rId5" Type="http://schemas.openxmlformats.org/officeDocument/2006/relationships/image" Target="../media/image55.png"/><Relationship Id="rId6" Type="http://schemas.openxmlformats.org/officeDocument/2006/relationships/hyperlink" Target="https://doi.org/10.1145/3527154"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5.png"/><Relationship Id="rId4" Type="http://schemas.openxmlformats.org/officeDocument/2006/relationships/hyperlink" Target="https://medium.com/causality-in-data-science" TargetMode="Externa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hyperlink" Target="https://doi.org/10.1111/ectj.12097" TargetMode="External"/><Relationship Id="rId4" Type="http://schemas.openxmlformats.org/officeDocument/2006/relationships/image" Target="../media/image56.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 Id="rId3" Type="http://schemas.openxmlformats.org/officeDocument/2006/relationships/image" Target="../media/image57.png"/><Relationship Id="rId4" Type="http://schemas.openxmlformats.org/officeDocument/2006/relationships/image" Target="../media/image50.png"/><Relationship Id="rId5" Type="http://schemas.openxmlformats.org/officeDocument/2006/relationships/hyperlink" Target="https://doi.org/10.1111/2041-210X.14186" TargetMode="External"/><Relationship Id="rId6" Type="http://schemas.openxmlformats.org/officeDocument/2006/relationships/image" Target="../media/image52.png"/><Relationship Id="rId7" Type="http://schemas.openxmlformats.org/officeDocument/2006/relationships/hyperlink" Target="https://matheusfacure.github.io/python-causality-handbook/22-Debiased-Orthogonal-Machine-Learning.html#"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 Id="rId3" Type="http://schemas.openxmlformats.org/officeDocument/2006/relationships/image" Target="../media/image51.png"/><Relationship Id="rId4" Type="http://schemas.openxmlformats.org/officeDocument/2006/relationships/hyperlink" Target="https://doi.org/10.1145/3400051.3400058" TargetMode="External"/><Relationship Id="rId5" Type="http://schemas.openxmlformats.org/officeDocument/2006/relationships/image" Target="../media/image53.png"/><Relationship Id="rId6" Type="http://schemas.openxmlformats.org/officeDocument/2006/relationships/image" Target="../media/image62.png"/><Relationship Id="rId7" Type="http://schemas.openxmlformats.org/officeDocument/2006/relationships/image" Target="../media/image54.png"/><Relationship Id="rId8" Type="http://schemas.openxmlformats.org/officeDocument/2006/relationships/image" Target="../media/image58.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 Id="rId3" Type="http://schemas.openxmlformats.org/officeDocument/2006/relationships/image" Target="../media/image64.png"/><Relationship Id="rId4" Type="http://schemas.openxmlformats.org/officeDocument/2006/relationships/hyperlink" Target="https://www.fondationbiodiversite.fr/en/the-frb-in-action/programs-and-projects/le-cesab/impacts/" TargetMode="Externa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7.xml"/><Relationship Id="rId3" Type="http://schemas.openxmlformats.org/officeDocument/2006/relationships/image" Target="../media/image61.png"/><Relationship Id="rId4" Type="http://schemas.openxmlformats.org/officeDocument/2006/relationships/image" Target="../media/image13.png"/><Relationship Id="rId5" Type="http://schemas.openxmlformats.org/officeDocument/2006/relationships/image" Target="../media/image59.png"/><Relationship Id="rId6" Type="http://schemas.openxmlformats.org/officeDocument/2006/relationships/image" Target="../media/image63.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8.xml"/><Relationship Id="rId3" Type="http://schemas.openxmlformats.org/officeDocument/2006/relationships/hyperlink" Target="https://github.com/jakobrunge/tigramite/tree/master" TargetMode="Externa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9.xml"/><Relationship Id="rId3" Type="http://schemas.openxmlformats.org/officeDocument/2006/relationships/hyperlink" Target="https://www.nature.com/articles/s41467-018-03786-9"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8.png"/><Relationship Id="rId4" Type="http://schemas.openxmlformats.org/officeDocument/2006/relationships/hyperlink" Target="https://science2017.globalchange.gov/chapter/appendix-c/"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9.png"/><Relationship Id="rId4" Type="http://schemas.openxmlformats.org/officeDocument/2006/relationships/hyperlink" Target="https://doi.org/10.1002/wcc.121"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0.png"/><Relationship Id="rId4" Type="http://schemas.openxmlformats.org/officeDocument/2006/relationships/hyperlink" Target="https://doi.org/10.1002/wcc.121"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1"/>
          <p:cNvSpPr txBox="1"/>
          <p:nvPr>
            <p:ph type="ctrTitle"/>
          </p:nvPr>
        </p:nvSpPr>
        <p:spPr>
          <a:xfrm>
            <a:off x="266904" y="1583556"/>
            <a:ext cx="7411200" cy="2209500"/>
          </a:xfrm>
          <a:prstGeom prst="rect">
            <a:avLst/>
          </a:prstGeom>
          <a:noFill/>
          <a:ln>
            <a:noFill/>
          </a:ln>
        </p:spPr>
        <p:txBody>
          <a:bodyPr anchorCtr="0" anchor="t" bIns="45700" lIns="91425" spcFirstLastPara="1" rIns="91425" wrap="square" tIns="45700">
            <a:normAutofit fontScale="90000"/>
          </a:bodyPr>
          <a:lstStyle/>
          <a:p>
            <a:pPr indent="0" lvl="0" marL="0" rtl="0" algn="l">
              <a:lnSpc>
                <a:spcPct val="90000"/>
              </a:lnSpc>
              <a:spcBef>
                <a:spcPts val="0"/>
              </a:spcBef>
              <a:spcAft>
                <a:spcPts val="0"/>
              </a:spcAft>
              <a:buClr>
                <a:srgbClr val="163A3C"/>
              </a:buClr>
              <a:buSzPct val="100000"/>
              <a:buFont typeface="Montserrat SemiBold"/>
              <a:buNone/>
            </a:pPr>
            <a:r>
              <a:rPr lang="en-BG"/>
              <a:t>Detection &amp; Attribution Modelling Framework</a:t>
            </a:r>
            <a:endParaRPr/>
          </a:p>
        </p:txBody>
      </p:sp>
      <p:sp>
        <p:nvSpPr>
          <p:cNvPr id="119" name="Google Shape;119;p1"/>
          <p:cNvSpPr txBox="1"/>
          <p:nvPr>
            <p:ph idx="1" type="subTitle"/>
          </p:nvPr>
        </p:nvSpPr>
        <p:spPr>
          <a:xfrm>
            <a:off x="266904" y="4280432"/>
            <a:ext cx="6387412" cy="56333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2400"/>
              <a:buNone/>
            </a:pPr>
            <a:r>
              <a:rPr lang="en-BG">
                <a:solidFill>
                  <a:srgbClr val="4AC5D3"/>
                </a:solidFill>
              </a:rPr>
              <a:t>Joaquim Estopinan</a:t>
            </a:r>
            <a:r>
              <a:rPr lang="en-BG">
                <a:solidFill>
                  <a:srgbClr val="4AC5D3"/>
                </a:solidFill>
                <a:latin typeface="Century Gothic"/>
                <a:ea typeface="Century Gothic"/>
                <a:cs typeface="Century Gothic"/>
                <a:sym typeface="Century Gothic"/>
              </a:rPr>
              <a:t>/ </a:t>
            </a:r>
            <a:r>
              <a:rPr b="0" lang="en-BG" sz="1800">
                <a:solidFill>
                  <a:srgbClr val="7F7F7F"/>
                </a:solidFill>
              </a:rPr>
              <a:t>CNRS</a:t>
            </a:r>
            <a:endParaRPr b="0">
              <a:solidFill>
                <a:srgbClr val="7F7F7F"/>
              </a:solidFill>
            </a:endParaRPr>
          </a:p>
        </p:txBody>
      </p:sp>
      <p:sp>
        <p:nvSpPr>
          <p:cNvPr id="120" name="Google Shape;120;p1"/>
          <p:cNvSpPr txBox="1"/>
          <p:nvPr/>
        </p:nvSpPr>
        <p:spPr>
          <a:xfrm>
            <a:off x="266904" y="5249083"/>
            <a:ext cx="6387300" cy="5121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163A3C"/>
              </a:buClr>
              <a:buSzPts val="1600"/>
              <a:buFont typeface="Arial"/>
              <a:buNone/>
            </a:pPr>
            <a:r>
              <a:rPr b="1" lang="en-BG" sz="1600">
                <a:solidFill>
                  <a:srgbClr val="163A3C"/>
                </a:solidFill>
                <a:latin typeface="Century Gothic"/>
                <a:ea typeface="Century Gothic"/>
                <a:cs typeface="Century Gothic"/>
                <a:sym typeface="Century Gothic"/>
              </a:rPr>
              <a:t>June 5</a:t>
            </a:r>
            <a:r>
              <a:rPr b="1" baseline="30000" lang="en-BG" sz="1600">
                <a:solidFill>
                  <a:srgbClr val="163A3C"/>
                </a:solidFill>
                <a:latin typeface="Century Gothic"/>
                <a:ea typeface="Century Gothic"/>
                <a:cs typeface="Century Gothic"/>
                <a:sym typeface="Century Gothic"/>
              </a:rPr>
              <a:t>th</a:t>
            </a:r>
            <a:r>
              <a:rPr b="1" lang="en-BG" sz="1600">
                <a:solidFill>
                  <a:srgbClr val="163A3C"/>
                </a:solidFill>
                <a:latin typeface="Century Gothic"/>
                <a:ea typeface="Century Gothic"/>
                <a:cs typeface="Century Gothic"/>
                <a:sym typeface="Century Gothic"/>
              </a:rPr>
              <a:t> 2024 / Grenoble, France / Obsgession Seminar 2</a:t>
            </a:r>
            <a:endParaRPr b="1" sz="1600">
              <a:solidFill>
                <a:srgbClr val="163A3C"/>
              </a:solidFill>
              <a:latin typeface="Century Gothic"/>
              <a:ea typeface="Century Gothic"/>
              <a:cs typeface="Century Gothic"/>
              <a:sym typeface="Century Gothic"/>
            </a:endParaRPr>
          </a:p>
        </p:txBody>
      </p:sp>
      <p:sp>
        <p:nvSpPr>
          <p:cNvPr id="121" name="Google Shape;121;p1"/>
          <p:cNvSpPr txBox="1"/>
          <p:nvPr/>
        </p:nvSpPr>
        <p:spPr>
          <a:xfrm>
            <a:off x="914400" y="5568043"/>
            <a:ext cx="18473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2" name="Google Shape;122;p1"/>
          <p:cNvSpPr txBox="1"/>
          <p:nvPr/>
        </p:nvSpPr>
        <p:spPr>
          <a:xfrm>
            <a:off x="8134217" y="6295605"/>
            <a:ext cx="6109252"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en-BG" sz="1400" u="none" cap="none" strike="noStrike">
                <a:solidFill>
                  <a:schemeClr val="lt1"/>
                </a:solidFill>
                <a:latin typeface="Poppins"/>
                <a:ea typeface="Poppins"/>
                <a:cs typeface="Poppins"/>
                <a:sym typeface="Poppins"/>
              </a:rPr>
              <a:t>obsgession.eu</a:t>
            </a:r>
            <a:endParaRPr b="0" i="0" sz="1400" u="none" cap="none" strike="noStrike">
              <a:solidFill>
                <a:schemeClr val="lt1"/>
              </a:solidFill>
              <a:latin typeface="Poppins"/>
              <a:ea typeface="Poppins"/>
              <a:cs typeface="Poppins"/>
              <a:sym typeface="Poppins"/>
            </a:endParaRPr>
          </a:p>
        </p:txBody>
      </p:sp>
      <p:pic>
        <p:nvPicPr>
          <p:cNvPr id="123" name="Google Shape;123;p1"/>
          <p:cNvPicPr preferRelativeResize="0"/>
          <p:nvPr/>
        </p:nvPicPr>
        <p:blipFill rotWithShape="1">
          <a:blip r:embed="rId3">
            <a:alphaModFix/>
          </a:blip>
          <a:srcRect b="0" l="0" r="0" t="0"/>
          <a:stretch/>
        </p:blipFill>
        <p:spPr>
          <a:xfrm>
            <a:off x="10254422" y="6335099"/>
            <a:ext cx="188292" cy="188292"/>
          </a:xfrm>
          <a:prstGeom prst="rect">
            <a:avLst/>
          </a:prstGeom>
          <a:noFill/>
          <a:ln>
            <a:noFill/>
          </a:ln>
        </p:spPr>
      </p:pic>
      <p:pic>
        <p:nvPicPr>
          <p:cNvPr id="124" name="Google Shape;124;p1"/>
          <p:cNvPicPr preferRelativeResize="0"/>
          <p:nvPr/>
        </p:nvPicPr>
        <p:blipFill rotWithShape="1">
          <a:blip r:embed="rId4">
            <a:alphaModFix/>
          </a:blip>
          <a:srcRect b="28025" l="34890" r="48733" t="25035"/>
          <a:stretch/>
        </p:blipFill>
        <p:spPr>
          <a:xfrm>
            <a:off x="5817175" y="4320224"/>
            <a:ext cx="1343248" cy="483764"/>
          </a:xfrm>
          <a:prstGeom prst="rect">
            <a:avLst/>
          </a:prstGeom>
          <a:noFill/>
          <a:ln>
            <a:noFill/>
          </a:ln>
        </p:spPr>
      </p:pic>
      <p:pic>
        <p:nvPicPr>
          <p:cNvPr id="125" name="Google Shape;125;p1"/>
          <p:cNvPicPr preferRelativeResize="0"/>
          <p:nvPr/>
        </p:nvPicPr>
        <p:blipFill rotWithShape="1">
          <a:blip r:embed="rId5">
            <a:alphaModFix/>
          </a:blip>
          <a:srcRect b="0" l="0" r="0" t="0"/>
          <a:stretch/>
        </p:blipFill>
        <p:spPr>
          <a:xfrm>
            <a:off x="4714525" y="4243859"/>
            <a:ext cx="636501" cy="63650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g2e045e19c3c_0_222"/>
          <p:cNvSpPr txBox="1"/>
          <p:nvPr/>
        </p:nvSpPr>
        <p:spPr>
          <a:xfrm>
            <a:off x="397875" y="1901425"/>
            <a:ext cx="11198400" cy="8004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Clr>
                <a:schemeClr val="dk1"/>
              </a:buClr>
              <a:buSzPts val="2000"/>
              <a:buFont typeface="Century Gothic"/>
              <a:buChar char="●"/>
            </a:pPr>
            <a:r>
              <a:rPr lang="en-BG" sz="2000">
                <a:solidFill>
                  <a:schemeClr val="dk1"/>
                </a:solidFill>
                <a:latin typeface="Century Gothic"/>
                <a:ea typeface="Century Gothic"/>
                <a:cs typeface="Century Gothic"/>
                <a:sym typeface="Century Gothic"/>
              </a:rPr>
              <a:t>Physics-based climate </a:t>
            </a:r>
            <a:r>
              <a:rPr lang="en-BG" sz="2000">
                <a:solidFill>
                  <a:schemeClr val="dk1"/>
                </a:solidFill>
                <a:latin typeface="Century Gothic"/>
                <a:ea typeface="Century Gothic"/>
                <a:cs typeface="Century Gothic"/>
                <a:sym typeface="Century Gothic"/>
              </a:rPr>
              <a:t>models</a:t>
            </a:r>
            <a:r>
              <a:rPr lang="en-BG" sz="2000">
                <a:solidFill>
                  <a:schemeClr val="dk1"/>
                </a:solidFill>
                <a:latin typeface="Century Gothic"/>
                <a:ea typeface="Century Gothic"/>
                <a:cs typeface="Century Gothic"/>
                <a:sym typeface="Century Gothic"/>
              </a:rPr>
              <a:t> simulating the anticipated patterns of anthropogenic forcings</a:t>
            </a:r>
            <a:endParaRPr sz="2000">
              <a:solidFill>
                <a:schemeClr val="dk1"/>
              </a:solidFill>
              <a:latin typeface="Century Gothic"/>
              <a:ea typeface="Century Gothic"/>
              <a:cs typeface="Century Gothic"/>
              <a:sym typeface="Century Gothic"/>
            </a:endParaRPr>
          </a:p>
        </p:txBody>
      </p:sp>
      <p:sp>
        <p:nvSpPr>
          <p:cNvPr id="235" name="Google Shape;235;g2e045e19c3c_0_222"/>
          <p:cNvSpPr txBox="1"/>
          <p:nvPr>
            <p:ph type="title"/>
          </p:nvPr>
        </p:nvSpPr>
        <p:spPr>
          <a:xfrm>
            <a:off x="254496" y="268550"/>
            <a:ext cx="11341800" cy="13257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163A3C"/>
              </a:buClr>
              <a:buSzPts val="3600"/>
              <a:buFont typeface="Poppins"/>
              <a:buNone/>
            </a:pPr>
            <a:r>
              <a:rPr lang="en-BG" sz="3100"/>
              <a:t>Detection and attribution in Climate Science</a:t>
            </a:r>
            <a:endParaRPr sz="3100"/>
          </a:p>
        </p:txBody>
      </p:sp>
      <p:sp>
        <p:nvSpPr>
          <p:cNvPr id="236" name="Google Shape;236;g2e045e19c3c_0_222"/>
          <p:cNvSpPr txBox="1"/>
          <p:nvPr/>
        </p:nvSpPr>
        <p:spPr>
          <a:xfrm>
            <a:off x="397875" y="1398050"/>
            <a:ext cx="111984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BG" sz="2000">
                <a:solidFill>
                  <a:schemeClr val="dk1"/>
                </a:solidFill>
                <a:latin typeface="Century Gothic"/>
                <a:ea typeface="Century Gothic"/>
                <a:cs typeface="Century Gothic"/>
                <a:sym typeface="Century Gothic"/>
              </a:rPr>
              <a:t>T</a:t>
            </a:r>
            <a:r>
              <a:rPr lang="en-BG" sz="2000">
                <a:solidFill>
                  <a:schemeClr val="dk1"/>
                </a:solidFill>
                <a:latin typeface="Century Gothic"/>
                <a:ea typeface="Century Gothic"/>
                <a:cs typeface="Century Gothic"/>
                <a:sym typeface="Century Gothic"/>
              </a:rPr>
              <a:t>hese method families rely on:</a:t>
            </a:r>
            <a:endParaRPr/>
          </a:p>
        </p:txBody>
      </p:sp>
      <p:sp>
        <p:nvSpPr>
          <p:cNvPr id="237" name="Google Shape;237;g2e045e19c3c_0_222"/>
          <p:cNvSpPr txBox="1"/>
          <p:nvPr/>
        </p:nvSpPr>
        <p:spPr>
          <a:xfrm>
            <a:off x="397875" y="2815825"/>
            <a:ext cx="11198400" cy="20319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Clr>
                <a:schemeClr val="dk1"/>
              </a:buClr>
              <a:buSzPts val="2000"/>
              <a:buFont typeface="Century Gothic"/>
              <a:buChar char="●"/>
            </a:pPr>
            <a:r>
              <a:rPr lang="en-BG" sz="2000">
                <a:solidFill>
                  <a:schemeClr val="dk1"/>
                </a:solidFill>
                <a:latin typeface="Century Gothic"/>
                <a:ea typeface="Century Gothic"/>
                <a:cs typeface="Century Gothic"/>
                <a:sym typeface="Century Gothic"/>
              </a:rPr>
              <a:t>The usual assumption that radiative forcings are modeling as external to the climate system → no possible confounding biases → inference is significantly simplified																											</a:t>
            </a:r>
            <a:endParaRPr sz="2000">
              <a:solidFill>
                <a:schemeClr val="dk1"/>
              </a:solidFill>
              <a:latin typeface="Century Gothic"/>
              <a:ea typeface="Century Gothic"/>
              <a:cs typeface="Century Gothic"/>
              <a:sym typeface="Century Gothic"/>
            </a:endParaRPr>
          </a:p>
          <a:p>
            <a:pPr indent="0" lvl="0" marL="914400" rtl="0" algn="l">
              <a:spcBef>
                <a:spcPts val="0"/>
              </a:spcBef>
              <a:spcAft>
                <a:spcPts val="0"/>
              </a:spcAft>
              <a:buNone/>
            </a:pPr>
            <a:r>
              <a:rPr b="1" lang="en-BG" sz="2000">
                <a:solidFill>
                  <a:schemeClr val="dk1"/>
                </a:solidFill>
                <a:latin typeface="Century Gothic"/>
                <a:ea typeface="Century Gothic"/>
                <a:cs typeface="Century Gothic"/>
                <a:sym typeface="Century Gothic"/>
              </a:rPr>
              <a:t>↪</a:t>
            </a:r>
            <a:r>
              <a:rPr lang="en-BG" sz="2000">
                <a:solidFill>
                  <a:schemeClr val="dk1"/>
                </a:solidFill>
                <a:latin typeface="Century Gothic"/>
                <a:ea typeface="Century Gothic"/>
                <a:cs typeface="Century Gothic"/>
                <a:sym typeface="Century Gothic"/>
              </a:rPr>
              <a:t> Process-based dynamic vegetation models such as </a:t>
            </a:r>
            <a:r>
              <a:rPr b="1" lang="en-BG" sz="2000">
                <a:solidFill>
                  <a:schemeClr val="dk1"/>
                </a:solidFill>
                <a:latin typeface="Century Gothic"/>
                <a:ea typeface="Century Gothic"/>
                <a:cs typeface="Century Gothic"/>
                <a:sym typeface="Century Gothic"/>
              </a:rPr>
              <a:t>LPJ-GUESS</a:t>
            </a:r>
            <a:r>
              <a:rPr lang="en-BG" sz="2000">
                <a:solidFill>
                  <a:schemeClr val="dk1"/>
                </a:solidFill>
                <a:latin typeface="Century Gothic"/>
                <a:ea typeface="Century Gothic"/>
                <a:cs typeface="Century Gothic"/>
                <a:sym typeface="Century Gothic"/>
              </a:rPr>
              <a:t> and </a:t>
            </a:r>
            <a:r>
              <a:rPr b="1" lang="en-BG" sz="2000">
                <a:solidFill>
                  <a:schemeClr val="dk1"/>
                </a:solidFill>
                <a:latin typeface="Century Gothic"/>
                <a:ea typeface="Century Gothic"/>
                <a:cs typeface="Century Gothic"/>
                <a:sym typeface="Century Gothic"/>
              </a:rPr>
              <a:t>FATE-HD</a:t>
            </a:r>
            <a:r>
              <a:rPr lang="en-BG" sz="2000">
                <a:solidFill>
                  <a:schemeClr val="dk1"/>
                </a:solidFill>
                <a:latin typeface="Century Gothic"/>
                <a:ea typeface="Century Gothic"/>
                <a:cs typeface="Century Gothic"/>
                <a:sym typeface="Century Gothic"/>
              </a:rPr>
              <a:t>  (WP 3.3) enable comparable analyses</a:t>
            </a:r>
            <a:endParaRPr sz="2000">
              <a:solidFill>
                <a:schemeClr val="dk1"/>
              </a:solidFill>
              <a:latin typeface="Century Gothic"/>
              <a:ea typeface="Century Gothic"/>
              <a:cs typeface="Century Gothic"/>
              <a:sym typeface="Century Gothic"/>
            </a:endParaRPr>
          </a:p>
        </p:txBody>
      </p:sp>
      <p:sp>
        <p:nvSpPr>
          <p:cNvPr id="238" name="Google Shape;238;g2e045e19c3c_0_222"/>
          <p:cNvSpPr txBox="1"/>
          <p:nvPr/>
        </p:nvSpPr>
        <p:spPr>
          <a:xfrm>
            <a:off x="1290450" y="5039125"/>
            <a:ext cx="9611100" cy="1432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BG" sz="2300">
                <a:solidFill>
                  <a:schemeClr val="accent2"/>
                </a:solidFill>
                <a:latin typeface="Century Gothic"/>
                <a:ea typeface="Century Gothic"/>
                <a:cs typeface="Century Gothic"/>
                <a:sym typeface="Century Gothic"/>
              </a:rPr>
              <a:t>However, process-based simulations are not always feasible to analyse biodiversity changes (lack of data/process knowledge)</a:t>
            </a:r>
            <a:endParaRPr sz="2300">
              <a:solidFill>
                <a:schemeClr val="accent2"/>
              </a:solidFill>
              <a:latin typeface="Century Gothic"/>
              <a:ea typeface="Century Gothic"/>
              <a:cs typeface="Century Gothic"/>
              <a:sym typeface="Century Gothic"/>
            </a:endParaRPr>
          </a:p>
          <a:p>
            <a:pPr indent="0" lvl="0" marL="0" rtl="0" algn="ctr">
              <a:spcBef>
                <a:spcPts val="0"/>
              </a:spcBef>
              <a:spcAft>
                <a:spcPts val="0"/>
              </a:spcAft>
              <a:buNone/>
            </a:pPr>
            <a:r>
              <a:rPr b="1" lang="en-BG" sz="2300">
                <a:solidFill>
                  <a:schemeClr val="accent2"/>
                </a:solidFill>
                <a:latin typeface="Century Gothic"/>
                <a:ea typeface="Century Gothic"/>
                <a:cs typeface="Century Gothic"/>
                <a:sym typeface="Century Gothic"/>
              </a:rPr>
              <a:t>→ Different tools are needed</a:t>
            </a:r>
            <a:endParaRPr b="1" sz="2300">
              <a:solidFill>
                <a:schemeClr val="accent2"/>
              </a:solidFill>
              <a:latin typeface="Century Gothic"/>
              <a:ea typeface="Century Gothic"/>
              <a:cs typeface="Century Gothic"/>
              <a:sym typeface="Century Gothic"/>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7">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g2e045e19c3c_0_3"/>
          <p:cNvSpPr txBox="1"/>
          <p:nvPr>
            <p:ph type="title"/>
          </p:nvPr>
        </p:nvSpPr>
        <p:spPr>
          <a:xfrm>
            <a:off x="831850" y="2275827"/>
            <a:ext cx="10515600" cy="2007300"/>
          </a:xfrm>
          <a:prstGeom prst="rect">
            <a:avLst/>
          </a:prstGeom>
          <a:noFill/>
          <a:ln>
            <a:noFill/>
          </a:ln>
        </p:spPr>
        <p:txBody>
          <a:bodyPr anchorCtr="0" anchor="ctr" bIns="45700" lIns="91425" spcFirstLastPara="1" rIns="91425" wrap="square" tIns="45700">
            <a:normAutofit/>
          </a:bodyPr>
          <a:lstStyle/>
          <a:p>
            <a:pPr indent="-609600" lvl="0" marL="457200" rtl="0" algn="ctr">
              <a:lnSpc>
                <a:spcPct val="90000"/>
              </a:lnSpc>
              <a:spcBef>
                <a:spcPts val="0"/>
              </a:spcBef>
              <a:spcAft>
                <a:spcPts val="0"/>
              </a:spcAft>
              <a:buSzPts val="6000"/>
              <a:buAutoNum type="romanUcPeriod" startAt="2"/>
            </a:pPr>
            <a:r>
              <a:rPr lang="en-BG"/>
              <a:t>Quasi-experimental methods</a:t>
            </a:r>
            <a:endParaRPr/>
          </a:p>
        </p:txBody>
      </p:sp>
      <p:sp>
        <p:nvSpPr>
          <p:cNvPr id="244" name="Google Shape;244;g2e045e19c3c_0_3"/>
          <p:cNvSpPr txBox="1"/>
          <p:nvPr>
            <p:ph idx="1" type="body"/>
          </p:nvPr>
        </p:nvSpPr>
        <p:spPr>
          <a:xfrm>
            <a:off x="831850" y="4589480"/>
            <a:ext cx="10515600" cy="1235100"/>
          </a:xfrm>
          <a:prstGeom prst="rect">
            <a:avLst/>
          </a:prstGeom>
          <a:noFill/>
          <a:ln>
            <a:noFill/>
          </a:ln>
        </p:spPr>
        <p:txBody>
          <a:bodyPr anchorCtr="0" anchor="t" bIns="45700" lIns="91425" spcFirstLastPara="1" rIns="91425" wrap="square" tIns="45700">
            <a:normAutofit fontScale="85000" lnSpcReduction="20000"/>
          </a:bodyPr>
          <a:lstStyle/>
          <a:p>
            <a:pPr indent="0" lvl="0" marL="0" rtl="0" algn="ctr">
              <a:lnSpc>
                <a:spcPct val="90000"/>
              </a:lnSpc>
              <a:spcBef>
                <a:spcPts val="0"/>
              </a:spcBef>
              <a:spcAft>
                <a:spcPts val="0"/>
              </a:spcAft>
              <a:buSzPct val="100000"/>
              <a:buNone/>
            </a:pPr>
            <a:r>
              <a:rPr lang="en-BG"/>
              <a:t>or  impact evaluation methods</a:t>
            </a:r>
            <a:endParaRPr/>
          </a:p>
          <a:p>
            <a:pPr indent="0" lvl="0" marL="0" rtl="0" algn="ctr">
              <a:lnSpc>
                <a:spcPct val="90000"/>
              </a:lnSpc>
              <a:spcBef>
                <a:spcPts val="0"/>
              </a:spcBef>
              <a:spcAft>
                <a:spcPts val="0"/>
              </a:spcAft>
              <a:buNone/>
            </a:pPr>
            <a:r>
              <a:t/>
            </a:r>
            <a:endParaRPr/>
          </a:p>
          <a:p>
            <a:pPr indent="0" lvl="0" marL="0" rtl="0" algn="ctr">
              <a:lnSpc>
                <a:spcPct val="90000"/>
              </a:lnSpc>
              <a:spcBef>
                <a:spcPts val="0"/>
              </a:spcBef>
              <a:spcAft>
                <a:spcPts val="0"/>
              </a:spcAft>
              <a:buNone/>
            </a:pPr>
            <a:r>
              <a:rPr lang="en-BG"/>
              <a:t>-</a:t>
            </a:r>
            <a:endParaRPr/>
          </a:p>
          <a:p>
            <a:pPr indent="0" lvl="0" marL="0" rtl="0" algn="ctr">
              <a:lnSpc>
                <a:spcPct val="90000"/>
              </a:lnSpc>
              <a:spcBef>
                <a:spcPts val="0"/>
              </a:spcBef>
              <a:spcAft>
                <a:spcPts val="0"/>
              </a:spcAft>
              <a:buNone/>
            </a:pPr>
            <a:r>
              <a:t/>
            </a:r>
            <a:endParaRPr/>
          </a:p>
          <a:p>
            <a:pPr indent="0" lvl="0" marL="0" rtl="0" algn="ctr">
              <a:lnSpc>
                <a:spcPct val="90000"/>
              </a:lnSpc>
              <a:spcBef>
                <a:spcPts val="0"/>
              </a:spcBef>
              <a:spcAft>
                <a:spcPts val="0"/>
              </a:spcAft>
              <a:buNone/>
            </a:pPr>
            <a:r>
              <a:rPr lang="en-BG"/>
              <a:t>Potential outcome framework</a:t>
            </a:r>
            <a:endParaRPr/>
          </a:p>
        </p:txBody>
      </p:sp>
      <p:sp>
        <p:nvSpPr>
          <p:cNvPr id="245" name="Google Shape;245;g2e045e19c3c_0_3"/>
          <p:cNvSpPr txBox="1"/>
          <p:nvPr>
            <p:ph idx="12" type="sldNum"/>
          </p:nvPr>
        </p:nvSpPr>
        <p:spPr>
          <a:xfrm>
            <a:off x="11631310" y="68880"/>
            <a:ext cx="4641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BG"/>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g2e064a8f82c_0_11"/>
          <p:cNvSpPr txBox="1"/>
          <p:nvPr>
            <p:ph type="title"/>
          </p:nvPr>
        </p:nvSpPr>
        <p:spPr>
          <a:xfrm>
            <a:off x="254510" y="26855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163A3C"/>
              </a:buClr>
              <a:buSzPts val="3600"/>
              <a:buFont typeface="Poppins"/>
              <a:buNone/>
            </a:pPr>
            <a:r>
              <a:rPr lang="en-BG"/>
              <a:t>T</a:t>
            </a:r>
            <a:r>
              <a:rPr lang="en-BG"/>
              <a:t>wo reviews</a:t>
            </a:r>
            <a:endParaRPr/>
          </a:p>
        </p:txBody>
      </p:sp>
      <p:sp>
        <p:nvSpPr>
          <p:cNvPr id="251" name="Google Shape;251;g2e064a8f82c_0_11"/>
          <p:cNvSpPr txBox="1"/>
          <p:nvPr>
            <p:ph idx="1" type="body"/>
          </p:nvPr>
        </p:nvSpPr>
        <p:spPr>
          <a:xfrm>
            <a:off x="254500" y="4559850"/>
            <a:ext cx="11682900" cy="1383900"/>
          </a:xfrm>
          <a:prstGeom prst="rect">
            <a:avLst/>
          </a:prstGeom>
          <a:noFill/>
          <a:ln>
            <a:noFill/>
          </a:ln>
        </p:spPr>
        <p:txBody>
          <a:bodyPr anchorCtr="0" anchor="t" bIns="45700" lIns="91425" spcFirstLastPara="1" rIns="91425" wrap="square" tIns="45700">
            <a:normAutofit/>
          </a:bodyPr>
          <a:lstStyle/>
          <a:p>
            <a:pPr indent="-330200" lvl="0" marL="457200" rtl="0" algn="l">
              <a:lnSpc>
                <a:spcPct val="80000"/>
              </a:lnSpc>
              <a:spcBef>
                <a:spcPts val="0"/>
              </a:spcBef>
              <a:spcAft>
                <a:spcPts val="0"/>
              </a:spcAft>
              <a:buSzPts val="1600"/>
              <a:buChar char="-"/>
            </a:pPr>
            <a:r>
              <a:rPr lang="en-BG" sz="1800"/>
              <a:t>Many ecological processes take place in settings with </a:t>
            </a:r>
            <a:r>
              <a:rPr b="1" lang="en-BG" sz="1800"/>
              <a:t>non-random treatments</a:t>
            </a:r>
            <a:r>
              <a:rPr lang="en-BG" sz="1800"/>
              <a:t> and </a:t>
            </a:r>
            <a:r>
              <a:rPr b="1" lang="en-BG" sz="1800"/>
              <a:t>unobservable variables</a:t>
            </a:r>
            <a:r>
              <a:rPr lang="en-BG" sz="1800"/>
              <a:t>.</a:t>
            </a:r>
            <a:endParaRPr sz="1800"/>
          </a:p>
          <a:p>
            <a:pPr indent="0" lvl="0" marL="457200" rtl="0" algn="l">
              <a:lnSpc>
                <a:spcPct val="80000"/>
              </a:lnSpc>
              <a:spcBef>
                <a:spcPts val="0"/>
              </a:spcBef>
              <a:spcAft>
                <a:spcPts val="0"/>
              </a:spcAft>
              <a:buNone/>
            </a:pPr>
            <a:r>
              <a:t/>
            </a:r>
            <a:endParaRPr sz="1800"/>
          </a:p>
          <a:p>
            <a:pPr indent="-330200" lvl="0" marL="457200" rtl="0" algn="l">
              <a:lnSpc>
                <a:spcPct val="80000"/>
              </a:lnSpc>
              <a:spcBef>
                <a:spcPts val="0"/>
              </a:spcBef>
              <a:spcAft>
                <a:spcPts val="0"/>
              </a:spcAft>
              <a:buSzPts val="1600"/>
              <a:buChar char="-"/>
            </a:pPr>
            <a:r>
              <a:rPr lang="en-BG" sz="1800"/>
              <a:t>The key to quasi-experimental methods is to i) </a:t>
            </a:r>
            <a:r>
              <a:rPr b="1" lang="en-BG" sz="1800"/>
              <a:t>identify valid control and treatment groups</a:t>
            </a:r>
            <a:r>
              <a:rPr lang="en-BG" sz="1800"/>
              <a:t> and ii) </a:t>
            </a:r>
            <a:r>
              <a:rPr b="1" lang="en-BG" sz="1800"/>
              <a:t>account for potentially unobserved correlation</a:t>
            </a:r>
            <a:r>
              <a:rPr lang="en-BG" sz="1800"/>
              <a:t> between treatment assignment and outcome. </a:t>
            </a:r>
            <a:endParaRPr sz="1800"/>
          </a:p>
        </p:txBody>
      </p:sp>
      <p:pic>
        <p:nvPicPr>
          <p:cNvPr id="252" name="Google Shape;252;g2e064a8f82c_0_11"/>
          <p:cNvPicPr preferRelativeResize="0"/>
          <p:nvPr/>
        </p:nvPicPr>
        <p:blipFill>
          <a:blip r:embed="rId3">
            <a:alphaModFix/>
          </a:blip>
          <a:stretch>
            <a:fillRect/>
          </a:stretch>
        </p:blipFill>
        <p:spPr>
          <a:xfrm>
            <a:off x="857075" y="1306625"/>
            <a:ext cx="5043325" cy="2676675"/>
          </a:xfrm>
          <a:prstGeom prst="rect">
            <a:avLst/>
          </a:prstGeom>
          <a:noFill/>
          <a:ln>
            <a:noFill/>
          </a:ln>
        </p:spPr>
      </p:pic>
      <p:sp>
        <p:nvSpPr>
          <p:cNvPr id="253" name="Google Shape;253;g2e064a8f82c_0_11"/>
          <p:cNvSpPr txBox="1"/>
          <p:nvPr/>
        </p:nvSpPr>
        <p:spPr>
          <a:xfrm>
            <a:off x="2019300" y="3690919"/>
            <a:ext cx="3881100" cy="3387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BG" sz="1000" u="sng">
                <a:solidFill>
                  <a:schemeClr val="hlink"/>
                </a:solidFill>
                <a:latin typeface="Century Gothic"/>
                <a:ea typeface="Century Gothic"/>
                <a:cs typeface="Century Gothic"/>
                <a:sym typeface="Century Gothic"/>
                <a:hlinkClick r:id="rId4"/>
              </a:rPr>
              <a:t>https://doi.org/10.1016/j.baae.2017.01.005</a:t>
            </a:r>
            <a:r>
              <a:rPr lang="en-BG" sz="1000">
                <a:latin typeface="Century Gothic"/>
                <a:ea typeface="Century Gothic"/>
                <a:cs typeface="Century Gothic"/>
                <a:sym typeface="Century Gothic"/>
              </a:rPr>
              <a:t> </a:t>
            </a:r>
            <a:endParaRPr sz="1000">
              <a:latin typeface="Century Gothic"/>
              <a:ea typeface="Century Gothic"/>
              <a:cs typeface="Century Gothic"/>
              <a:sym typeface="Century Gothic"/>
            </a:endParaRPr>
          </a:p>
        </p:txBody>
      </p:sp>
      <p:pic>
        <p:nvPicPr>
          <p:cNvPr id="254" name="Google Shape;254;g2e064a8f82c_0_11"/>
          <p:cNvPicPr preferRelativeResize="0"/>
          <p:nvPr/>
        </p:nvPicPr>
        <p:blipFill>
          <a:blip r:embed="rId5">
            <a:alphaModFix/>
          </a:blip>
          <a:stretch>
            <a:fillRect/>
          </a:stretch>
        </p:blipFill>
        <p:spPr>
          <a:xfrm>
            <a:off x="6052800" y="1510550"/>
            <a:ext cx="5673600" cy="2287300"/>
          </a:xfrm>
          <a:prstGeom prst="rect">
            <a:avLst/>
          </a:prstGeom>
          <a:noFill/>
          <a:ln>
            <a:noFill/>
          </a:ln>
        </p:spPr>
      </p:pic>
      <p:sp>
        <p:nvSpPr>
          <p:cNvPr id="255" name="Google Shape;255;g2e064a8f82c_0_11"/>
          <p:cNvSpPr txBox="1"/>
          <p:nvPr/>
        </p:nvSpPr>
        <p:spPr>
          <a:xfrm>
            <a:off x="8017619" y="3466528"/>
            <a:ext cx="2733600" cy="338700"/>
          </a:xfrm>
          <a:prstGeom prst="rect">
            <a:avLst/>
          </a:prstGeom>
          <a:solidFill>
            <a:schemeClr val="lt1"/>
          </a:solid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BG" sz="1000" u="sng">
                <a:solidFill>
                  <a:schemeClr val="hlink"/>
                </a:solidFill>
                <a:latin typeface="Century Gothic"/>
                <a:ea typeface="Century Gothic"/>
                <a:cs typeface="Century Gothic"/>
                <a:sym typeface="Century Gothic"/>
                <a:hlinkClick r:id="rId6"/>
              </a:rPr>
              <a:t>https://doi.org/10.1111/2041-210X.13190</a:t>
            </a:r>
            <a:r>
              <a:rPr lang="en-BG" sz="1000">
                <a:latin typeface="Century Gothic"/>
                <a:ea typeface="Century Gothic"/>
                <a:cs typeface="Century Gothic"/>
                <a:sym typeface="Century Gothic"/>
              </a:rPr>
              <a:t> </a:t>
            </a:r>
            <a:endParaRPr sz="1000">
              <a:latin typeface="Century Gothic"/>
              <a:ea typeface="Century Gothic"/>
              <a:cs typeface="Century Gothic"/>
              <a:sym typeface="Century Gothic"/>
            </a:endParaRPr>
          </a:p>
        </p:txBody>
      </p:sp>
      <p:sp>
        <p:nvSpPr>
          <p:cNvPr id="256" name="Google Shape;256;g2e064a8f82c_0_11"/>
          <p:cNvSpPr txBox="1"/>
          <p:nvPr/>
        </p:nvSpPr>
        <p:spPr>
          <a:xfrm>
            <a:off x="2943600" y="2351100"/>
            <a:ext cx="6304800" cy="2155800"/>
          </a:xfrm>
          <a:prstGeom prst="rect">
            <a:avLst/>
          </a:prstGeom>
          <a:solidFill>
            <a:srgbClr val="D9EAD3"/>
          </a:solidFill>
          <a:ln cap="flat" cmpd="sng" w="9525">
            <a:solidFill>
              <a:schemeClr val="dk1"/>
            </a:solidFill>
            <a:prstDash val="solid"/>
            <a:round/>
            <a:headEnd len="sm" w="sm" type="none"/>
            <a:tailEnd len="sm" w="sm" type="none"/>
          </a:ln>
        </p:spPr>
        <p:txBody>
          <a:bodyPr anchorCtr="0" anchor="t" bIns="91425" lIns="91425" spcFirstLastPara="1" rIns="91425" wrap="square" tIns="91425">
            <a:spAutoFit/>
          </a:bodyPr>
          <a:lstStyle/>
          <a:p>
            <a:pPr indent="0" lvl="0" marL="457200" rtl="0" algn="l">
              <a:lnSpc>
                <a:spcPct val="80000"/>
              </a:lnSpc>
              <a:spcBef>
                <a:spcPts val="0"/>
              </a:spcBef>
              <a:spcAft>
                <a:spcPts val="0"/>
              </a:spcAft>
              <a:buNone/>
            </a:pPr>
            <a:r>
              <a:rPr b="1" lang="en-BG" sz="1800">
                <a:solidFill>
                  <a:schemeClr val="dk1"/>
                </a:solidFill>
                <a:latin typeface="Century Gothic"/>
                <a:ea typeface="Century Gothic"/>
                <a:cs typeface="Century Gothic"/>
                <a:sym typeface="Century Gothic"/>
              </a:rPr>
              <a:t>Five quasi-experimental statistical approaches:</a:t>
            </a:r>
            <a:endParaRPr b="1" sz="1800">
              <a:solidFill>
                <a:schemeClr val="dk1"/>
              </a:solidFill>
              <a:latin typeface="Century Gothic"/>
              <a:ea typeface="Century Gothic"/>
              <a:cs typeface="Century Gothic"/>
              <a:sym typeface="Century Gothic"/>
            </a:endParaRPr>
          </a:p>
          <a:p>
            <a:pPr indent="-342900" lvl="0" marL="457200" rtl="0" algn="l">
              <a:lnSpc>
                <a:spcPct val="80000"/>
              </a:lnSpc>
              <a:spcBef>
                <a:spcPts val="1000"/>
              </a:spcBef>
              <a:spcAft>
                <a:spcPts val="0"/>
              </a:spcAft>
              <a:buClr>
                <a:schemeClr val="dk1"/>
              </a:buClr>
              <a:buSzPts val="1800"/>
              <a:buFont typeface="Century Gothic"/>
              <a:buAutoNum type="arabicPeriod"/>
            </a:pPr>
            <a:r>
              <a:rPr lang="en-BG" sz="1800">
                <a:solidFill>
                  <a:schemeClr val="dk1"/>
                </a:solidFill>
                <a:latin typeface="Century Gothic"/>
                <a:ea typeface="Century Gothic"/>
                <a:cs typeface="Century Gothic"/>
                <a:sym typeface="Century Gothic"/>
              </a:rPr>
              <a:t>Matching</a:t>
            </a:r>
            <a:endParaRPr sz="1800">
              <a:solidFill>
                <a:schemeClr val="dk1"/>
              </a:solidFill>
              <a:latin typeface="Century Gothic"/>
              <a:ea typeface="Century Gothic"/>
              <a:cs typeface="Century Gothic"/>
              <a:sym typeface="Century Gothic"/>
            </a:endParaRPr>
          </a:p>
          <a:p>
            <a:pPr indent="-342900" lvl="0" marL="457200" rtl="0" algn="l">
              <a:lnSpc>
                <a:spcPct val="80000"/>
              </a:lnSpc>
              <a:spcBef>
                <a:spcPts val="1000"/>
              </a:spcBef>
              <a:spcAft>
                <a:spcPts val="0"/>
              </a:spcAft>
              <a:buClr>
                <a:schemeClr val="dk1"/>
              </a:buClr>
              <a:buSzPts val="1800"/>
              <a:buFont typeface="Century Gothic"/>
              <a:buAutoNum type="arabicPeriod"/>
            </a:pPr>
            <a:r>
              <a:rPr lang="en-BG" sz="1800">
                <a:solidFill>
                  <a:schemeClr val="dk1"/>
                </a:solidFill>
                <a:latin typeface="Century Gothic"/>
                <a:ea typeface="Century Gothic"/>
                <a:cs typeface="Century Gothic"/>
                <a:sym typeface="Century Gothic"/>
              </a:rPr>
              <a:t>Regression discontinuity design</a:t>
            </a:r>
            <a:endParaRPr sz="1800">
              <a:solidFill>
                <a:schemeClr val="dk1"/>
              </a:solidFill>
              <a:latin typeface="Century Gothic"/>
              <a:ea typeface="Century Gothic"/>
              <a:cs typeface="Century Gothic"/>
              <a:sym typeface="Century Gothic"/>
            </a:endParaRPr>
          </a:p>
          <a:p>
            <a:pPr indent="-342900" lvl="0" marL="457200" rtl="0" algn="l">
              <a:lnSpc>
                <a:spcPct val="80000"/>
              </a:lnSpc>
              <a:spcBef>
                <a:spcPts val="1000"/>
              </a:spcBef>
              <a:spcAft>
                <a:spcPts val="0"/>
              </a:spcAft>
              <a:buClr>
                <a:schemeClr val="dk1"/>
              </a:buClr>
              <a:buSzPts val="1800"/>
              <a:buFont typeface="Century Gothic"/>
              <a:buAutoNum type="arabicPeriod"/>
            </a:pPr>
            <a:r>
              <a:rPr lang="en-BG" sz="1800">
                <a:solidFill>
                  <a:schemeClr val="dk1"/>
                </a:solidFill>
                <a:latin typeface="Century Gothic"/>
                <a:ea typeface="Century Gothic"/>
                <a:cs typeface="Century Gothic"/>
                <a:sym typeface="Century Gothic"/>
              </a:rPr>
              <a:t>Difference-in-difference models</a:t>
            </a:r>
            <a:endParaRPr sz="1800">
              <a:solidFill>
                <a:schemeClr val="dk1"/>
              </a:solidFill>
              <a:latin typeface="Century Gothic"/>
              <a:ea typeface="Century Gothic"/>
              <a:cs typeface="Century Gothic"/>
              <a:sym typeface="Century Gothic"/>
            </a:endParaRPr>
          </a:p>
          <a:p>
            <a:pPr indent="-342900" lvl="0" marL="457200" rtl="0" algn="l">
              <a:lnSpc>
                <a:spcPct val="80000"/>
              </a:lnSpc>
              <a:spcBef>
                <a:spcPts val="1000"/>
              </a:spcBef>
              <a:spcAft>
                <a:spcPts val="0"/>
              </a:spcAft>
              <a:buClr>
                <a:schemeClr val="dk1"/>
              </a:buClr>
              <a:buSzPts val="1800"/>
              <a:buFont typeface="Century Gothic"/>
              <a:buAutoNum type="arabicPeriod"/>
            </a:pPr>
            <a:r>
              <a:rPr lang="en-BG" sz="1800">
                <a:solidFill>
                  <a:schemeClr val="dk1"/>
                </a:solidFill>
                <a:latin typeface="Century Gothic"/>
                <a:ea typeface="Century Gothic"/>
                <a:cs typeface="Century Gothic"/>
                <a:sym typeface="Century Gothic"/>
              </a:rPr>
              <a:t>Fixed effects panel regression</a:t>
            </a:r>
            <a:endParaRPr sz="1800">
              <a:solidFill>
                <a:schemeClr val="dk1"/>
              </a:solidFill>
              <a:latin typeface="Century Gothic"/>
              <a:ea typeface="Century Gothic"/>
              <a:cs typeface="Century Gothic"/>
              <a:sym typeface="Century Gothic"/>
            </a:endParaRPr>
          </a:p>
          <a:p>
            <a:pPr indent="-342900" lvl="0" marL="457200" rtl="0" algn="l">
              <a:lnSpc>
                <a:spcPct val="80000"/>
              </a:lnSpc>
              <a:spcBef>
                <a:spcPts val="1000"/>
              </a:spcBef>
              <a:spcAft>
                <a:spcPts val="1000"/>
              </a:spcAft>
              <a:buClr>
                <a:schemeClr val="dk1"/>
              </a:buClr>
              <a:buSzPts val="1800"/>
              <a:buFont typeface="Century Gothic"/>
              <a:buAutoNum type="arabicPeriod"/>
            </a:pPr>
            <a:r>
              <a:rPr lang="en-BG" sz="1800">
                <a:solidFill>
                  <a:schemeClr val="dk1"/>
                </a:solidFill>
                <a:latin typeface="Century Gothic"/>
                <a:ea typeface="Century Gothic"/>
                <a:cs typeface="Century Gothic"/>
                <a:sym typeface="Century Gothic"/>
              </a:rPr>
              <a:t>Instrumental variables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5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5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1">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1">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g2e064a8f82c_0_97"/>
          <p:cNvSpPr txBox="1"/>
          <p:nvPr>
            <p:ph type="title"/>
          </p:nvPr>
        </p:nvSpPr>
        <p:spPr>
          <a:xfrm>
            <a:off x="254510" y="26855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None/>
            </a:pPr>
            <a:r>
              <a:rPr lang="en-BG"/>
              <a:t>Definition &amp; a key assumption </a:t>
            </a:r>
            <a:endParaRPr/>
          </a:p>
        </p:txBody>
      </p:sp>
      <p:sp>
        <p:nvSpPr>
          <p:cNvPr id="262" name="Google Shape;262;g2e064a8f82c_0_97"/>
          <p:cNvSpPr txBox="1"/>
          <p:nvPr/>
        </p:nvSpPr>
        <p:spPr>
          <a:xfrm>
            <a:off x="254500" y="3575450"/>
            <a:ext cx="11619900" cy="2955300"/>
          </a:xfrm>
          <a:prstGeom prst="rect">
            <a:avLst/>
          </a:prstGeom>
          <a:noFill/>
          <a:ln>
            <a:noFill/>
          </a:ln>
        </p:spPr>
        <p:txBody>
          <a:bodyPr anchorCtr="0" anchor="ctr" bIns="91425" lIns="91425" spcFirstLastPara="1" rIns="91425" wrap="square" tIns="91425">
            <a:spAutoFit/>
          </a:bodyPr>
          <a:lstStyle/>
          <a:p>
            <a:pPr indent="0" lvl="0" marL="0" rtl="0" algn="ctr">
              <a:spcBef>
                <a:spcPts val="0"/>
              </a:spcBef>
              <a:spcAft>
                <a:spcPts val="0"/>
              </a:spcAft>
              <a:buNone/>
            </a:pPr>
            <a:r>
              <a:rPr lang="en-BG" sz="2000" u="sng">
                <a:solidFill>
                  <a:schemeClr val="dk1"/>
                </a:solidFill>
                <a:latin typeface="Century Gothic"/>
                <a:ea typeface="Century Gothic"/>
                <a:cs typeface="Century Gothic"/>
                <a:sym typeface="Century Gothic"/>
              </a:rPr>
              <a:t>The stable unit treatment value assumption (SUTVA, Rubin 1980):</a:t>
            </a:r>
            <a:endParaRPr sz="2000" u="sng">
              <a:solidFill>
                <a:schemeClr val="dk1"/>
              </a:solidFill>
              <a:latin typeface="Century Gothic"/>
              <a:ea typeface="Century Gothic"/>
              <a:cs typeface="Century Gothic"/>
              <a:sym typeface="Century Gothic"/>
            </a:endParaRPr>
          </a:p>
          <a:p>
            <a:pPr indent="0" lvl="0" marL="0" rtl="0" algn="ctr">
              <a:spcBef>
                <a:spcPts val="0"/>
              </a:spcBef>
              <a:spcAft>
                <a:spcPts val="0"/>
              </a:spcAft>
              <a:buClr>
                <a:schemeClr val="dk1"/>
              </a:buClr>
              <a:buSzPts val="1100"/>
              <a:buFont typeface="Arial"/>
              <a:buNone/>
            </a:pPr>
            <a:r>
              <a:t/>
            </a:r>
            <a:endParaRPr sz="2000">
              <a:solidFill>
                <a:schemeClr val="dk1"/>
              </a:solidFill>
              <a:latin typeface="Century Gothic"/>
              <a:ea typeface="Century Gothic"/>
              <a:cs typeface="Century Gothic"/>
              <a:sym typeface="Century Gothic"/>
            </a:endParaRPr>
          </a:p>
          <a:p>
            <a:pPr indent="0" lvl="0" marL="2743200" rtl="0" algn="l">
              <a:spcBef>
                <a:spcPts val="0"/>
              </a:spcBef>
              <a:spcAft>
                <a:spcPts val="0"/>
              </a:spcAft>
              <a:buNone/>
            </a:pPr>
            <a:r>
              <a:rPr i="1" lang="en-BG" sz="2100">
                <a:solidFill>
                  <a:schemeClr val="dk1"/>
                </a:solidFill>
                <a:latin typeface="Century Gothic"/>
                <a:ea typeface="Century Gothic"/>
                <a:cs typeface="Century Gothic"/>
                <a:sym typeface="Century Gothic"/>
              </a:rPr>
              <a:t>No treatment spillover or interference between sites						&amp; no different versions of the same treatment				</a:t>
            </a:r>
            <a:endParaRPr i="1" sz="2100">
              <a:solidFill>
                <a:schemeClr val="dk1"/>
              </a:solidFill>
              <a:latin typeface="Century Gothic"/>
              <a:ea typeface="Century Gothic"/>
              <a:cs typeface="Century Gothic"/>
              <a:sym typeface="Century Gothic"/>
            </a:endParaRPr>
          </a:p>
          <a:p>
            <a:pPr indent="457200" lvl="0" marL="0" rtl="0" algn="ctr">
              <a:spcBef>
                <a:spcPts val="0"/>
              </a:spcBef>
              <a:spcAft>
                <a:spcPts val="0"/>
              </a:spcAft>
              <a:buNone/>
            </a:pPr>
            <a:r>
              <a:t/>
            </a:r>
            <a:endParaRPr sz="2000">
              <a:solidFill>
                <a:schemeClr val="dk1"/>
              </a:solidFill>
              <a:latin typeface="Century Gothic"/>
              <a:ea typeface="Century Gothic"/>
              <a:cs typeface="Century Gothic"/>
              <a:sym typeface="Century Gothic"/>
            </a:endParaRPr>
          </a:p>
          <a:p>
            <a:pPr indent="457200" lvl="0" marL="0" rtl="0" algn="ctr">
              <a:spcBef>
                <a:spcPts val="0"/>
              </a:spcBef>
              <a:spcAft>
                <a:spcPts val="0"/>
              </a:spcAft>
              <a:buNone/>
            </a:pPr>
            <a:r>
              <a:t/>
            </a:r>
            <a:endParaRPr sz="2000">
              <a:solidFill>
                <a:schemeClr val="dk1"/>
              </a:solidFill>
              <a:latin typeface="Century Gothic"/>
              <a:ea typeface="Century Gothic"/>
              <a:cs typeface="Century Gothic"/>
              <a:sym typeface="Century Gothic"/>
            </a:endParaRPr>
          </a:p>
          <a:p>
            <a:pPr indent="457200" lvl="0" marL="914400" rtl="0" algn="ctr">
              <a:spcBef>
                <a:spcPts val="0"/>
              </a:spcBef>
              <a:spcAft>
                <a:spcPts val="0"/>
              </a:spcAft>
              <a:buNone/>
            </a:pPr>
            <a:r>
              <a:rPr lang="en-BG" sz="1900">
                <a:solidFill>
                  <a:schemeClr val="dk1"/>
                </a:solidFill>
                <a:latin typeface="Century Gothic"/>
                <a:ea typeface="Century Gothic"/>
                <a:cs typeface="Century Gothic"/>
                <a:sym typeface="Century Gothic"/>
              </a:rPr>
              <a:t>→ Be careful of the spatial dependence between outcomes,							e.g. aggregating to large independent research units with a spatial split helps</a:t>
            </a:r>
            <a:endParaRPr sz="1900">
              <a:solidFill>
                <a:schemeClr val="dk1"/>
              </a:solidFill>
              <a:latin typeface="Century Gothic"/>
              <a:ea typeface="Century Gothic"/>
              <a:cs typeface="Century Gothic"/>
              <a:sym typeface="Century Gothic"/>
            </a:endParaRPr>
          </a:p>
          <a:p>
            <a:pPr indent="0" lvl="0" marL="0" rtl="0" algn="l">
              <a:spcBef>
                <a:spcPts val="0"/>
              </a:spcBef>
              <a:spcAft>
                <a:spcPts val="0"/>
              </a:spcAft>
              <a:buNone/>
            </a:pPr>
            <a:r>
              <a:t/>
            </a:r>
            <a:endParaRPr sz="2000">
              <a:solidFill>
                <a:schemeClr val="dk1"/>
              </a:solidFill>
              <a:latin typeface="Century Gothic"/>
              <a:ea typeface="Century Gothic"/>
              <a:cs typeface="Century Gothic"/>
              <a:sym typeface="Century Gothic"/>
            </a:endParaRPr>
          </a:p>
        </p:txBody>
      </p:sp>
      <p:sp>
        <p:nvSpPr>
          <p:cNvPr id="263" name="Google Shape;263;g2e064a8f82c_0_97"/>
          <p:cNvSpPr txBox="1"/>
          <p:nvPr/>
        </p:nvSpPr>
        <p:spPr>
          <a:xfrm>
            <a:off x="1166250" y="1498400"/>
            <a:ext cx="9859500" cy="1616100"/>
          </a:xfrm>
          <a:prstGeom prst="rect">
            <a:avLst/>
          </a:prstGeom>
          <a:solidFill>
            <a:schemeClr val="lt1"/>
          </a:solid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just">
              <a:spcBef>
                <a:spcPts val="0"/>
              </a:spcBef>
              <a:spcAft>
                <a:spcPts val="0"/>
              </a:spcAft>
              <a:buNone/>
            </a:pPr>
            <a:r>
              <a:rPr b="1" lang="en-BG" sz="1800">
                <a:solidFill>
                  <a:schemeClr val="dk1"/>
                </a:solidFill>
                <a:latin typeface="Poppins"/>
                <a:ea typeface="Poppins"/>
                <a:cs typeface="Poppins"/>
                <a:sym typeface="Poppins"/>
              </a:rPr>
              <a:t>→ Quasi-experimental methods in Ecology :			</a:t>
            </a:r>
            <a:r>
              <a:rPr lang="en-BG" sz="1700">
                <a:solidFill>
                  <a:schemeClr val="dk1"/>
                </a:solidFill>
                <a:latin typeface="Century Gothic"/>
                <a:ea typeface="Century Gothic"/>
                <a:cs typeface="Century Gothic"/>
                <a:sym typeface="Century Gothic"/>
              </a:rPr>
              <a:t>borrowed from econometrics</a:t>
            </a:r>
            <a:endParaRPr b="1" sz="1500">
              <a:solidFill>
                <a:schemeClr val="dk1"/>
              </a:solidFill>
              <a:latin typeface="Poppins"/>
              <a:ea typeface="Poppins"/>
              <a:cs typeface="Poppins"/>
              <a:sym typeface="Poppins"/>
            </a:endParaRPr>
          </a:p>
          <a:p>
            <a:pPr indent="0" lvl="0" marL="0" rtl="0" algn="just">
              <a:spcBef>
                <a:spcPts val="0"/>
              </a:spcBef>
              <a:spcAft>
                <a:spcPts val="0"/>
              </a:spcAft>
              <a:buNone/>
            </a:pPr>
            <a:r>
              <a:t/>
            </a:r>
            <a:endParaRPr b="1" sz="1800">
              <a:solidFill>
                <a:schemeClr val="dk1"/>
              </a:solidFill>
              <a:latin typeface="Poppins"/>
              <a:ea typeface="Poppins"/>
              <a:cs typeface="Poppins"/>
              <a:sym typeface="Poppins"/>
            </a:endParaRPr>
          </a:p>
          <a:p>
            <a:pPr indent="0" lvl="0" marL="0" rtl="0" algn="just">
              <a:spcBef>
                <a:spcPts val="0"/>
              </a:spcBef>
              <a:spcAft>
                <a:spcPts val="0"/>
              </a:spcAft>
              <a:buNone/>
            </a:pPr>
            <a:r>
              <a:rPr lang="en-BG" sz="1900">
                <a:solidFill>
                  <a:schemeClr val="dk1"/>
                </a:solidFill>
                <a:latin typeface="Century Gothic"/>
                <a:ea typeface="Century Gothic"/>
                <a:cs typeface="Century Gothic"/>
                <a:sym typeface="Century Gothic"/>
              </a:rPr>
              <a:t>Effect estimation methods seeking to overcome the </a:t>
            </a:r>
            <a:r>
              <a:rPr lang="en-BG" sz="1900">
                <a:solidFill>
                  <a:schemeClr val="dk1"/>
                </a:solidFill>
                <a:latin typeface="Century Gothic"/>
                <a:ea typeface="Century Gothic"/>
                <a:cs typeface="Century Gothic"/>
                <a:sym typeface="Century Gothic"/>
              </a:rPr>
              <a:t>non-random assignment of treatment</a:t>
            </a:r>
            <a:r>
              <a:rPr i="1" lang="en-BG" sz="1900">
                <a:solidFill>
                  <a:schemeClr val="dk1"/>
                </a:solidFill>
                <a:latin typeface="Century Gothic"/>
                <a:ea typeface="Century Gothic"/>
                <a:cs typeface="Century Gothic"/>
                <a:sym typeface="Century Gothic"/>
              </a:rPr>
              <a:t>,</a:t>
            </a:r>
            <a:r>
              <a:rPr lang="en-BG" sz="1900">
                <a:solidFill>
                  <a:schemeClr val="dk1"/>
                </a:solidFill>
                <a:latin typeface="Century Gothic"/>
                <a:ea typeface="Century Gothic"/>
                <a:cs typeface="Century Gothic"/>
                <a:sym typeface="Century Gothic"/>
              </a:rPr>
              <a:t> so we can isolate the target </a:t>
            </a:r>
            <a:r>
              <a:rPr b="1" lang="en-BG" sz="1900">
                <a:solidFill>
                  <a:schemeClr val="dk1"/>
                </a:solidFill>
                <a:latin typeface="Century Gothic"/>
                <a:ea typeface="Century Gothic"/>
                <a:cs typeface="Century Gothic"/>
                <a:sym typeface="Century Gothic"/>
              </a:rPr>
              <a:t>causal effect</a:t>
            </a:r>
            <a:r>
              <a:rPr lang="en-BG" sz="1900">
                <a:solidFill>
                  <a:schemeClr val="dk1"/>
                </a:solidFill>
                <a:latin typeface="Century Gothic"/>
                <a:ea typeface="Century Gothic"/>
                <a:cs typeface="Century Gothic"/>
                <a:sym typeface="Century Gothic"/>
              </a:rPr>
              <a:t> from observed outcome differences between </a:t>
            </a:r>
            <a:r>
              <a:rPr i="1" lang="en-BG" sz="1900">
                <a:solidFill>
                  <a:schemeClr val="dk1"/>
                </a:solidFill>
                <a:latin typeface="Century Gothic"/>
                <a:ea typeface="Century Gothic"/>
                <a:cs typeface="Century Gothic"/>
                <a:sym typeface="Century Gothic"/>
              </a:rPr>
              <a:t>treatment </a:t>
            </a:r>
            <a:r>
              <a:rPr lang="en-BG" sz="1900">
                <a:solidFill>
                  <a:schemeClr val="dk1"/>
                </a:solidFill>
                <a:latin typeface="Century Gothic"/>
                <a:ea typeface="Century Gothic"/>
                <a:cs typeface="Century Gothic"/>
                <a:sym typeface="Century Gothic"/>
              </a:rPr>
              <a:t>and</a:t>
            </a:r>
            <a:r>
              <a:rPr i="1" lang="en-BG" sz="1900">
                <a:solidFill>
                  <a:schemeClr val="dk1"/>
                </a:solidFill>
                <a:latin typeface="Century Gothic"/>
                <a:ea typeface="Century Gothic"/>
                <a:cs typeface="Century Gothic"/>
                <a:sym typeface="Century Gothic"/>
              </a:rPr>
              <a:t> control groups</a:t>
            </a:r>
            <a:r>
              <a:rPr lang="en-BG" sz="1900">
                <a:solidFill>
                  <a:schemeClr val="dk1"/>
                </a:solidFill>
                <a:latin typeface="Century Gothic"/>
                <a:ea typeface="Century Gothic"/>
                <a:cs typeface="Century Gothic"/>
                <a:sym typeface="Century Gothic"/>
              </a:rPr>
              <a:t>.</a:t>
            </a:r>
            <a:endParaRPr sz="1300">
              <a:latin typeface="Century Gothic"/>
              <a:ea typeface="Century Gothic"/>
              <a:cs typeface="Century Gothic"/>
              <a:sym typeface="Century Gothic"/>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2">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2">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2">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2">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g2e064a8f82c_0_59"/>
          <p:cNvSpPr txBox="1"/>
          <p:nvPr>
            <p:ph type="title"/>
          </p:nvPr>
        </p:nvSpPr>
        <p:spPr>
          <a:xfrm>
            <a:off x="254510" y="268555"/>
            <a:ext cx="10515600" cy="1325700"/>
          </a:xfrm>
          <a:prstGeom prst="rect">
            <a:avLst/>
          </a:prstGeom>
          <a:noFill/>
          <a:ln>
            <a:noFill/>
          </a:ln>
        </p:spPr>
        <p:txBody>
          <a:bodyPr anchorCtr="0" anchor="ctr" bIns="45700" lIns="91425" spcFirstLastPara="1" rIns="91425" wrap="square" tIns="45700">
            <a:normAutofit/>
          </a:bodyPr>
          <a:lstStyle/>
          <a:p>
            <a:pPr indent="-450850" lvl="0" marL="457200" rtl="0" algn="l">
              <a:lnSpc>
                <a:spcPct val="90000"/>
              </a:lnSpc>
              <a:spcBef>
                <a:spcPts val="0"/>
              </a:spcBef>
              <a:spcAft>
                <a:spcPts val="0"/>
              </a:spcAft>
              <a:buSzPts val="3500"/>
              <a:buAutoNum type="arabicPeriod"/>
            </a:pPr>
            <a:r>
              <a:rPr lang="en-BG"/>
              <a:t>Matching methods </a:t>
            </a:r>
            <a:endParaRPr/>
          </a:p>
        </p:txBody>
      </p:sp>
      <p:pic>
        <p:nvPicPr>
          <p:cNvPr id="269" name="Google Shape;269;g2e064a8f82c_0_59"/>
          <p:cNvPicPr preferRelativeResize="0"/>
          <p:nvPr/>
        </p:nvPicPr>
        <p:blipFill rotWithShape="1">
          <a:blip r:embed="rId3">
            <a:alphaModFix/>
          </a:blip>
          <a:srcRect b="0" l="0" r="0" t="0"/>
          <a:stretch/>
        </p:blipFill>
        <p:spPr>
          <a:xfrm>
            <a:off x="669900" y="1366800"/>
            <a:ext cx="5938200" cy="4453200"/>
          </a:xfrm>
          <a:prstGeom prst="rect">
            <a:avLst/>
          </a:prstGeom>
          <a:noFill/>
          <a:ln>
            <a:noFill/>
          </a:ln>
        </p:spPr>
      </p:pic>
      <p:sp>
        <p:nvSpPr>
          <p:cNvPr id="270" name="Google Shape;270;g2e064a8f82c_0_59"/>
          <p:cNvSpPr/>
          <p:nvPr/>
        </p:nvSpPr>
        <p:spPr>
          <a:xfrm>
            <a:off x="7023900" y="1717800"/>
            <a:ext cx="4498200" cy="982800"/>
          </a:xfrm>
          <a:prstGeom prst="rect">
            <a:avLst/>
          </a:prstGeom>
          <a:noFill/>
          <a:ln>
            <a:noFill/>
          </a:ln>
        </p:spPr>
        <p:txBody>
          <a:bodyPr anchorCtr="0" anchor="t" bIns="45000" lIns="90000" spcFirstLastPara="1" rIns="90000" wrap="square" tIns="45000">
            <a:noAutofit/>
          </a:bodyPr>
          <a:lstStyle/>
          <a:p>
            <a:pPr indent="0" lvl="0" marL="0" marR="0" rtl="0" algn="ctr">
              <a:lnSpc>
                <a:spcPct val="100000"/>
              </a:lnSpc>
              <a:spcBef>
                <a:spcPts val="0"/>
              </a:spcBef>
              <a:spcAft>
                <a:spcPts val="0"/>
              </a:spcAft>
              <a:buNone/>
            </a:pPr>
            <a:r>
              <a:rPr i="0" lang="en-BG" sz="1800" u="none" cap="none" strike="noStrike">
                <a:solidFill>
                  <a:schemeClr val="dk1"/>
                </a:solidFill>
                <a:latin typeface="Century Gothic"/>
                <a:ea typeface="Century Gothic"/>
                <a:cs typeface="Century Gothic"/>
                <a:sym typeface="Century Gothic"/>
              </a:rPr>
              <a:t>Group control and treatment observations </a:t>
            </a:r>
            <a:r>
              <a:rPr b="1" i="0" lang="en-BG" sz="1800" cap="none" strike="noStrike">
                <a:solidFill>
                  <a:schemeClr val="dk1"/>
                </a:solidFill>
                <a:latin typeface="Century Gothic"/>
                <a:ea typeface="Century Gothic"/>
                <a:cs typeface="Century Gothic"/>
                <a:sym typeface="Century Gothic"/>
              </a:rPr>
              <a:t>with similar covariates</a:t>
            </a:r>
            <a:endParaRPr b="1" sz="1800">
              <a:solidFill>
                <a:schemeClr val="dk1"/>
              </a:solidFill>
              <a:latin typeface="Century Gothic"/>
              <a:ea typeface="Century Gothic"/>
              <a:cs typeface="Century Gothic"/>
              <a:sym typeface="Century Gothic"/>
            </a:endParaRPr>
          </a:p>
          <a:p>
            <a:pPr indent="0" lvl="0" marL="0" marR="0" rtl="0" algn="ctr">
              <a:lnSpc>
                <a:spcPct val="100000"/>
              </a:lnSpc>
              <a:spcBef>
                <a:spcPts val="0"/>
              </a:spcBef>
              <a:spcAft>
                <a:spcPts val="0"/>
              </a:spcAft>
              <a:buNone/>
            </a:pPr>
            <a:r>
              <a:rPr lang="en-BG" sz="1500">
                <a:solidFill>
                  <a:schemeClr val="dk1"/>
                </a:solidFill>
                <a:latin typeface="Century Gothic"/>
                <a:ea typeface="Century Gothic"/>
                <a:cs typeface="Century Gothic"/>
                <a:sym typeface="Century Gothic"/>
              </a:rPr>
              <a:t>→ Implies defining a distance measure</a:t>
            </a:r>
            <a:endParaRPr sz="1500">
              <a:solidFill>
                <a:schemeClr val="dk1"/>
              </a:solidFill>
              <a:latin typeface="Century Gothic"/>
              <a:ea typeface="Century Gothic"/>
              <a:cs typeface="Century Gothic"/>
              <a:sym typeface="Century Gothic"/>
            </a:endParaRPr>
          </a:p>
          <a:p>
            <a:pPr indent="0" lvl="0" marL="0" marR="0" rtl="0" algn="ctr">
              <a:lnSpc>
                <a:spcPct val="100000"/>
              </a:lnSpc>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sp>
        <p:nvSpPr>
          <p:cNvPr id="271" name="Google Shape;271;g2e064a8f82c_0_59"/>
          <p:cNvSpPr/>
          <p:nvPr/>
        </p:nvSpPr>
        <p:spPr>
          <a:xfrm>
            <a:off x="7023900" y="3187320"/>
            <a:ext cx="4498200" cy="363000"/>
          </a:xfrm>
          <a:prstGeom prst="rect">
            <a:avLst/>
          </a:prstGeom>
          <a:noFill/>
          <a:ln>
            <a:noFill/>
          </a:ln>
        </p:spPr>
        <p:txBody>
          <a:bodyPr anchorCtr="0" anchor="t" bIns="45000" lIns="90000" spcFirstLastPara="1" rIns="90000" wrap="square" tIns="45000">
            <a:noAutofit/>
          </a:bodyPr>
          <a:lstStyle/>
          <a:p>
            <a:pPr indent="0" lvl="0" marL="0" marR="0" rtl="0" algn="ctr">
              <a:lnSpc>
                <a:spcPct val="100000"/>
              </a:lnSpc>
              <a:spcBef>
                <a:spcPts val="0"/>
              </a:spcBef>
              <a:spcAft>
                <a:spcPts val="0"/>
              </a:spcAft>
              <a:buNone/>
            </a:pPr>
            <a:r>
              <a:rPr i="0" lang="en-BG" sz="1800" u="none" cap="none" strike="noStrike">
                <a:solidFill>
                  <a:schemeClr val="dk1"/>
                </a:solidFill>
                <a:latin typeface="Century Gothic"/>
                <a:ea typeface="Century Gothic"/>
                <a:cs typeface="Century Gothic"/>
                <a:sym typeface="Century Gothic"/>
              </a:rPr>
              <a:t>Create balanced groups</a:t>
            </a:r>
            <a:endParaRPr i="0" sz="1800" u="none" cap="none" strike="noStrike">
              <a:solidFill>
                <a:srgbClr val="000000"/>
              </a:solidFill>
              <a:latin typeface="Century Gothic"/>
              <a:ea typeface="Century Gothic"/>
              <a:cs typeface="Century Gothic"/>
              <a:sym typeface="Century Gothic"/>
            </a:endParaRPr>
          </a:p>
        </p:txBody>
      </p:sp>
      <p:sp>
        <p:nvSpPr>
          <p:cNvPr id="272" name="Google Shape;272;g2e064a8f82c_0_59"/>
          <p:cNvSpPr/>
          <p:nvPr/>
        </p:nvSpPr>
        <p:spPr>
          <a:xfrm>
            <a:off x="7023900" y="4229760"/>
            <a:ext cx="4498200" cy="637200"/>
          </a:xfrm>
          <a:prstGeom prst="rect">
            <a:avLst/>
          </a:prstGeom>
          <a:noFill/>
          <a:ln>
            <a:noFill/>
          </a:ln>
        </p:spPr>
        <p:txBody>
          <a:bodyPr anchorCtr="0" anchor="t" bIns="45000" lIns="90000" spcFirstLastPara="1" rIns="90000" wrap="square" tIns="45000">
            <a:noAutofit/>
          </a:bodyPr>
          <a:lstStyle/>
          <a:p>
            <a:pPr indent="0" lvl="0" marL="0" marR="0" rtl="0" algn="ctr">
              <a:lnSpc>
                <a:spcPct val="100000"/>
              </a:lnSpc>
              <a:spcBef>
                <a:spcPts val="0"/>
              </a:spcBef>
              <a:spcAft>
                <a:spcPts val="0"/>
              </a:spcAft>
              <a:buNone/>
            </a:pPr>
            <a:r>
              <a:rPr i="0" lang="en-BG" sz="1800" u="none" cap="none" strike="noStrike">
                <a:solidFill>
                  <a:schemeClr val="dk1"/>
                </a:solidFill>
                <a:latin typeface="Century Gothic"/>
                <a:ea typeface="Century Gothic"/>
                <a:cs typeface="Century Gothic"/>
                <a:sym typeface="Century Gothic"/>
              </a:rPr>
              <a:t>Clearer inference not confounded with the treatment assignation effect</a:t>
            </a:r>
            <a:endParaRPr i="0" sz="1800" u="none" cap="none" strike="noStrike">
              <a:solidFill>
                <a:srgbClr val="000000"/>
              </a:solidFill>
              <a:latin typeface="Century Gothic"/>
              <a:ea typeface="Century Gothic"/>
              <a:cs typeface="Century Gothic"/>
              <a:sym typeface="Century Gothic"/>
            </a:endParaRPr>
          </a:p>
        </p:txBody>
      </p:sp>
      <p:cxnSp>
        <p:nvCxnSpPr>
          <p:cNvPr id="273" name="Google Shape;273;g2e064a8f82c_0_59"/>
          <p:cNvCxnSpPr/>
          <p:nvPr/>
        </p:nvCxnSpPr>
        <p:spPr>
          <a:xfrm>
            <a:off x="9273900" y="2585400"/>
            <a:ext cx="0" cy="615900"/>
          </a:xfrm>
          <a:prstGeom prst="straightConnector1">
            <a:avLst/>
          </a:prstGeom>
          <a:noFill/>
          <a:ln cap="flat" cmpd="sng" w="57225">
            <a:solidFill>
              <a:srgbClr val="55308D"/>
            </a:solidFill>
            <a:prstDash val="solid"/>
            <a:round/>
            <a:headEnd len="sm" w="sm" type="none"/>
            <a:tailEnd len="med" w="med" type="triangle"/>
          </a:ln>
        </p:spPr>
      </p:cxnSp>
      <p:cxnSp>
        <p:nvCxnSpPr>
          <p:cNvPr id="274" name="Google Shape;274;g2e064a8f82c_0_59"/>
          <p:cNvCxnSpPr/>
          <p:nvPr/>
        </p:nvCxnSpPr>
        <p:spPr>
          <a:xfrm>
            <a:off x="9273900" y="3551640"/>
            <a:ext cx="0" cy="594600"/>
          </a:xfrm>
          <a:prstGeom prst="straightConnector1">
            <a:avLst/>
          </a:prstGeom>
          <a:noFill/>
          <a:ln cap="flat" cmpd="sng" w="57225">
            <a:solidFill>
              <a:srgbClr val="55308D"/>
            </a:solidFill>
            <a:prstDash val="solid"/>
            <a:round/>
            <a:headEnd len="sm" w="sm" type="none"/>
            <a:tailEnd len="med" w="med" type="triangle"/>
          </a:ln>
        </p:spPr>
      </p:cxnSp>
      <p:sp>
        <p:nvSpPr>
          <p:cNvPr id="275" name="Google Shape;275;g2e064a8f82c_0_59"/>
          <p:cNvSpPr txBox="1"/>
          <p:nvPr/>
        </p:nvSpPr>
        <p:spPr>
          <a:xfrm>
            <a:off x="1468000" y="5770337"/>
            <a:ext cx="9521700" cy="800400"/>
          </a:xfrm>
          <a:prstGeom prst="rect">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spAutoFit/>
          </a:bodyPr>
          <a:lstStyle/>
          <a:p>
            <a:pPr indent="-355600" lvl="0" marL="457200" rtl="0" algn="l">
              <a:spcBef>
                <a:spcPts val="0"/>
              </a:spcBef>
              <a:spcAft>
                <a:spcPts val="0"/>
              </a:spcAft>
              <a:buClr>
                <a:schemeClr val="dk1"/>
              </a:buClr>
              <a:buSzPts val="2000"/>
              <a:buFont typeface="Century Gothic"/>
              <a:buChar char="●"/>
            </a:pPr>
            <a:r>
              <a:rPr b="1" lang="en-BG" sz="2000">
                <a:solidFill>
                  <a:schemeClr val="dk1"/>
                </a:solidFill>
                <a:latin typeface="Century Gothic"/>
                <a:ea typeface="Century Gothic"/>
                <a:cs typeface="Century Gothic"/>
                <a:sym typeface="Century Gothic"/>
              </a:rPr>
              <a:t> </a:t>
            </a:r>
            <a:r>
              <a:rPr lang="en-BG" sz="2000">
                <a:solidFill>
                  <a:schemeClr val="dk1"/>
                </a:solidFill>
                <a:latin typeface="Century Gothic"/>
                <a:ea typeface="Century Gothic"/>
                <a:cs typeface="Century Gothic"/>
                <a:sym typeface="Century Gothic"/>
              </a:rPr>
              <a:t>Rely on the assumption that </a:t>
            </a:r>
            <a:r>
              <a:rPr b="1" lang="en-BG" sz="2000">
                <a:solidFill>
                  <a:schemeClr val="dk1"/>
                </a:solidFill>
                <a:latin typeface="Century Gothic"/>
                <a:ea typeface="Century Gothic"/>
                <a:cs typeface="Century Gothic"/>
                <a:sym typeface="Century Gothic"/>
              </a:rPr>
              <a:t>there is no </a:t>
            </a:r>
            <a:r>
              <a:rPr b="1" lang="en-BG" sz="2000">
                <a:solidFill>
                  <a:schemeClr val="dk1"/>
                </a:solidFill>
                <a:latin typeface="Century Gothic"/>
                <a:ea typeface="Century Gothic"/>
                <a:cs typeface="Century Gothic"/>
                <a:sym typeface="Century Gothic"/>
              </a:rPr>
              <a:t>unobserved</a:t>
            </a:r>
            <a:r>
              <a:rPr b="1" lang="en-BG" sz="2000">
                <a:solidFill>
                  <a:schemeClr val="dk1"/>
                </a:solidFill>
                <a:latin typeface="Century Gothic"/>
                <a:ea typeface="Century Gothic"/>
                <a:cs typeface="Century Gothic"/>
                <a:sym typeface="Century Gothic"/>
              </a:rPr>
              <a:t> confounder </a:t>
            </a:r>
            <a:endParaRPr b="1" sz="2000">
              <a:solidFill>
                <a:schemeClr val="dk1"/>
              </a:solidFill>
              <a:latin typeface="Century Gothic"/>
              <a:ea typeface="Century Gothic"/>
              <a:cs typeface="Century Gothic"/>
              <a:sym typeface="Century Gothic"/>
            </a:endParaRPr>
          </a:p>
          <a:p>
            <a:pPr indent="457200" lvl="0" marL="0" rtl="0" algn="l">
              <a:spcBef>
                <a:spcPts val="0"/>
              </a:spcBef>
              <a:spcAft>
                <a:spcPts val="0"/>
              </a:spcAft>
              <a:buNone/>
            </a:pPr>
            <a:r>
              <a:rPr lang="en-BG" sz="2000">
                <a:solidFill>
                  <a:schemeClr val="dk1"/>
                </a:solidFill>
                <a:latin typeface="Century Gothic"/>
                <a:ea typeface="Century Gothic"/>
                <a:cs typeface="Century Gothic"/>
                <a:sym typeface="Century Gothic"/>
              </a:rPr>
              <a:t>(Treatment ignorability</a:t>
            </a:r>
            <a:r>
              <a:rPr lang="en-BG" sz="2000">
                <a:solidFill>
                  <a:schemeClr val="dk1"/>
                </a:solidFill>
                <a:latin typeface="Century Gothic"/>
                <a:ea typeface="Century Gothic"/>
                <a:cs typeface="Century Gothic"/>
                <a:sym typeface="Century Gothic"/>
              </a:rPr>
              <a:t> assumption</a:t>
            </a:r>
            <a:r>
              <a:rPr lang="en-BG" sz="2000">
                <a:solidFill>
                  <a:schemeClr val="dk1"/>
                </a:solidFill>
                <a:latin typeface="Century Gothic"/>
                <a:ea typeface="Century Gothic"/>
                <a:cs typeface="Century Gothic"/>
                <a:sym typeface="Century Gothic"/>
              </a:rPr>
              <a:t>  = causal sufficiency)</a:t>
            </a:r>
            <a:endParaRPr sz="2000">
              <a:solidFill>
                <a:schemeClr val="dk1"/>
              </a:solidFill>
              <a:latin typeface="Century Gothic"/>
              <a:ea typeface="Century Gothic"/>
              <a:cs typeface="Century Gothic"/>
              <a:sym typeface="Century Gothic"/>
            </a:endParaRPr>
          </a:p>
        </p:txBody>
      </p:sp>
      <p:sp>
        <p:nvSpPr>
          <p:cNvPr id="276" name="Google Shape;276;g2e064a8f82c_0_59"/>
          <p:cNvSpPr txBox="1"/>
          <p:nvPr/>
        </p:nvSpPr>
        <p:spPr>
          <a:xfrm>
            <a:off x="6382625" y="6551569"/>
            <a:ext cx="58095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BG" sz="1000">
                <a:latin typeface="Century Gothic"/>
                <a:ea typeface="Century Gothic"/>
                <a:cs typeface="Century Gothic"/>
                <a:sym typeface="Century Gothic"/>
              </a:rPr>
              <a:t>Image source:</a:t>
            </a:r>
            <a:r>
              <a:rPr lang="en-BG" sz="1000">
                <a:latin typeface="Century Gothic"/>
                <a:ea typeface="Century Gothic"/>
                <a:cs typeface="Century Gothic"/>
                <a:sym typeface="Century Gothic"/>
              </a:rPr>
              <a:t> </a:t>
            </a:r>
            <a:r>
              <a:rPr lang="en-BG" sz="1000" u="sng">
                <a:solidFill>
                  <a:schemeClr val="hlink"/>
                </a:solidFill>
                <a:latin typeface="Century Gothic"/>
                <a:ea typeface="Century Gothic"/>
                <a:cs typeface="Century Gothic"/>
                <a:sym typeface="Century Gothic"/>
                <a:hlinkClick r:id="rId4"/>
              </a:rPr>
              <a:t>https://www.summitllc.us/blog/what-is-a-quasi-experimental-design</a:t>
            </a:r>
            <a:r>
              <a:rPr lang="en-BG" sz="1000">
                <a:latin typeface="Century Gothic"/>
                <a:ea typeface="Century Gothic"/>
                <a:cs typeface="Century Gothic"/>
                <a:sym typeface="Century Gothic"/>
              </a:rPr>
              <a:t> </a:t>
            </a:r>
            <a:endParaRPr sz="1000">
              <a:latin typeface="Century Gothic"/>
              <a:ea typeface="Century Gothic"/>
              <a:cs typeface="Century Gothic"/>
              <a:sym typeface="Century Gothic"/>
            </a:endParaRPr>
          </a:p>
        </p:txBody>
      </p:sp>
      <p:sp>
        <p:nvSpPr>
          <p:cNvPr id="277" name="Google Shape;277;g2e064a8f82c_0_59"/>
          <p:cNvSpPr/>
          <p:nvPr/>
        </p:nvSpPr>
        <p:spPr>
          <a:xfrm>
            <a:off x="6317350" y="883675"/>
            <a:ext cx="2441400" cy="637200"/>
          </a:xfrm>
          <a:prstGeom prst="rect">
            <a:avLst/>
          </a:prstGeom>
          <a:noFill/>
          <a:ln cap="flat" cmpd="sng" w="9525">
            <a:solidFill>
              <a:srgbClr val="000000"/>
            </a:solidFill>
            <a:prstDash val="dot"/>
            <a:round/>
            <a:headEnd len="sm" w="sm" type="none"/>
            <a:tailEnd len="sm" w="sm" type="none"/>
          </a:ln>
        </p:spPr>
        <p:txBody>
          <a:bodyPr anchorCtr="0" anchor="t" bIns="45000" lIns="90000" spcFirstLastPara="1" rIns="90000" wrap="square" tIns="45000">
            <a:noAutofit/>
          </a:bodyPr>
          <a:lstStyle/>
          <a:p>
            <a:pPr indent="0" lvl="0" marL="0" marR="0" rtl="0" algn="ctr">
              <a:lnSpc>
                <a:spcPct val="100000"/>
              </a:lnSpc>
              <a:spcBef>
                <a:spcPts val="0"/>
              </a:spcBef>
              <a:spcAft>
                <a:spcPts val="0"/>
              </a:spcAft>
              <a:buNone/>
            </a:pPr>
            <a:r>
              <a:rPr lang="en-BG" sz="1800">
                <a:solidFill>
                  <a:schemeClr val="dk1"/>
                </a:solidFill>
                <a:latin typeface="Century Gothic"/>
                <a:ea typeface="Century Gothic"/>
                <a:cs typeface="Century Gothic"/>
                <a:sym typeface="Century Gothic"/>
              </a:rPr>
              <a:t>Binary treatment in its base version</a:t>
            </a:r>
            <a:endParaRPr i="0" sz="1800" u="none" cap="none" strike="noStrike">
              <a:solidFill>
                <a:srgbClr val="000000"/>
              </a:solidFill>
              <a:latin typeface="Century Gothic"/>
              <a:ea typeface="Century Gothic"/>
              <a:cs typeface="Century Gothic"/>
              <a:sym typeface="Century Gothic"/>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7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7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g2e064a8f82c_0_90"/>
          <p:cNvSpPr txBox="1"/>
          <p:nvPr>
            <p:ph type="title"/>
          </p:nvPr>
        </p:nvSpPr>
        <p:spPr>
          <a:xfrm>
            <a:off x="254510" y="268555"/>
            <a:ext cx="10515600" cy="1325700"/>
          </a:xfrm>
          <a:prstGeom prst="rect">
            <a:avLst/>
          </a:prstGeom>
          <a:noFill/>
          <a:ln>
            <a:noFill/>
          </a:ln>
        </p:spPr>
        <p:txBody>
          <a:bodyPr anchorCtr="0" anchor="ctr" bIns="45700" lIns="91425" spcFirstLastPara="1" rIns="91425" wrap="square" tIns="45700">
            <a:normAutofit/>
          </a:bodyPr>
          <a:lstStyle/>
          <a:p>
            <a:pPr indent="-450850" lvl="0" marL="457200" rtl="0" algn="l">
              <a:lnSpc>
                <a:spcPct val="90000"/>
              </a:lnSpc>
              <a:spcBef>
                <a:spcPts val="0"/>
              </a:spcBef>
              <a:spcAft>
                <a:spcPts val="0"/>
              </a:spcAft>
              <a:buSzPts val="3500"/>
              <a:buAutoNum type="arabicPeriod"/>
            </a:pPr>
            <a:r>
              <a:rPr lang="en-BG"/>
              <a:t>Matching methods: Propensity scores</a:t>
            </a:r>
            <a:endParaRPr/>
          </a:p>
        </p:txBody>
      </p:sp>
      <p:sp>
        <p:nvSpPr>
          <p:cNvPr id="283" name="Google Shape;283;g2e064a8f82c_0_90"/>
          <p:cNvSpPr txBox="1"/>
          <p:nvPr/>
        </p:nvSpPr>
        <p:spPr>
          <a:xfrm>
            <a:off x="254500" y="1594250"/>
            <a:ext cx="11619900" cy="492600"/>
          </a:xfrm>
          <a:prstGeom prst="rect">
            <a:avLst/>
          </a:prstGeom>
          <a:noFill/>
          <a:ln>
            <a:noFill/>
          </a:ln>
        </p:spPr>
        <p:txBody>
          <a:bodyPr anchorCtr="0" anchor="ctr" bIns="91425" lIns="91425" spcFirstLastPara="1" rIns="91425" wrap="square" tIns="91425">
            <a:spAutoFit/>
          </a:bodyPr>
          <a:lstStyle/>
          <a:p>
            <a:pPr indent="0" lvl="0" marL="0" rtl="0" algn="l">
              <a:spcBef>
                <a:spcPts val="0"/>
              </a:spcBef>
              <a:spcAft>
                <a:spcPts val="0"/>
              </a:spcAft>
              <a:buNone/>
            </a:pPr>
            <a:r>
              <a:t/>
            </a:r>
            <a:endParaRPr sz="2000">
              <a:solidFill>
                <a:schemeClr val="dk1"/>
              </a:solidFill>
              <a:latin typeface="Century Gothic"/>
              <a:ea typeface="Century Gothic"/>
              <a:cs typeface="Century Gothic"/>
              <a:sym typeface="Century Gothic"/>
            </a:endParaRPr>
          </a:p>
        </p:txBody>
      </p:sp>
      <p:pic>
        <p:nvPicPr>
          <p:cNvPr id="284" name="Google Shape;284;g2e064a8f82c_0_90"/>
          <p:cNvPicPr preferRelativeResize="0"/>
          <p:nvPr/>
        </p:nvPicPr>
        <p:blipFill rotWithShape="1">
          <a:blip r:embed="rId3">
            <a:alphaModFix/>
          </a:blip>
          <a:srcRect b="0" l="0" r="0" t="0"/>
          <a:stretch/>
        </p:blipFill>
        <p:spPr>
          <a:xfrm>
            <a:off x="976363" y="3863745"/>
            <a:ext cx="4794121" cy="1907640"/>
          </a:xfrm>
          <a:prstGeom prst="rect">
            <a:avLst/>
          </a:prstGeom>
          <a:noFill/>
          <a:ln>
            <a:noFill/>
          </a:ln>
        </p:spPr>
      </p:pic>
      <p:pic>
        <p:nvPicPr>
          <p:cNvPr id="285" name="Google Shape;285;g2e064a8f82c_0_90"/>
          <p:cNvPicPr preferRelativeResize="0"/>
          <p:nvPr/>
        </p:nvPicPr>
        <p:blipFill>
          <a:blip r:embed="rId4">
            <a:alphaModFix/>
          </a:blip>
          <a:stretch>
            <a:fillRect/>
          </a:stretch>
        </p:blipFill>
        <p:spPr>
          <a:xfrm>
            <a:off x="6006926" y="3863750"/>
            <a:ext cx="5208710" cy="1907625"/>
          </a:xfrm>
          <a:prstGeom prst="rect">
            <a:avLst/>
          </a:prstGeom>
          <a:noFill/>
          <a:ln>
            <a:noFill/>
          </a:ln>
        </p:spPr>
      </p:pic>
      <p:sp>
        <p:nvSpPr>
          <p:cNvPr id="286" name="Google Shape;286;g2e064a8f82c_0_90"/>
          <p:cNvSpPr txBox="1"/>
          <p:nvPr/>
        </p:nvSpPr>
        <p:spPr>
          <a:xfrm>
            <a:off x="6006938" y="5771375"/>
            <a:ext cx="34032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BG" sz="1200" u="sng">
                <a:solidFill>
                  <a:schemeClr val="hlink"/>
                </a:solidFill>
                <a:latin typeface="Poppins"/>
                <a:ea typeface="Poppins"/>
                <a:cs typeface="Poppins"/>
                <a:sym typeface="Poppins"/>
                <a:hlinkClick r:id="rId5"/>
              </a:rPr>
              <a:t>https://doi.org/10.1111/1365-2664.12586</a:t>
            </a:r>
            <a:r>
              <a:rPr lang="en-BG" sz="1200">
                <a:latin typeface="Poppins"/>
                <a:ea typeface="Poppins"/>
                <a:cs typeface="Poppins"/>
                <a:sym typeface="Poppins"/>
              </a:rPr>
              <a:t> </a:t>
            </a:r>
            <a:endParaRPr sz="1200">
              <a:latin typeface="Poppins"/>
              <a:ea typeface="Poppins"/>
              <a:cs typeface="Poppins"/>
              <a:sym typeface="Poppins"/>
            </a:endParaRPr>
          </a:p>
        </p:txBody>
      </p:sp>
      <p:sp>
        <p:nvSpPr>
          <p:cNvPr id="287" name="Google Shape;287;g2e064a8f82c_0_90"/>
          <p:cNvSpPr txBox="1"/>
          <p:nvPr/>
        </p:nvSpPr>
        <p:spPr>
          <a:xfrm>
            <a:off x="2367288" y="5771375"/>
            <a:ext cx="3403200" cy="3693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BG" sz="1200" u="sng">
                <a:solidFill>
                  <a:schemeClr val="hlink"/>
                </a:solidFill>
                <a:latin typeface="Poppins"/>
                <a:ea typeface="Poppins"/>
                <a:cs typeface="Poppins"/>
                <a:sym typeface="Poppins"/>
                <a:hlinkClick r:id="rId6"/>
              </a:rPr>
              <a:t>https://doi.org/10.1111/2041-210X.13111</a:t>
            </a:r>
            <a:r>
              <a:rPr lang="en-BG" sz="1200">
                <a:latin typeface="Poppins"/>
                <a:ea typeface="Poppins"/>
                <a:cs typeface="Poppins"/>
                <a:sym typeface="Poppins"/>
              </a:rPr>
              <a:t> </a:t>
            </a:r>
            <a:endParaRPr sz="1200">
              <a:latin typeface="Poppins"/>
              <a:ea typeface="Poppins"/>
              <a:cs typeface="Poppins"/>
              <a:sym typeface="Poppins"/>
            </a:endParaRPr>
          </a:p>
        </p:txBody>
      </p:sp>
      <p:sp>
        <p:nvSpPr>
          <p:cNvPr id="288" name="Google Shape;288;g2e064a8f82c_0_90"/>
          <p:cNvSpPr txBox="1"/>
          <p:nvPr/>
        </p:nvSpPr>
        <p:spPr>
          <a:xfrm>
            <a:off x="254500" y="1365650"/>
            <a:ext cx="11619900" cy="1862400"/>
          </a:xfrm>
          <a:prstGeom prst="rect">
            <a:avLst/>
          </a:prstGeom>
          <a:noFill/>
          <a:ln>
            <a:noFill/>
          </a:ln>
        </p:spPr>
        <p:txBody>
          <a:bodyPr anchorCtr="0" anchor="ctr" bIns="91425" lIns="91425" spcFirstLastPara="1" rIns="91425" wrap="square" tIns="91425">
            <a:spAutoFit/>
          </a:bodyPr>
          <a:lstStyle/>
          <a:p>
            <a:pPr indent="-342900" lvl="0" marL="457200" rtl="0" algn="l">
              <a:spcBef>
                <a:spcPts val="0"/>
              </a:spcBef>
              <a:spcAft>
                <a:spcPts val="0"/>
              </a:spcAft>
              <a:buClr>
                <a:schemeClr val="dk1"/>
              </a:buClr>
              <a:buSzPts val="1800"/>
              <a:buFont typeface="Century Gothic"/>
              <a:buChar char="●"/>
            </a:pPr>
            <a:r>
              <a:rPr lang="en-BG" sz="1800">
                <a:solidFill>
                  <a:schemeClr val="dk1"/>
                </a:solidFill>
                <a:latin typeface="Century Gothic"/>
                <a:ea typeface="Century Gothic"/>
                <a:cs typeface="Century Gothic"/>
                <a:sym typeface="Century Gothic"/>
              </a:rPr>
              <a:t>The propensity score for a sample </a:t>
            </a:r>
            <a:r>
              <a:rPr i="1" lang="en-BG" sz="1800">
                <a:solidFill>
                  <a:schemeClr val="dk1"/>
                </a:solidFill>
                <a:latin typeface="Century Gothic"/>
                <a:ea typeface="Century Gothic"/>
                <a:cs typeface="Century Gothic"/>
                <a:sym typeface="Century Gothic"/>
              </a:rPr>
              <a:t>i</a:t>
            </a:r>
            <a:r>
              <a:rPr lang="en-BG" sz="1800">
                <a:solidFill>
                  <a:schemeClr val="dk1"/>
                </a:solidFill>
                <a:latin typeface="Century Gothic"/>
                <a:ea typeface="Century Gothic"/>
                <a:cs typeface="Century Gothic"/>
                <a:sym typeface="Century Gothic"/>
              </a:rPr>
              <a:t> is defined as:</a:t>
            </a:r>
            <a:endParaRPr sz="1800">
              <a:solidFill>
                <a:schemeClr val="dk1"/>
              </a:solidFill>
              <a:latin typeface="Century Gothic"/>
              <a:ea typeface="Century Gothic"/>
              <a:cs typeface="Century Gothic"/>
              <a:sym typeface="Century Gothic"/>
            </a:endParaRPr>
          </a:p>
          <a:p>
            <a:pPr indent="0" lvl="0" marL="457200" rtl="0" algn="l">
              <a:spcBef>
                <a:spcPts val="0"/>
              </a:spcBef>
              <a:spcAft>
                <a:spcPts val="0"/>
              </a:spcAft>
              <a:buNone/>
            </a:pPr>
            <a:r>
              <a:t/>
            </a:r>
            <a:endParaRPr sz="1800">
              <a:solidFill>
                <a:schemeClr val="dk1"/>
              </a:solidFill>
              <a:latin typeface="Century Gothic"/>
              <a:ea typeface="Century Gothic"/>
              <a:cs typeface="Century Gothic"/>
              <a:sym typeface="Century Gothic"/>
            </a:endParaRPr>
          </a:p>
          <a:p>
            <a:pPr indent="0" lvl="0" marL="457200" rtl="0" algn="ctr">
              <a:spcBef>
                <a:spcPts val="0"/>
              </a:spcBef>
              <a:spcAft>
                <a:spcPts val="0"/>
              </a:spcAft>
              <a:buNone/>
            </a:pPr>
            <a:r>
              <a:rPr i="1" lang="en-BG" sz="1900">
                <a:solidFill>
                  <a:schemeClr val="dk1"/>
                </a:solidFill>
                <a:latin typeface="Century Gothic"/>
                <a:ea typeface="Century Gothic"/>
                <a:cs typeface="Century Gothic"/>
                <a:sym typeface="Century Gothic"/>
              </a:rPr>
              <a:t>the probability of receiving the treatment given the observed covariates</a:t>
            </a:r>
            <a:endParaRPr i="1" sz="1900">
              <a:solidFill>
                <a:schemeClr val="dk1"/>
              </a:solidFill>
              <a:latin typeface="Century Gothic"/>
              <a:ea typeface="Century Gothic"/>
              <a:cs typeface="Century Gothic"/>
              <a:sym typeface="Century Gothic"/>
            </a:endParaRPr>
          </a:p>
          <a:p>
            <a:pPr indent="0" lvl="0" marL="457200" rtl="0" algn="ctr">
              <a:spcBef>
                <a:spcPts val="0"/>
              </a:spcBef>
              <a:spcAft>
                <a:spcPts val="0"/>
              </a:spcAft>
              <a:buNone/>
            </a:pPr>
            <a:r>
              <a:t/>
            </a:r>
            <a:endParaRPr i="1" sz="1800">
              <a:solidFill>
                <a:schemeClr val="dk1"/>
              </a:solidFill>
              <a:latin typeface="Century Gothic"/>
              <a:ea typeface="Century Gothic"/>
              <a:cs typeface="Century Gothic"/>
              <a:sym typeface="Century Gothic"/>
            </a:endParaRPr>
          </a:p>
          <a:p>
            <a:pPr indent="0" lvl="0" marL="0" rtl="0" algn="l">
              <a:spcBef>
                <a:spcPts val="0"/>
              </a:spcBef>
              <a:spcAft>
                <a:spcPts val="0"/>
              </a:spcAft>
              <a:buNone/>
            </a:pPr>
            <a:r>
              <a:rPr b="1" lang="en-BG" sz="1800">
                <a:solidFill>
                  <a:schemeClr val="dk1"/>
                </a:solidFill>
                <a:latin typeface="Century Gothic"/>
                <a:ea typeface="Century Gothic"/>
                <a:cs typeface="Century Gothic"/>
                <a:sym typeface="Century Gothic"/>
              </a:rPr>
              <a:t>→ Such probability can be used to group variables													</a:t>
            </a:r>
            <a:r>
              <a:rPr lang="en-BG" sz="1800">
                <a:solidFill>
                  <a:schemeClr val="dk1"/>
                </a:solidFill>
                <a:latin typeface="Century Gothic"/>
                <a:ea typeface="Century Gothic"/>
                <a:cs typeface="Century Gothic"/>
                <a:sym typeface="Century Gothic"/>
              </a:rPr>
              <a:t>→  Allows to reduce the possible high </a:t>
            </a:r>
            <a:r>
              <a:rPr lang="en-BG" sz="1800">
                <a:solidFill>
                  <a:schemeClr val="dk1"/>
                </a:solidFill>
                <a:latin typeface="Century Gothic"/>
                <a:ea typeface="Century Gothic"/>
                <a:cs typeface="Century Gothic"/>
                <a:sym typeface="Century Gothic"/>
              </a:rPr>
              <a:t>dimensionality problem with many covariates</a:t>
            </a:r>
            <a:endParaRPr sz="1800">
              <a:solidFill>
                <a:schemeClr val="dk1"/>
              </a:solidFill>
              <a:latin typeface="Century Gothic"/>
              <a:ea typeface="Century Gothic"/>
              <a:cs typeface="Century Gothic"/>
              <a:sym typeface="Century Gothic"/>
            </a:endParaRPr>
          </a:p>
        </p:txBody>
      </p:sp>
      <p:sp>
        <p:nvSpPr>
          <p:cNvPr id="289" name="Google Shape;289;g2e064a8f82c_0_90"/>
          <p:cNvSpPr txBox="1"/>
          <p:nvPr/>
        </p:nvSpPr>
        <p:spPr>
          <a:xfrm>
            <a:off x="976375" y="3371150"/>
            <a:ext cx="47940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BG" sz="2000">
                <a:solidFill>
                  <a:schemeClr val="dk1"/>
                </a:solidFill>
                <a:latin typeface="Century Gothic"/>
                <a:ea typeface="Century Gothic"/>
                <a:cs typeface="Century Gothic"/>
                <a:sym typeface="Century Gothic"/>
              </a:rPr>
              <a:t>Theory and method explanations</a:t>
            </a:r>
            <a:endParaRPr sz="2000">
              <a:solidFill>
                <a:schemeClr val="dk1"/>
              </a:solidFill>
              <a:latin typeface="Century Gothic"/>
              <a:ea typeface="Century Gothic"/>
              <a:cs typeface="Century Gothic"/>
              <a:sym typeface="Century Gothic"/>
            </a:endParaRPr>
          </a:p>
        </p:txBody>
      </p:sp>
      <p:sp>
        <p:nvSpPr>
          <p:cNvPr id="290" name="Google Shape;290;g2e064a8f82c_0_90"/>
          <p:cNvSpPr txBox="1"/>
          <p:nvPr/>
        </p:nvSpPr>
        <p:spPr>
          <a:xfrm>
            <a:off x="6059125" y="3371150"/>
            <a:ext cx="47940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BG" sz="2000">
                <a:solidFill>
                  <a:schemeClr val="dk1"/>
                </a:solidFill>
                <a:latin typeface="Century Gothic"/>
                <a:ea typeface="Century Gothic"/>
                <a:cs typeface="Century Gothic"/>
                <a:sym typeface="Century Gothic"/>
              </a:rPr>
              <a:t>Ecological application example</a:t>
            </a:r>
            <a:endParaRPr sz="2000">
              <a:solidFill>
                <a:schemeClr val="dk1"/>
              </a:solidFill>
              <a:latin typeface="Century Gothic"/>
              <a:ea typeface="Century Gothic"/>
              <a:cs typeface="Century Gothic"/>
              <a:sym typeface="Century Gothic"/>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8">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8">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8">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9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g2e20f9b2722_0_140"/>
          <p:cNvSpPr txBox="1"/>
          <p:nvPr>
            <p:ph type="title"/>
          </p:nvPr>
        </p:nvSpPr>
        <p:spPr>
          <a:xfrm>
            <a:off x="254499" y="268550"/>
            <a:ext cx="11937600" cy="1325700"/>
          </a:xfrm>
          <a:prstGeom prst="rect">
            <a:avLst/>
          </a:prstGeom>
          <a:noFill/>
          <a:ln>
            <a:noFill/>
          </a:ln>
        </p:spPr>
        <p:txBody>
          <a:bodyPr anchorCtr="0" anchor="ctr" bIns="45700" lIns="91425" spcFirstLastPara="1" rIns="91425" wrap="square" tIns="45700">
            <a:normAutofit/>
          </a:bodyPr>
          <a:lstStyle/>
          <a:p>
            <a:pPr indent="-450850" lvl="0" marL="457200" rtl="0" algn="l">
              <a:lnSpc>
                <a:spcPct val="90000"/>
              </a:lnSpc>
              <a:spcBef>
                <a:spcPts val="0"/>
              </a:spcBef>
              <a:spcAft>
                <a:spcPts val="0"/>
              </a:spcAft>
              <a:buSzPts val="3500"/>
              <a:buAutoNum type="arabicPeriod"/>
            </a:pPr>
            <a:r>
              <a:rPr lang="en-BG"/>
              <a:t>Matching methods: PS extensions</a:t>
            </a:r>
            <a:endParaRPr/>
          </a:p>
        </p:txBody>
      </p:sp>
      <p:sp>
        <p:nvSpPr>
          <p:cNvPr id="296" name="Google Shape;296;g2e20f9b2722_0_140"/>
          <p:cNvSpPr txBox="1"/>
          <p:nvPr/>
        </p:nvSpPr>
        <p:spPr>
          <a:xfrm>
            <a:off x="254500" y="1594250"/>
            <a:ext cx="6915300" cy="492600"/>
          </a:xfrm>
          <a:prstGeom prst="rect">
            <a:avLst/>
          </a:prstGeom>
          <a:noFill/>
          <a:ln>
            <a:noFill/>
          </a:ln>
        </p:spPr>
        <p:txBody>
          <a:bodyPr anchorCtr="0" anchor="ctr" bIns="91425" lIns="91425" spcFirstLastPara="1" rIns="91425" wrap="square" tIns="91425">
            <a:spAutoFit/>
          </a:bodyPr>
          <a:lstStyle/>
          <a:p>
            <a:pPr indent="0" lvl="0" marL="0" rtl="0" algn="l">
              <a:spcBef>
                <a:spcPts val="0"/>
              </a:spcBef>
              <a:spcAft>
                <a:spcPts val="0"/>
              </a:spcAft>
              <a:buNone/>
            </a:pPr>
            <a:r>
              <a:t/>
            </a:r>
            <a:endParaRPr sz="2000">
              <a:solidFill>
                <a:schemeClr val="dk1"/>
              </a:solidFill>
              <a:latin typeface="Century Gothic"/>
              <a:ea typeface="Century Gothic"/>
              <a:cs typeface="Century Gothic"/>
              <a:sym typeface="Century Gothic"/>
            </a:endParaRPr>
          </a:p>
        </p:txBody>
      </p:sp>
      <p:sp>
        <p:nvSpPr>
          <p:cNvPr id="297" name="Google Shape;297;g2e20f9b2722_0_140"/>
          <p:cNvSpPr txBox="1"/>
          <p:nvPr/>
        </p:nvSpPr>
        <p:spPr>
          <a:xfrm>
            <a:off x="254500" y="1365650"/>
            <a:ext cx="11619900" cy="461700"/>
          </a:xfrm>
          <a:prstGeom prst="rect">
            <a:avLst/>
          </a:prstGeom>
          <a:noFill/>
          <a:ln>
            <a:noFill/>
          </a:ln>
        </p:spPr>
        <p:txBody>
          <a:bodyPr anchorCtr="0" anchor="ctr" bIns="91425" lIns="91425" spcFirstLastPara="1" rIns="91425" wrap="square" tIns="91425">
            <a:spAutoFit/>
          </a:bodyPr>
          <a:lstStyle/>
          <a:p>
            <a:pPr indent="0" lvl="0" marL="45720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pic>
        <p:nvPicPr>
          <p:cNvPr id="298" name="Google Shape;298;g2e20f9b2722_0_140"/>
          <p:cNvPicPr preferRelativeResize="0"/>
          <p:nvPr/>
        </p:nvPicPr>
        <p:blipFill rotWithShape="1">
          <a:blip r:embed="rId3">
            <a:alphaModFix/>
          </a:blip>
          <a:srcRect b="0" l="0" r="0" t="0"/>
          <a:stretch/>
        </p:blipFill>
        <p:spPr>
          <a:xfrm>
            <a:off x="951575" y="3743775"/>
            <a:ext cx="6141976" cy="2044400"/>
          </a:xfrm>
          <a:prstGeom prst="rect">
            <a:avLst/>
          </a:prstGeom>
          <a:noFill/>
          <a:ln>
            <a:noFill/>
          </a:ln>
        </p:spPr>
      </p:pic>
      <p:sp>
        <p:nvSpPr>
          <p:cNvPr id="299" name="Google Shape;299;g2e20f9b2722_0_140"/>
          <p:cNvSpPr/>
          <p:nvPr/>
        </p:nvSpPr>
        <p:spPr>
          <a:xfrm>
            <a:off x="2262950" y="5788175"/>
            <a:ext cx="4830600" cy="305700"/>
          </a:xfrm>
          <a:prstGeom prst="rect">
            <a:avLst/>
          </a:prstGeom>
          <a:noFill/>
          <a:ln>
            <a:noFill/>
          </a:ln>
        </p:spPr>
        <p:txBody>
          <a:bodyPr anchorCtr="0" anchor="t" bIns="45000" lIns="90000" spcFirstLastPara="1" rIns="90000" wrap="square" tIns="45000">
            <a:noAutofit/>
          </a:bodyPr>
          <a:lstStyle/>
          <a:p>
            <a:pPr indent="0" lvl="0" marL="0" marR="0" rtl="0" algn="r">
              <a:lnSpc>
                <a:spcPct val="100000"/>
              </a:lnSpc>
              <a:spcBef>
                <a:spcPts val="0"/>
              </a:spcBef>
              <a:spcAft>
                <a:spcPts val="0"/>
              </a:spcAft>
              <a:buNone/>
            </a:pPr>
            <a:r>
              <a:rPr lang="en-BG" sz="800" u="sng">
                <a:solidFill>
                  <a:schemeClr val="hlink"/>
                </a:solidFill>
                <a:latin typeface="Century Gothic"/>
                <a:ea typeface="Century Gothic"/>
                <a:cs typeface="Century Gothic"/>
                <a:sym typeface="Century Gothic"/>
                <a:hlinkClick r:id="rId4"/>
              </a:rPr>
              <a:t>https://doi.org/10.1177/0962280219888745</a:t>
            </a:r>
            <a:r>
              <a:rPr lang="en-BG" sz="800">
                <a:latin typeface="Century Gothic"/>
                <a:ea typeface="Century Gothic"/>
                <a:cs typeface="Century Gothic"/>
                <a:sym typeface="Century Gothic"/>
              </a:rPr>
              <a:t> </a:t>
            </a:r>
            <a:endParaRPr sz="800" strike="noStrike">
              <a:solidFill>
                <a:srgbClr val="000000"/>
              </a:solidFill>
              <a:latin typeface="Century Gothic"/>
              <a:ea typeface="Century Gothic"/>
              <a:cs typeface="Century Gothic"/>
              <a:sym typeface="Century Gothic"/>
            </a:endParaRPr>
          </a:p>
        </p:txBody>
      </p:sp>
      <p:pic>
        <p:nvPicPr>
          <p:cNvPr id="300" name="Google Shape;300;g2e20f9b2722_0_140"/>
          <p:cNvPicPr preferRelativeResize="0"/>
          <p:nvPr/>
        </p:nvPicPr>
        <p:blipFill>
          <a:blip r:embed="rId5">
            <a:alphaModFix/>
          </a:blip>
          <a:stretch>
            <a:fillRect/>
          </a:stretch>
        </p:blipFill>
        <p:spPr>
          <a:xfrm>
            <a:off x="4404879" y="1969562"/>
            <a:ext cx="7243594" cy="1399413"/>
          </a:xfrm>
          <a:prstGeom prst="rect">
            <a:avLst/>
          </a:prstGeom>
          <a:noFill/>
          <a:ln>
            <a:noFill/>
          </a:ln>
        </p:spPr>
      </p:pic>
      <p:sp>
        <p:nvSpPr>
          <p:cNvPr id="301" name="Google Shape;301;g2e20f9b2722_0_140"/>
          <p:cNvSpPr/>
          <p:nvPr/>
        </p:nvSpPr>
        <p:spPr>
          <a:xfrm>
            <a:off x="9302480" y="5061445"/>
            <a:ext cx="2346000" cy="364800"/>
          </a:xfrm>
          <a:prstGeom prst="rect">
            <a:avLst/>
          </a:prstGeom>
          <a:noFill/>
          <a:ln>
            <a:noFill/>
          </a:ln>
        </p:spPr>
        <p:txBody>
          <a:bodyPr anchorCtr="0" anchor="t" bIns="45000" lIns="90000" spcFirstLastPara="1" rIns="90000" wrap="square" tIns="45000">
            <a:noAutofit/>
          </a:bodyPr>
          <a:lstStyle/>
          <a:p>
            <a:pPr indent="0" lvl="0" marL="0" marR="0" rtl="0" algn="ctr">
              <a:lnSpc>
                <a:spcPct val="100000"/>
              </a:lnSpc>
              <a:spcBef>
                <a:spcPts val="0"/>
              </a:spcBef>
              <a:spcAft>
                <a:spcPts val="0"/>
              </a:spcAft>
              <a:buNone/>
            </a:pPr>
            <a:r>
              <a:rPr b="0" lang="en-BG" sz="1800" strike="noStrike">
                <a:solidFill>
                  <a:srgbClr val="000000"/>
                </a:solidFill>
                <a:latin typeface="Consolas"/>
                <a:ea typeface="Consolas"/>
                <a:cs typeface="Consolas"/>
                <a:sym typeface="Consolas"/>
              </a:rPr>
              <a:t>CausalGPS</a:t>
            </a:r>
            <a:endParaRPr b="0" sz="1800" strike="noStrike">
              <a:solidFill>
                <a:srgbClr val="000000"/>
              </a:solidFill>
              <a:latin typeface="Consolas"/>
              <a:ea typeface="Consolas"/>
              <a:cs typeface="Consolas"/>
              <a:sym typeface="Consolas"/>
            </a:endParaRPr>
          </a:p>
        </p:txBody>
      </p:sp>
      <p:pic>
        <p:nvPicPr>
          <p:cNvPr id="302" name="Google Shape;302;g2e20f9b2722_0_140"/>
          <p:cNvPicPr preferRelativeResize="0"/>
          <p:nvPr/>
        </p:nvPicPr>
        <p:blipFill rotWithShape="1">
          <a:blip r:embed="rId6">
            <a:alphaModFix/>
          </a:blip>
          <a:srcRect b="0" l="0" r="0" t="0"/>
          <a:stretch/>
        </p:blipFill>
        <p:spPr>
          <a:xfrm>
            <a:off x="9703160" y="3521365"/>
            <a:ext cx="1544760" cy="1544760"/>
          </a:xfrm>
          <a:prstGeom prst="rect">
            <a:avLst/>
          </a:prstGeom>
          <a:noFill/>
          <a:ln>
            <a:noFill/>
          </a:ln>
        </p:spPr>
      </p:pic>
      <p:sp>
        <p:nvSpPr>
          <p:cNvPr id="303" name="Google Shape;303;g2e20f9b2722_0_140"/>
          <p:cNvSpPr txBox="1"/>
          <p:nvPr/>
        </p:nvSpPr>
        <p:spPr>
          <a:xfrm>
            <a:off x="6470175" y="2999675"/>
            <a:ext cx="5178300" cy="3078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BG" sz="800" u="sng">
                <a:solidFill>
                  <a:schemeClr val="hlink"/>
                </a:solidFill>
                <a:latin typeface="Century Gothic"/>
                <a:ea typeface="Century Gothic"/>
                <a:cs typeface="Century Gothic"/>
                <a:sym typeface="Century Gothic"/>
                <a:hlinkClick r:id="rId7"/>
              </a:rPr>
              <a:t>https://doi.org/10.1080/01621459.2022.2144737</a:t>
            </a:r>
            <a:r>
              <a:rPr lang="en-BG" sz="800">
                <a:latin typeface="Century Gothic"/>
                <a:ea typeface="Century Gothic"/>
                <a:cs typeface="Century Gothic"/>
                <a:sym typeface="Century Gothic"/>
              </a:rPr>
              <a:t> </a:t>
            </a:r>
            <a:endParaRPr sz="800">
              <a:latin typeface="Century Gothic"/>
              <a:ea typeface="Century Gothic"/>
              <a:cs typeface="Century Gothic"/>
              <a:sym typeface="Century Gothic"/>
            </a:endParaRPr>
          </a:p>
        </p:txBody>
      </p:sp>
      <p:sp>
        <p:nvSpPr>
          <p:cNvPr id="304" name="Google Shape;304;g2e20f9b2722_0_140"/>
          <p:cNvSpPr txBox="1"/>
          <p:nvPr/>
        </p:nvSpPr>
        <p:spPr>
          <a:xfrm>
            <a:off x="7169800" y="5553125"/>
            <a:ext cx="4340400" cy="597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BG" sz="1700">
                <a:solidFill>
                  <a:schemeClr val="dk1"/>
                </a:solidFill>
                <a:latin typeface="Century Gothic"/>
                <a:ea typeface="Century Gothic"/>
                <a:cs typeface="Century Gothic"/>
                <a:sym typeface="Century Gothic"/>
              </a:rPr>
              <a:t>→ Matching methods allow space-for-time analyses</a:t>
            </a:r>
            <a:endParaRPr sz="1700">
              <a:solidFill>
                <a:schemeClr val="dk1"/>
              </a:solidFill>
              <a:latin typeface="Century Gothic"/>
              <a:ea typeface="Century Gothic"/>
              <a:cs typeface="Century Gothic"/>
              <a:sym typeface="Century Gothic"/>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g2e064a8f82c_0_72"/>
          <p:cNvSpPr txBox="1"/>
          <p:nvPr>
            <p:ph type="title"/>
          </p:nvPr>
        </p:nvSpPr>
        <p:spPr>
          <a:xfrm>
            <a:off x="254510" y="268555"/>
            <a:ext cx="10515600" cy="1325700"/>
          </a:xfrm>
          <a:prstGeom prst="rect">
            <a:avLst/>
          </a:prstGeom>
          <a:noFill/>
          <a:ln>
            <a:noFill/>
          </a:ln>
        </p:spPr>
        <p:txBody>
          <a:bodyPr anchorCtr="0" anchor="ctr" bIns="45700" lIns="91425" spcFirstLastPara="1" rIns="91425" wrap="square" tIns="45700">
            <a:normAutofit/>
          </a:bodyPr>
          <a:lstStyle/>
          <a:p>
            <a:pPr indent="-457200" lvl="0" marL="457200" rtl="0" algn="l">
              <a:lnSpc>
                <a:spcPct val="80000"/>
              </a:lnSpc>
              <a:spcBef>
                <a:spcPts val="0"/>
              </a:spcBef>
              <a:spcAft>
                <a:spcPts val="0"/>
              </a:spcAft>
              <a:buClr>
                <a:schemeClr val="dk1"/>
              </a:buClr>
              <a:buSzPts val="3600"/>
              <a:buAutoNum type="arabicPeriod" startAt="2"/>
            </a:pPr>
            <a:r>
              <a:rPr lang="en-BG">
                <a:solidFill>
                  <a:schemeClr val="dk1"/>
                </a:solidFill>
              </a:rPr>
              <a:t>Regression discontinuity design</a:t>
            </a:r>
            <a:endParaRPr/>
          </a:p>
        </p:txBody>
      </p:sp>
      <p:sp>
        <p:nvSpPr>
          <p:cNvPr id="310" name="Google Shape;310;g2e064a8f82c_0_72"/>
          <p:cNvSpPr txBox="1"/>
          <p:nvPr/>
        </p:nvSpPr>
        <p:spPr>
          <a:xfrm>
            <a:off x="815225" y="1524525"/>
            <a:ext cx="10515600" cy="32169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Clr>
                <a:schemeClr val="dk1"/>
              </a:buClr>
              <a:buSzPts val="2000"/>
              <a:buFont typeface="Century Gothic"/>
              <a:buChar char="●"/>
            </a:pPr>
            <a:r>
              <a:rPr lang="en-BG" sz="2000">
                <a:solidFill>
                  <a:schemeClr val="dk1"/>
                </a:solidFill>
                <a:latin typeface="Century Gothic"/>
                <a:ea typeface="Century Gothic"/>
                <a:cs typeface="Century Gothic"/>
                <a:sym typeface="Century Gothic"/>
              </a:rPr>
              <a:t>Exploits the arbitrary nature of an intervention:</a:t>
            </a:r>
            <a:endParaRPr sz="2000">
              <a:solidFill>
                <a:schemeClr val="dk1"/>
              </a:solidFill>
              <a:latin typeface="Century Gothic"/>
              <a:ea typeface="Century Gothic"/>
              <a:cs typeface="Century Gothic"/>
              <a:sym typeface="Century Gothic"/>
            </a:endParaRPr>
          </a:p>
          <a:p>
            <a:pPr indent="0" lvl="0" marL="457200" rtl="0" algn="ctr">
              <a:spcBef>
                <a:spcPts val="0"/>
              </a:spcBef>
              <a:spcAft>
                <a:spcPts val="0"/>
              </a:spcAft>
              <a:buNone/>
            </a:pPr>
            <a:r>
              <a:t/>
            </a:r>
            <a:endParaRPr sz="2000">
              <a:solidFill>
                <a:schemeClr val="dk1"/>
              </a:solidFill>
              <a:latin typeface="Century Gothic"/>
              <a:ea typeface="Century Gothic"/>
              <a:cs typeface="Century Gothic"/>
              <a:sym typeface="Century Gothic"/>
            </a:endParaRPr>
          </a:p>
          <a:p>
            <a:pPr indent="0" lvl="0" marL="457200" rtl="0" algn="ctr">
              <a:spcBef>
                <a:spcPts val="0"/>
              </a:spcBef>
              <a:spcAft>
                <a:spcPts val="0"/>
              </a:spcAft>
              <a:buNone/>
            </a:pPr>
            <a:r>
              <a:rPr i="1" lang="en-BG" sz="2100">
                <a:solidFill>
                  <a:schemeClr val="dk1"/>
                </a:solidFill>
                <a:latin typeface="Century Gothic"/>
                <a:ea typeface="Century Gothic"/>
                <a:cs typeface="Century Gothic"/>
                <a:sym typeface="Century Gothic"/>
              </a:rPr>
              <a:t>In the neighbourhood of an (arbitrary) intervention, unobserved variables are equals between treated and control observations</a:t>
            </a:r>
            <a:endParaRPr sz="2100">
              <a:solidFill>
                <a:schemeClr val="dk1"/>
              </a:solidFill>
              <a:latin typeface="Century Gothic"/>
              <a:ea typeface="Century Gothic"/>
              <a:cs typeface="Century Gothic"/>
              <a:sym typeface="Century Gothic"/>
            </a:endParaRPr>
          </a:p>
          <a:p>
            <a:pPr indent="0" lvl="0" marL="0" rtl="0" algn="l">
              <a:spcBef>
                <a:spcPts val="0"/>
              </a:spcBef>
              <a:spcAft>
                <a:spcPts val="0"/>
              </a:spcAft>
              <a:buNone/>
            </a:pPr>
            <a:r>
              <a:t/>
            </a:r>
            <a:endParaRPr sz="2000">
              <a:solidFill>
                <a:schemeClr val="dk1"/>
              </a:solidFill>
              <a:latin typeface="Century Gothic"/>
              <a:ea typeface="Century Gothic"/>
              <a:cs typeface="Century Gothic"/>
              <a:sym typeface="Century Gothic"/>
            </a:endParaRPr>
          </a:p>
          <a:p>
            <a:pPr indent="-349250" lvl="0" marL="457200" rtl="0" algn="l">
              <a:spcBef>
                <a:spcPts val="0"/>
              </a:spcBef>
              <a:spcAft>
                <a:spcPts val="0"/>
              </a:spcAft>
              <a:buClr>
                <a:schemeClr val="dk1"/>
              </a:buClr>
              <a:buSzPts val="1900"/>
              <a:buFont typeface="Century Gothic"/>
              <a:buChar char="●"/>
            </a:pPr>
            <a:r>
              <a:rPr b="1" lang="en-BG" sz="1900">
                <a:solidFill>
                  <a:schemeClr val="dk1"/>
                </a:solidFill>
                <a:latin typeface="Century Gothic"/>
                <a:ea typeface="Century Gothic"/>
                <a:cs typeface="Century Gothic"/>
                <a:sym typeface="Century Gothic"/>
              </a:rPr>
              <a:t>Example</a:t>
            </a:r>
            <a:r>
              <a:rPr lang="en-BG" sz="1900">
                <a:solidFill>
                  <a:schemeClr val="dk1"/>
                </a:solidFill>
                <a:latin typeface="Century Gothic"/>
                <a:ea typeface="Century Gothic"/>
                <a:cs typeface="Century Gothic"/>
                <a:sym typeface="Century Gothic"/>
              </a:rPr>
              <a:t>	Thinning effect ?→ bird abundances </a:t>
            </a:r>
            <a:endParaRPr sz="1900">
              <a:solidFill>
                <a:schemeClr val="dk1"/>
              </a:solidFill>
              <a:latin typeface="Century Gothic"/>
              <a:ea typeface="Century Gothic"/>
              <a:cs typeface="Century Gothic"/>
              <a:sym typeface="Century Gothic"/>
            </a:endParaRPr>
          </a:p>
          <a:p>
            <a:pPr indent="-349250" lvl="1" marL="914400" rtl="0" algn="l">
              <a:spcBef>
                <a:spcPts val="0"/>
              </a:spcBef>
              <a:spcAft>
                <a:spcPts val="0"/>
              </a:spcAft>
              <a:buClr>
                <a:schemeClr val="dk1"/>
              </a:buClr>
              <a:buSzPts val="1900"/>
              <a:buFont typeface="Century Gothic"/>
              <a:buChar char="○"/>
            </a:pPr>
            <a:r>
              <a:rPr lang="en-BG" sz="1900">
                <a:solidFill>
                  <a:schemeClr val="dk1"/>
                </a:solidFill>
                <a:latin typeface="Century Gothic"/>
                <a:ea typeface="Century Gothic"/>
                <a:cs typeface="Century Gothic"/>
                <a:sym typeface="Century Gothic"/>
              </a:rPr>
              <a:t>Forest stands eligible for thinning if: </a:t>
            </a:r>
            <a:endParaRPr sz="1900">
              <a:solidFill>
                <a:schemeClr val="dk1"/>
              </a:solidFill>
              <a:latin typeface="Century Gothic"/>
              <a:ea typeface="Century Gothic"/>
              <a:cs typeface="Century Gothic"/>
              <a:sym typeface="Century Gothic"/>
            </a:endParaRPr>
          </a:p>
          <a:p>
            <a:pPr indent="457200" lvl="0" marL="914400" rtl="0" algn="l">
              <a:spcBef>
                <a:spcPts val="0"/>
              </a:spcBef>
              <a:spcAft>
                <a:spcPts val="0"/>
              </a:spcAft>
              <a:buNone/>
            </a:pPr>
            <a:r>
              <a:rPr lang="en-BG" sz="1900">
                <a:solidFill>
                  <a:schemeClr val="dk1"/>
                </a:solidFill>
                <a:latin typeface="Century Gothic"/>
                <a:ea typeface="Century Gothic"/>
                <a:cs typeface="Century Gothic"/>
                <a:sym typeface="Century Gothic"/>
              </a:rPr>
              <a:t>i) within 15 km of a developed area 		ii) Size &gt;= 3 ha						</a:t>
            </a:r>
            <a:endParaRPr sz="1900">
              <a:solidFill>
                <a:schemeClr val="dk1"/>
              </a:solidFill>
              <a:latin typeface="Century Gothic"/>
              <a:ea typeface="Century Gothic"/>
              <a:cs typeface="Century Gothic"/>
              <a:sym typeface="Century Gothic"/>
            </a:endParaRPr>
          </a:p>
          <a:p>
            <a:pPr indent="457200" lvl="0" marL="0" rtl="0" algn="ctr">
              <a:spcBef>
                <a:spcPts val="0"/>
              </a:spcBef>
              <a:spcAft>
                <a:spcPts val="0"/>
              </a:spcAft>
              <a:buNone/>
            </a:pPr>
            <a:r>
              <a:rPr b="1" lang="en-BG" sz="1900">
                <a:solidFill>
                  <a:schemeClr val="dk1"/>
                </a:solidFill>
                <a:latin typeface="Century Gothic"/>
                <a:ea typeface="Century Gothic"/>
                <a:cs typeface="Century Gothic"/>
                <a:sym typeface="Century Gothic"/>
              </a:rPr>
              <a:t>→ Compare:</a:t>
            </a:r>
            <a:endParaRPr b="1" sz="1900">
              <a:solidFill>
                <a:schemeClr val="dk1"/>
              </a:solidFill>
              <a:latin typeface="Century Gothic"/>
              <a:ea typeface="Century Gothic"/>
              <a:cs typeface="Century Gothic"/>
              <a:sym typeface="Century Gothic"/>
            </a:endParaRPr>
          </a:p>
        </p:txBody>
      </p:sp>
      <p:sp>
        <p:nvSpPr>
          <p:cNvPr id="311" name="Google Shape;311;g2e064a8f82c_0_72"/>
          <p:cNvSpPr txBox="1"/>
          <p:nvPr/>
        </p:nvSpPr>
        <p:spPr>
          <a:xfrm>
            <a:off x="381000" y="4680857"/>
            <a:ext cx="6166800" cy="15699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Clr>
                <a:schemeClr val="dk1"/>
              </a:buClr>
              <a:buSzPts val="1800"/>
              <a:buFont typeface="Century Gothic"/>
              <a:buChar char="-"/>
            </a:pPr>
            <a:r>
              <a:rPr lang="en-BG" sz="1800">
                <a:solidFill>
                  <a:schemeClr val="dk1"/>
                </a:solidFill>
                <a:latin typeface="Century Gothic"/>
                <a:ea typeface="Century Gothic"/>
                <a:cs typeface="Century Gothic"/>
                <a:sym typeface="Century Gothic"/>
              </a:rPr>
              <a:t>Stands above 3 ha in size that are:</a:t>
            </a:r>
            <a:endParaRPr sz="1800">
              <a:solidFill>
                <a:schemeClr val="dk1"/>
              </a:solidFill>
              <a:latin typeface="Century Gothic"/>
              <a:ea typeface="Century Gothic"/>
              <a:cs typeface="Century Gothic"/>
              <a:sym typeface="Century Gothic"/>
            </a:endParaRPr>
          </a:p>
          <a:p>
            <a:pPr indent="-342900" lvl="1" marL="914400" rtl="0" algn="l">
              <a:spcBef>
                <a:spcPts val="0"/>
              </a:spcBef>
              <a:spcAft>
                <a:spcPts val="0"/>
              </a:spcAft>
              <a:buClr>
                <a:schemeClr val="dk1"/>
              </a:buClr>
              <a:buSzPts val="1800"/>
              <a:buFont typeface="Century Gothic"/>
              <a:buChar char="-"/>
            </a:pPr>
            <a:r>
              <a:rPr lang="en-BG" sz="1800">
                <a:solidFill>
                  <a:schemeClr val="dk1"/>
                </a:solidFill>
                <a:latin typeface="Century Gothic"/>
                <a:ea typeface="Century Gothic"/>
                <a:cs typeface="Century Gothic"/>
                <a:sym typeface="Century Gothic"/>
              </a:rPr>
              <a:t>just &lt;15 km from a developed area (treatment) with</a:t>
            </a:r>
            <a:endParaRPr sz="1800">
              <a:solidFill>
                <a:schemeClr val="dk1"/>
              </a:solidFill>
              <a:latin typeface="Century Gothic"/>
              <a:ea typeface="Century Gothic"/>
              <a:cs typeface="Century Gothic"/>
              <a:sym typeface="Century Gothic"/>
            </a:endParaRPr>
          </a:p>
          <a:p>
            <a:pPr indent="-342900" lvl="1" marL="914400" rtl="0" algn="l">
              <a:spcBef>
                <a:spcPts val="0"/>
              </a:spcBef>
              <a:spcAft>
                <a:spcPts val="0"/>
              </a:spcAft>
              <a:buClr>
                <a:schemeClr val="dk1"/>
              </a:buClr>
              <a:buSzPts val="1800"/>
              <a:buFont typeface="Century Gothic"/>
              <a:buChar char="-"/>
            </a:pPr>
            <a:r>
              <a:rPr lang="en-BG" sz="1800">
                <a:solidFill>
                  <a:schemeClr val="dk1"/>
                </a:solidFill>
                <a:latin typeface="Century Gothic"/>
                <a:ea typeface="Century Gothic"/>
                <a:cs typeface="Century Gothic"/>
                <a:sym typeface="Century Gothic"/>
              </a:rPr>
              <a:t>just more than 15 km from a developed area (control)</a:t>
            </a:r>
            <a:endParaRPr sz="1300"/>
          </a:p>
        </p:txBody>
      </p:sp>
      <p:sp>
        <p:nvSpPr>
          <p:cNvPr id="312" name="Google Shape;312;g2e064a8f82c_0_72"/>
          <p:cNvSpPr txBox="1"/>
          <p:nvPr/>
        </p:nvSpPr>
        <p:spPr>
          <a:xfrm>
            <a:off x="6547775" y="4680862"/>
            <a:ext cx="5388600" cy="15699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Clr>
                <a:schemeClr val="dk1"/>
              </a:buClr>
              <a:buSzPts val="1800"/>
              <a:buFont typeface="Century Gothic"/>
              <a:buChar char="-"/>
            </a:pPr>
            <a:r>
              <a:rPr lang="en-BG" sz="1800">
                <a:solidFill>
                  <a:schemeClr val="dk1"/>
                </a:solidFill>
                <a:latin typeface="Century Gothic"/>
                <a:ea typeface="Century Gothic"/>
                <a:cs typeface="Century Gothic"/>
                <a:sym typeface="Century Gothic"/>
              </a:rPr>
              <a:t>For all parcels that are &lt;15 km from a developed area: </a:t>
            </a:r>
            <a:endParaRPr sz="1800">
              <a:solidFill>
                <a:schemeClr val="dk1"/>
              </a:solidFill>
              <a:latin typeface="Century Gothic"/>
              <a:ea typeface="Century Gothic"/>
              <a:cs typeface="Century Gothic"/>
              <a:sym typeface="Century Gothic"/>
            </a:endParaRPr>
          </a:p>
          <a:p>
            <a:pPr indent="-342900" lvl="1" marL="914400" rtl="0" algn="l">
              <a:spcBef>
                <a:spcPts val="0"/>
              </a:spcBef>
              <a:spcAft>
                <a:spcPts val="0"/>
              </a:spcAft>
              <a:buClr>
                <a:schemeClr val="dk1"/>
              </a:buClr>
              <a:buSzPts val="1800"/>
              <a:buFont typeface="Century Gothic"/>
              <a:buChar char="-"/>
            </a:pPr>
            <a:r>
              <a:rPr lang="en-BG" sz="1800">
                <a:solidFill>
                  <a:schemeClr val="dk1"/>
                </a:solidFill>
                <a:latin typeface="Century Gothic"/>
                <a:ea typeface="Century Gothic"/>
                <a:cs typeface="Century Gothic"/>
                <a:sym typeface="Century Gothic"/>
              </a:rPr>
              <a:t>stands that are just above 3 ha in size (treatment) with</a:t>
            </a:r>
            <a:endParaRPr sz="1800">
              <a:solidFill>
                <a:schemeClr val="dk1"/>
              </a:solidFill>
              <a:latin typeface="Century Gothic"/>
              <a:ea typeface="Century Gothic"/>
              <a:cs typeface="Century Gothic"/>
              <a:sym typeface="Century Gothic"/>
            </a:endParaRPr>
          </a:p>
          <a:p>
            <a:pPr indent="-342900" lvl="1" marL="914400" rtl="0" algn="l">
              <a:spcBef>
                <a:spcPts val="0"/>
              </a:spcBef>
              <a:spcAft>
                <a:spcPts val="0"/>
              </a:spcAft>
              <a:buClr>
                <a:schemeClr val="dk1"/>
              </a:buClr>
              <a:buSzPts val="1800"/>
              <a:buFont typeface="Century Gothic"/>
              <a:buChar char="-"/>
            </a:pPr>
            <a:r>
              <a:rPr lang="en-BG" sz="1800">
                <a:solidFill>
                  <a:schemeClr val="dk1"/>
                </a:solidFill>
                <a:latin typeface="Century Gothic"/>
                <a:ea typeface="Century Gothic"/>
                <a:cs typeface="Century Gothic"/>
                <a:sym typeface="Century Gothic"/>
              </a:rPr>
              <a:t>those that are just below 3 ha (control)</a:t>
            </a:r>
            <a:endParaRPr sz="13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0">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0">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0">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0">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0">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g2e064a8f82c_0_76"/>
          <p:cNvSpPr txBox="1"/>
          <p:nvPr>
            <p:ph type="title"/>
          </p:nvPr>
        </p:nvSpPr>
        <p:spPr>
          <a:xfrm>
            <a:off x="254510" y="268555"/>
            <a:ext cx="10515600" cy="1325700"/>
          </a:xfrm>
          <a:prstGeom prst="rect">
            <a:avLst/>
          </a:prstGeom>
          <a:noFill/>
          <a:ln>
            <a:noFill/>
          </a:ln>
        </p:spPr>
        <p:txBody>
          <a:bodyPr anchorCtr="0" anchor="ctr" bIns="45700" lIns="91425" spcFirstLastPara="1" rIns="91425" wrap="square" tIns="45700">
            <a:normAutofit/>
          </a:bodyPr>
          <a:lstStyle/>
          <a:p>
            <a:pPr indent="-457200" lvl="0" marL="457200" rtl="0" algn="l">
              <a:lnSpc>
                <a:spcPct val="80000"/>
              </a:lnSpc>
              <a:spcBef>
                <a:spcPts val="0"/>
              </a:spcBef>
              <a:spcAft>
                <a:spcPts val="0"/>
              </a:spcAft>
              <a:buClr>
                <a:schemeClr val="dk1"/>
              </a:buClr>
              <a:buSzPts val="3600"/>
              <a:buAutoNum type="arabicPeriod" startAt="3"/>
            </a:pPr>
            <a:r>
              <a:rPr lang="en-BG">
                <a:solidFill>
                  <a:schemeClr val="dk1"/>
                </a:solidFill>
              </a:rPr>
              <a:t>Difference-in-differences (DiD) models </a:t>
            </a:r>
            <a:endParaRPr/>
          </a:p>
        </p:txBody>
      </p:sp>
      <p:sp>
        <p:nvSpPr>
          <p:cNvPr id="318" name="Google Shape;318;g2e064a8f82c_0_76"/>
          <p:cNvSpPr txBox="1"/>
          <p:nvPr/>
        </p:nvSpPr>
        <p:spPr>
          <a:xfrm>
            <a:off x="815225" y="1524525"/>
            <a:ext cx="10515600" cy="44331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Clr>
                <a:schemeClr val="dk1"/>
              </a:buClr>
              <a:buSzPts val="2000"/>
              <a:buFont typeface="Century Gothic"/>
              <a:buChar char="●"/>
            </a:pPr>
            <a:r>
              <a:rPr lang="en-BG" sz="2000">
                <a:solidFill>
                  <a:schemeClr val="dk1"/>
                </a:solidFill>
                <a:latin typeface="Century Gothic"/>
                <a:ea typeface="Century Gothic"/>
                <a:cs typeface="Century Gothic"/>
                <a:sym typeface="Century Gothic"/>
              </a:rPr>
              <a:t>A before/after control intervention method (BACI) with time-series data in treatment and control groups</a:t>
            </a:r>
            <a:endParaRPr sz="2000">
              <a:solidFill>
                <a:schemeClr val="dk1"/>
              </a:solidFill>
              <a:latin typeface="Century Gothic"/>
              <a:ea typeface="Century Gothic"/>
              <a:cs typeface="Century Gothic"/>
              <a:sym typeface="Century Gothic"/>
            </a:endParaRPr>
          </a:p>
          <a:p>
            <a:pPr indent="0" lvl="0" marL="457200" rtl="0" algn="l">
              <a:spcBef>
                <a:spcPts val="0"/>
              </a:spcBef>
              <a:spcAft>
                <a:spcPts val="0"/>
              </a:spcAft>
              <a:buNone/>
            </a:pPr>
            <a:r>
              <a:t/>
            </a:r>
            <a:endParaRPr sz="2000">
              <a:solidFill>
                <a:schemeClr val="dk1"/>
              </a:solidFill>
              <a:latin typeface="Century Gothic"/>
              <a:ea typeface="Century Gothic"/>
              <a:cs typeface="Century Gothic"/>
              <a:sym typeface="Century Gothic"/>
            </a:endParaRPr>
          </a:p>
          <a:p>
            <a:pPr indent="-374650" lvl="0" marL="457200" rtl="0" algn="l">
              <a:spcBef>
                <a:spcPts val="0"/>
              </a:spcBef>
              <a:spcAft>
                <a:spcPts val="0"/>
              </a:spcAft>
              <a:buClr>
                <a:schemeClr val="dk1"/>
              </a:buClr>
              <a:buSzPts val="2300"/>
              <a:buFont typeface="Century Gothic"/>
              <a:buChar char="●"/>
            </a:pPr>
            <a:r>
              <a:rPr lang="en-BG" sz="2300">
                <a:solidFill>
                  <a:schemeClr val="dk1"/>
                </a:solidFill>
                <a:latin typeface="Century Gothic"/>
                <a:ea typeface="Century Gothic"/>
                <a:cs typeface="Century Gothic"/>
                <a:sym typeface="Century Gothic"/>
              </a:rPr>
              <a:t>Parallel-trends assumption:</a:t>
            </a:r>
            <a:endParaRPr sz="2300">
              <a:solidFill>
                <a:schemeClr val="dk1"/>
              </a:solidFill>
              <a:latin typeface="Century Gothic"/>
              <a:ea typeface="Century Gothic"/>
              <a:cs typeface="Century Gothic"/>
              <a:sym typeface="Century Gothic"/>
            </a:endParaRPr>
          </a:p>
          <a:p>
            <a:pPr indent="0" lvl="0" marL="457200" rtl="0" algn="ctr">
              <a:spcBef>
                <a:spcPts val="0"/>
              </a:spcBef>
              <a:spcAft>
                <a:spcPts val="0"/>
              </a:spcAft>
              <a:buNone/>
            </a:pPr>
            <a:r>
              <a:t/>
            </a:r>
            <a:endParaRPr sz="20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rPr i="1" lang="en-BG" sz="2100">
                <a:solidFill>
                  <a:schemeClr val="dk1"/>
                </a:solidFill>
                <a:latin typeface="Century Gothic"/>
                <a:ea typeface="Century Gothic"/>
                <a:cs typeface="Century Gothic"/>
                <a:sym typeface="Century Gothic"/>
              </a:rPr>
              <a:t>If not for the treatment, control and treatment groups would have parallel time trends</a:t>
            </a:r>
            <a:endParaRPr i="1" sz="2800">
              <a:solidFill>
                <a:schemeClr val="dk1"/>
              </a:solidFill>
              <a:latin typeface="Century Gothic"/>
              <a:ea typeface="Century Gothic"/>
              <a:cs typeface="Century Gothic"/>
              <a:sym typeface="Century Gothic"/>
            </a:endParaRPr>
          </a:p>
          <a:p>
            <a:pPr indent="0" lvl="0" marL="0" rtl="0" algn="r">
              <a:spcBef>
                <a:spcPts val="0"/>
              </a:spcBef>
              <a:spcAft>
                <a:spcPts val="0"/>
              </a:spcAft>
              <a:buNone/>
            </a:pPr>
            <a:r>
              <a:rPr lang="en-BG" sz="1700">
                <a:solidFill>
                  <a:schemeClr val="dk1"/>
                </a:solidFill>
                <a:latin typeface="Century Gothic"/>
                <a:ea typeface="Century Gothic"/>
                <a:cs typeface="Century Gothic"/>
                <a:sym typeface="Century Gothic"/>
              </a:rPr>
              <a:t>→ Controls for time invariant unobservables</a:t>
            </a:r>
            <a:endParaRPr sz="1700">
              <a:solidFill>
                <a:schemeClr val="dk1"/>
              </a:solidFill>
              <a:latin typeface="Century Gothic"/>
              <a:ea typeface="Century Gothic"/>
              <a:cs typeface="Century Gothic"/>
              <a:sym typeface="Century Gothic"/>
            </a:endParaRPr>
          </a:p>
          <a:p>
            <a:pPr indent="0" lvl="0" marL="0" rtl="0" algn="l">
              <a:spcBef>
                <a:spcPts val="0"/>
              </a:spcBef>
              <a:spcAft>
                <a:spcPts val="0"/>
              </a:spcAft>
              <a:buNone/>
            </a:pPr>
            <a:r>
              <a:t/>
            </a:r>
            <a:endParaRPr b="1" sz="1900">
              <a:solidFill>
                <a:schemeClr val="dk1"/>
              </a:solidFill>
              <a:latin typeface="Century Gothic"/>
              <a:ea typeface="Century Gothic"/>
              <a:cs typeface="Century Gothic"/>
              <a:sym typeface="Century Gothic"/>
            </a:endParaRPr>
          </a:p>
          <a:p>
            <a:pPr indent="-349250" lvl="0" marL="457200" rtl="0" algn="l">
              <a:spcBef>
                <a:spcPts val="0"/>
              </a:spcBef>
              <a:spcAft>
                <a:spcPts val="0"/>
              </a:spcAft>
              <a:buClr>
                <a:schemeClr val="dk1"/>
              </a:buClr>
              <a:buSzPts val="1900"/>
              <a:buFont typeface="Century Gothic"/>
              <a:buChar char="●"/>
            </a:pPr>
            <a:r>
              <a:rPr b="1" lang="en-BG" sz="1900">
                <a:solidFill>
                  <a:schemeClr val="dk1"/>
                </a:solidFill>
                <a:latin typeface="Century Gothic"/>
                <a:ea typeface="Century Gothic"/>
                <a:cs typeface="Century Gothic"/>
                <a:sym typeface="Century Gothic"/>
              </a:rPr>
              <a:t>Treatment effect: </a:t>
            </a:r>
            <a:r>
              <a:rPr lang="en-BG" sz="1900">
                <a:solidFill>
                  <a:schemeClr val="dk1"/>
                </a:solidFill>
                <a:latin typeface="Century Gothic"/>
                <a:ea typeface="Century Gothic"/>
                <a:cs typeface="Century Gothic"/>
                <a:sym typeface="Century Gothic"/>
              </a:rPr>
              <a:t>Difference between the before/after-treatment differences for the treated and non-treated observations</a:t>
            </a:r>
            <a:endParaRPr sz="1900">
              <a:solidFill>
                <a:schemeClr val="dk1"/>
              </a:solidFill>
              <a:latin typeface="Century Gothic"/>
              <a:ea typeface="Century Gothic"/>
              <a:cs typeface="Century Gothic"/>
              <a:sym typeface="Century Gothic"/>
            </a:endParaRPr>
          </a:p>
          <a:p>
            <a:pPr indent="0" lvl="0" marL="457200" rtl="0" algn="l">
              <a:spcBef>
                <a:spcPts val="0"/>
              </a:spcBef>
              <a:spcAft>
                <a:spcPts val="0"/>
              </a:spcAft>
              <a:buNone/>
            </a:pPr>
            <a:r>
              <a:t/>
            </a:r>
            <a:endParaRPr sz="1900">
              <a:solidFill>
                <a:schemeClr val="dk1"/>
              </a:solidFill>
              <a:latin typeface="Century Gothic"/>
              <a:ea typeface="Century Gothic"/>
              <a:cs typeface="Century Gothic"/>
              <a:sym typeface="Century Gothic"/>
            </a:endParaRPr>
          </a:p>
          <a:p>
            <a:pPr indent="-349250" lvl="0" marL="457200" rtl="0" algn="l">
              <a:spcBef>
                <a:spcPts val="0"/>
              </a:spcBef>
              <a:spcAft>
                <a:spcPts val="0"/>
              </a:spcAft>
              <a:buClr>
                <a:schemeClr val="dk1"/>
              </a:buClr>
              <a:buSzPts val="1900"/>
              <a:buFont typeface="Century Gothic"/>
              <a:buChar char="●"/>
            </a:pPr>
            <a:r>
              <a:rPr lang="en-BG" sz="1900">
                <a:solidFill>
                  <a:schemeClr val="dk1"/>
                </a:solidFill>
                <a:latin typeface="Century Gothic"/>
                <a:ea typeface="Century Gothic"/>
                <a:cs typeface="Century Gothic"/>
                <a:sym typeface="Century Gothic"/>
              </a:rPr>
              <a:t>DiD can be extended to </a:t>
            </a:r>
            <a:r>
              <a:rPr lang="en-BG" sz="1900" u="sng">
                <a:solidFill>
                  <a:schemeClr val="dk1"/>
                </a:solidFill>
                <a:latin typeface="Century Gothic"/>
                <a:ea typeface="Century Gothic"/>
                <a:cs typeface="Century Gothic"/>
                <a:sym typeface="Century Gothic"/>
              </a:rPr>
              <a:t>include covariates</a:t>
            </a:r>
            <a:r>
              <a:rPr lang="en-BG" sz="1900">
                <a:solidFill>
                  <a:schemeClr val="dk1"/>
                </a:solidFill>
                <a:latin typeface="Century Gothic"/>
                <a:ea typeface="Century Gothic"/>
                <a:cs typeface="Century Gothic"/>
                <a:sym typeface="Century Gothic"/>
              </a:rPr>
              <a:t>, different timing of treatment (</a:t>
            </a:r>
            <a:r>
              <a:rPr i="1" lang="en-BG" sz="1900">
                <a:solidFill>
                  <a:schemeClr val="dk1"/>
                </a:solidFill>
                <a:latin typeface="Century Gothic"/>
                <a:ea typeface="Century Gothic"/>
                <a:cs typeface="Century Gothic"/>
                <a:sym typeface="Century Gothic"/>
              </a:rPr>
              <a:t>staggered</a:t>
            </a:r>
            <a:r>
              <a:rPr lang="en-BG" sz="1900">
                <a:solidFill>
                  <a:schemeClr val="dk1"/>
                </a:solidFill>
                <a:latin typeface="Century Gothic"/>
                <a:ea typeface="Century Gothic"/>
                <a:cs typeface="Century Gothic"/>
                <a:sym typeface="Century Gothic"/>
              </a:rPr>
              <a:t> DiD) and an additional control group (</a:t>
            </a:r>
            <a:r>
              <a:rPr i="1" lang="en-BG" sz="1900">
                <a:solidFill>
                  <a:schemeClr val="dk1"/>
                </a:solidFill>
                <a:latin typeface="Century Gothic"/>
                <a:ea typeface="Century Gothic"/>
                <a:cs typeface="Century Gothic"/>
                <a:sym typeface="Century Gothic"/>
              </a:rPr>
              <a:t>triple difference</a:t>
            </a:r>
            <a:r>
              <a:rPr lang="en-BG" sz="1900">
                <a:solidFill>
                  <a:schemeClr val="dk1"/>
                </a:solidFill>
                <a:latin typeface="Century Gothic"/>
                <a:ea typeface="Century Gothic"/>
                <a:cs typeface="Century Gothic"/>
                <a:sym typeface="Century Gothic"/>
              </a:rPr>
              <a:t>)</a:t>
            </a:r>
            <a:endParaRPr sz="1900">
              <a:solidFill>
                <a:schemeClr val="dk1"/>
              </a:solidFill>
              <a:latin typeface="Century Gothic"/>
              <a:ea typeface="Century Gothic"/>
              <a:cs typeface="Century Gothic"/>
              <a:sym typeface="Century Gothic"/>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8">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8">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8">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8">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8">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8">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8">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8">
                                            <p:txEl>
                                              <p:pRg end="9" st="9"/>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pic>
        <p:nvPicPr>
          <p:cNvPr id="323" name="Google Shape;323;g2e045e19c3c_0_120"/>
          <p:cNvPicPr preferRelativeResize="0"/>
          <p:nvPr/>
        </p:nvPicPr>
        <p:blipFill rotWithShape="1">
          <a:blip r:embed="rId3">
            <a:alphaModFix/>
          </a:blip>
          <a:srcRect b="49502" l="0" r="21562" t="26914"/>
          <a:stretch/>
        </p:blipFill>
        <p:spPr>
          <a:xfrm>
            <a:off x="2887525" y="1953925"/>
            <a:ext cx="5629875" cy="1528175"/>
          </a:xfrm>
          <a:prstGeom prst="rect">
            <a:avLst/>
          </a:prstGeom>
          <a:noFill/>
          <a:ln>
            <a:noFill/>
          </a:ln>
        </p:spPr>
      </p:pic>
      <p:sp>
        <p:nvSpPr>
          <p:cNvPr id="324" name="Google Shape;324;g2e045e19c3c_0_120"/>
          <p:cNvSpPr txBox="1"/>
          <p:nvPr/>
        </p:nvSpPr>
        <p:spPr>
          <a:xfrm>
            <a:off x="10167050" y="3186225"/>
            <a:ext cx="18657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BG" sz="1200">
                <a:solidFill>
                  <a:schemeClr val="dk1"/>
                </a:solidFill>
                <a:latin typeface="Century Gothic"/>
                <a:ea typeface="Century Gothic"/>
                <a:cs typeface="Century Gothic"/>
                <a:sym typeface="Century Gothic"/>
              </a:rPr>
              <a:t>Wauchope et al. 2021</a:t>
            </a:r>
            <a:endParaRPr sz="1200">
              <a:solidFill>
                <a:schemeClr val="dk1"/>
              </a:solidFill>
              <a:latin typeface="Century Gothic"/>
              <a:ea typeface="Century Gothic"/>
              <a:cs typeface="Century Gothic"/>
              <a:sym typeface="Century Gothic"/>
            </a:endParaRPr>
          </a:p>
          <a:p>
            <a:pPr indent="0" lvl="0" marL="0" rtl="0" algn="l">
              <a:spcBef>
                <a:spcPts val="0"/>
              </a:spcBef>
              <a:spcAft>
                <a:spcPts val="0"/>
              </a:spcAft>
              <a:buNone/>
            </a:pPr>
            <a:r>
              <a:rPr lang="en-BG" sz="1000" u="sng">
                <a:solidFill>
                  <a:schemeClr val="hlink"/>
                </a:solidFill>
                <a:latin typeface="Century Gothic"/>
                <a:ea typeface="Century Gothic"/>
                <a:cs typeface="Century Gothic"/>
                <a:sym typeface="Century Gothic"/>
                <a:hlinkClick r:id="rId4"/>
              </a:rPr>
              <a:t>https://doi.org/10.1016/j.tree.2020.11.001</a:t>
            </a:r>
            <a:r>
              <a:rPr lang="en-BG" sz="1000">
                <a:solidFill>
                  <a:schemeClr val="dk1"/>
                </a:solidFill>
                <a:latin typeface="Century Gothic"/>
                <a:ea typeface="Century Gothic"/>
                <a:cs typeface="Century Gothic"/>
                <a:sym typeface="Century Gothic"/>
              </a:rPr>
              <a:t> </a:t>
            </a:r>
            <a:endParaRPr sz="1000">
              <a:solidFill>
                <a:schemeClr val="dk1"/>
              </a:solidFill>
              <a:latin typeface="Century Gothic"/>
              <a:ea typeface="Century Gothic"/>
              <a:cs typeface="Century Gothic"/>
              <a:sym typeface="Century Gothic"/>
            </a:endParaRPr>
          </a:p>
        </p:txBody>
      </p:sp>
      <p:sp>
        <p:nvSpPr>
          <p:cNvPr id="325" name="Google Shape;325;g2e045e19c3c_0_120"/>
          <p:cNvSpPr txBox="1"/>
          <p:nvPr/>
        </p:nvSpPr>
        <p:spPr>
          <a:xfrm>
            <a:off x="10103450" y="629275"/>
            <a:ext cx="1929300" cy="25551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en-BG">
                <a:latin typeface="Century Gothic"/>
                <a:ea typeface="Century Gothic"/>
                <a:cs typeface="Century Gothic"/>
                <a:sym typeface="Century Gothic"/>
              </a:rPr>
              <a:t>Figure 1.</a:t>
            </a:r>
            <a:r>
              <a:rPr lang="en-BG">
                <a:latin typeface="Century Gothic"/>
                <a:ea typeface="Century Gothic"/>
                <a:cs typeface="Century Gothic"/>
                <a:sym typeface="Century Gothic"/>
              </a:rPr>
              <a:t> Average, Trend, and Immediate Change When Assessing the Impact of an Intervention (broken vertical line) Using BA (Before After) or BACI (Before After Control Intervention) data.</a:t>
            </a:r>
            <a:endParaRPr>
              <a:latin typeface="Century Gothic"/>
              <a:ea typeface="Century Gothic"/>
              <a:cs typeface="Century Gothic"/>
              <a:sym typeface="Century Gothic"/>
            </a:endParaRPr>
          </a:p>
        </p:txBody>
      </p:sp>
      <p:sp>
        <p:nvSpPr>
          <p:cNvPr id="326" name="Google Shape;326;g2e045e19c3c_0_120"/>
          <p:cNvSpPr txBox="1"/>
          <p:nvPr>
            <p:ph type="title"/>
          </p:nvPr>
        </p:nvSpPr>
        <p:spPr>
          <a:xfrm>
            <a:off x="254500" y="497150"/>
            <a:ext cx="2633100" cy="19254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163A3C"/>
              </a:buClr>
              <a:buSzPct val="100000"/>
              <a:buFont typeface="Poppins"/>
              <a:buNone/>
            </a:pPr>
            <a:r>
              <a:rPr lang="en-BG"/>
              <a:t>BACI </a:t>
            </a:r>
            <a:r>
              <a:rPr lang="en-BG"/>
              <a:t>illustration</a:t>
            </a:r>
            <a:endParaRPr/>
          </a:p>
          <a:p>
            <a:pPr indent="0" lvl="0" marL="0" rtl="0" algn="l">
              <a:lnSpc>
                <a:spcPct val="90000"/>
              </a:lnSpc>
              <a:spcBef>
                <a:spcPts val="0"/>
              </a:spcBef>
              <a:spcAft>
                <a:spcPts val="0"/>
              </a:spcAft>
              <a:buClr>
                <a:srgbClr val="163A3C"/>
              </a:buClr>
              <a:buSzPct val="138461"/>
              <a:buFont typeface="Poppins"/>
              <a:buNone/>
            </a:pPr>
            <a:r>
              <a:rPr lang="en-BG" sz="2600"/>
              <a:t>with different detection methods </a:t>
            </a:r>
            <a:endParaRPr sz="2600"/>
          </a:p>
        </p:txBody>
      </p:sp>
      <p:pic>
        <p:nvPicPr>
          <p:cNvPr id="327" name="Google Shape;327;g2e045e19c3c_0_120"/>
          <p:cNvPicPr preferRelativeResize="0"/>
          <p:nvPr/>
        </p:nvPicPr>
        <p:blipFill rotWithShape="1">
          <a:blip r:embed="rId3">
            <a:alphaModFix/>
          </a:blip>
          <a:srcRect b="71880" l="0" r="21562" t="0"/>
          <a:stretch/>
        </p:blipFill>
        <p:spPr>
          <a:xfrm>
            <a:off x="2887525" y="209825"/>
            <a:ext cx="5629875" cy="1822175"/>
          </a:xfrm>
          <a:prstGeom prst="rect">
            <a:avLst/>
          </a:prstGeom>
          <a:noFill/>
          <a:ln>
            <a:noFill/>
          </a:ln>
        </p:spPr>
      </p:pic>
      <p:pic>
        <p:nvPicPr>
          <p:cNvPr id="328" name="Google Shape;328;g2e045e19c3c_0_120"/>
          <p:cNvPicPr preferRelativeResize="0"/>
          <p:nvPr/>
        </p:nvPicPr>
        <p:blipFill rotWithShape="1">
          <a:blip r:embed="rId3">
            <a:alphaModFix/>
          </a:blip>
          <a:srcRect b="0" l="78436" r="0" t="0"/>
          <a:stretch/>
        </p:blipFill>
        <p:spPr>
          <a:xfrm>
            <a:off x="8517400" y="209825"/>
            <a:ext cx="1547750" cy="6480075"/>
          </a:xfrm>
          <a:prstGeom prst="rect">
            <a:avLst/>
          </a:prstGeom>
          <a:noFill/>
          <a:ln>
            <a:noFill/>
          </a:ln>
        </p:spPr>
      </p:pic>
      <p:pic>
        <p:nvPicPr>
          <p:cNvPr id="329" name="Google Shape;329;g2e045e19c3c_0_120"/>
          <p:cNvPicPr preferRelativeResize="0"/>
          <p:nvPr/>
        </p:nvPicPr>
        <p:blipFill rotWithShape="1">
          <a:blip r:embed="rId3">
            <a:alphaModFix/>
          </a:blip>
          <a:srcRect b="27467" l="0" r="21562" t="49944"/>
          <a:stretch/>
        </p:blipFill>
        <p:spPr>
          <a:xfrm>
            <a:off x="2887525" y="3446200"/>
            <a:ext cx="5629875" cy="1463701"/>
          </a:xfrm>
          <a:prstGeom prst="rect">
            <a:avLst/>
          </a:prstGeom>
          <a:noFill/>
          <a:ln>
            <a:noFill/>
          </a:ln>
        </p:spPr>
      </p:pic>
      <p:pic>
        <p:nvPicPr>
          <p:cNvPr id="330" name="Google Shape;330;g2e045e19c3c_0_120"/>
          <p:cNvPicPr preferRelativeResize="0"/>
          <p:nvPr/>
        </p:nvPicPr>
        <p:blipFill rotWithShape="1">
          <a:blip r:embed="rId3">
            <a:alphaModFix/>
          </a:blip>
          <a:srcRect b="0" l="0" r="21562" t="72531"/>
          <a:stretch/>
        </p:blipFill>
        <p:spPr>
          <a:xfrm>
            <a:off x="2887525" y="4909900"/>
            <a:ext cx="5629875" cy="1779999"/>
          </a:xfrm>
          <a:prstGeom prst="rect">
            <a:avLst/>
          </a:prstGeom>
          <a:noFill/>
          <a:ln>
            <a:noFill/>
          </a:ln>
        </p:spPr>
      </p:pic>
      <p:sp>
        <p:nvSpPr>
          <p:cNvPr id="331" name="Google Shape;331;g2e045e19c3c_0_120"/>
          <p:cNvSpPr txBox="1"/>
          <p:nvPr/>
        </p:nvSpPr>
        <p:spPr>
          <a:xfrm>
            <a:off x="2887600" y="6366250"/>
            <a:ext cx="2085300" cy="523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BG" sz="1100">
                <a:latin typeface="Century Gothic"/>
                <a:ea typeface="Century Gothic"/>
                <a:cs typeface="Century Gothic"/>
                <a:sym typeface="Century Gothic"/>
              </a:rPr>
              <a:t>carbon payments on tropical deforestation</a:t>
            </a:r>
            <a:endParaRPr sz="1100">
              <a:latin typeface="Century Gothic"/>
              <a:ea typeface="Century Gothic"/>
              <a:cs typeface="Century Gothic"/>
              <a:sym typeface="Century Gothic"/>
            </a:endParaRPr>
          </a:p>
        </p:txBody>
      </p:sp>
      <p:sp>
        <p:nvSpPr>
          <p:cNvPr id="332" name="Google Shape;332;g2e045e19c3c_0_120"/>
          <p:cNvSpPr txBox="1"/>
          <p:nvPr/>
        </p:nvSpPr>
        <p:spPr>
          <a:xfrm>
            <a:off x="5021200" y="6366250"/>
            <a:ext cx="17436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BG" sz="1100">
                <a:latin typeface="Century Gothic"/>
                <a:ea typeface="Century Gothic"/>
                <a:cs typeface="Century Gothic"/>
                <a:sym typeface="Century Gothic"/>
              </a:rPr>
              <a:t>hunting ban</a:t>
            </a:r>
            <a:endParaRPr sz="1100">
              <a:latin typeface="Century Gothic"/>
              <a:ea typeface="Century Gothic"/>
              <a:cs typeface="Century Gothic"/>
              <a:sym typeface="Century Gothic"/>
            </a:endParaRPr>
          </a:p>
        </p:txBody>
      </p:sp>
      <p:sp>
        <p:nvSpPr>
          <p:cNvPr id="333" name="Google Shape;333;g2e045e19c3c_0_120"/>
          <p:cNvSpPr txBox="1"/>
          <p:nvPr/>
        </p:nvSpPr>
        <p:spPr>
          <a:xfrm>
            <a:off x="6773800" y="6366250"/>
            <a:ext cx="17436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BG" sz="1100">
                <a:latin typeface="Century Gothic"/>
                <a:ea typeface="Century Gothic"/>
                <a:cs typeface="Century Gothic"/>
                <a:sym typeface="Century Gothic"/>
              </a:rPr>
              <a:t>oil spills on waterbird populations</a:t>
            </a:r>
            <a:endParaRPr sz="1100">
              <a:latin typeface="Century Gothic"/>
              <a:ea typeface="Century Gothic"/>
              <a:cs typeface="Century Gothic"/>
              <a:sym typeface="Century Gothic"/>
            </a:endParaRPr>
          </a:p>
        </p:txBody>
      </p:sp>
      <p:sp>
        <p:nvSpPr>
          <p:cNvPr id="334" name="Google Shape;334;g2e045e19c3c_0_120"/>
          <p:cNvSpPr txBox="1"/>
          <p:nvPr/>
        </p:nvSpPr>
        <p:spPr>
          <a:xfrm>
            <a:off x="469150" y="3482100"/>
            <a:ext cx="2019900" cy="1640400"/>
          </a:xfrm>
          <a:prstGeom prst="rect">
            <a:avLst/>
          </a:prstGeom>
          <a:noFill/>
          <a:ln cap="flat" cmpd="sng" w="19050">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just">
              <a:spcBef>
                <a:spcPts val="0"/>
              </a:spcBef>
              <a:spcAft>
                <a:spcPts val="0"/>
              </a:spcAft>
              <a:buNone/>
            </a:pPr>
            <a:r>
              <a:rPr lang="en-BG" sz="1600">
                <a:solidFill>
                  <a:schemeClr val="dk1"/>
                </a:solidFill>
                <a:latin typeface="Century Gothic"/>
                <a:ea typeface="Century Gothic"/>
                <a:cs typeface="Century Gothic"/>
                <a:sym typeface="Century Gothic"/>
              </a:rPr>
              <a:t>Suits quite abrupt changes with already well defined treatment / control groups</a:t>
            </a:r>
            <a:endParaRPr sz="1600">
              <a:solidFill>
                <a:schemeClr val="dk1"/>
              </a:solidFill>
              <a:latin typeface="Century Gothic"/>
              <a:ea typeface="Century Gothic"/>
              <a:cs typeface="Century Gothic"/>
              <a:sym typeface="Century Gothic"/>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2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2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2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3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3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3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
          <p:cNvSpPr txBox="1"/>
          <p:nvPr>
            <p:ph type="title"/>
          </p:nvPr>
        </p:nvSpPr>
        <p:spPr>
          <a:xfrm>
            <a:off x="831850" y="2275827"/>
            <a:ext cx="10515600" cy="2007415"/>
          </a:xfrm>
          <a:prstGeom prst="rect">
            <a:avLst/>
          </a:prstGeom>
          <a:noFill/>
          <a:ln>
            <a:noFill/>
          </a:ln>
        </p:spPr>
        <p:txBody>
          <a:bodyPr anchorCtr="0" anchor="ctr" bIns="45700" lIns="91425" spcFirstLastPara="1" rIns="91425" wrap="square" tIns="45700">
            <a:normAutofit/>
          </a:bodyPr>
          <a:lstStyle/>
          <a:p>
            <a:pPr indent="-609600" lvl="0" marL="457200" rtl="0" algn="ctr">
              <a:lnSpc>
                <a:spcPct val="90000"/>
              </a:lnSpc>
              <a:spcBef>
                <a:spcPts val="0"/>
              </a:spcBef>
              <a:spcAft>
                <a:spcPts val="0"/>
              </a:spcAft>
              <a:buSzPts val="6000"/>
              <a:buAutoNum type="romanUcPeriod"/>
            </a:pPr>
            <a:r>
              <a:rPr lang="en-BG"/>
              <a:t>Introduction</a:t>
            </a:r>
            <a:endParaRPr/>
          </a:p>
        </p:txBody>
      </p:sp>
      <p:sp>
        <p:nvSpPr>
          <p:cNvPr id="131" name="Google Shape;131;p2"/>
          <p:cNvSpPr txBox="1"/>
          <p:nvPr>
            <p:ph idx="1" type="body"/>
          </p:nvPr>
        </p:nvSpPr>
        <p:spPr>
          <a:xfrm>
            <a:off x="831850" y="4589463"/>
            <a:ext cx="10515600" cy="8808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SzPts val="2400"/>
              <a:buNone/>
            </a:pPr>
            <a:r>
              <a:rPr lang="en-BG"/>
              <a:t>Motivation &amp; </a:t>
            </a:r>
            <a:r>
              <a:rPr lang="en-BG"/>
              <a:t>definitions</a:t>
            </a:r>
            <a:endParaRPr/>
          </a:p>
        </p:txBody>
      </p:sp>
      <p:sp>
        <p:nvSpPr>
          <p:cNvPr id="132" name="Google Shape;132;p2"/>
          <p:cNvSpPr txBox="1"/>
          <p:nvPr>
            <p:ph idx="12" type="sldNum"/>
          </p:nvPr>
        </p:nvSpPr>
        <p:spPr>
          <a:xfrm>
            <a:off x="11631310" y="68880"/>
            <a:ext cx="4641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BG"/>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g2e064a8f82c_0_84"/>
          <p:cNvSpPr txBox="1"/>
          <p:nvPr>
            <p:ph type="title"/>
          </p:nvPr>
        </p:nvSpPr>
        <p:spPr>
          <a:xfrm>
            <a:off x="254510" y="268555"/>
            <a:ext cx="10515600" cy="1325700"/>
          </a:xfrm>
          <a:prstGeom prst="rect">
            <a:avLst/>
          </a:prstGeom>
          <a:noFill/>
          <a:ln>
            <a:noFill/>
          </a:ln>
        </p:spPr>
        <p:txBody>
          <a:bodyPr anchorCtr="0" anchor="ctr" bIns="45700" lIns="91425" spcFirstLastPara="1" rIns="91425" wrap="square" tIns="45700">
            <a:normAutofit/>
          </a:bodyPr>
          <a:lstStyle/>
          <a:p>
            <a:pPr indent="-450850" lvl="0" marL="457200" rtl="0" algn="l">
              <a:lnSpc>
                <a:spcPct val="90000"/>
              </a:lnSpc>
              <a:spcBef>
                <a:spcPts val="0"/>
              </a:spcBef>
              <a:spcAft>
                <a:spcPts val="0"/>
              </a:spcAft>
              <a:buSzPts val="3500"/>
              <a:buAutoNum type="arabicPeriod" startAt="4"/>
            </a:pPr>
            <a:r>
              <a:rPr lang="en-BG"/>
              <a:t>Fixed effects panel regression</a:t>
            </a:r>
            <a:endParaRPr/>
          </a:p>
        </p:txBody>
      </p:sp>
      <p:sp>
        <p:nvSpPr>
          <p:cNvPr id="340" name="Google Shape;340;g2e064a8f82c_0_84"/>
          <p:cNvSpPr txBox="1"/>
          <p:nvPr/>
        </p:nvSpPr>
        <p:spPr>
          <a:xfrm>
            <a:off x="430050" y="1531400"/>
            <a:ext cx="11331900" cy="9696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t/>
            </a:r>
            <a:endParaRPr sz="1800">
              <a:latin typeface="Century Gothic"/>
              <a:ea typeface="Century Gothic"/>
              <a:cs typeface="Century Gothic"/>
              <a:sym typeface="Century Gothic"/>
            </a:endParaRPr>
          </a:p>
          <a:p>
            <a:pPr indent="-342900" lvl="0" marL="457200" rtl="0" algn="l">
              <a:spcBef>
                <a:spcPts val="0"/>
              </a:spcBef>
              <a:spcAft>
                <a:spcPts val="0"/>
              </a:spcAft>
              <a:buSzPts val="1800"/>
              <a:buFont typeface="Century Gothic"/>
              <a:buChar char="●"/>
            </a:pPr>
            <a:r>
              <a:rPr lang="en-BG" sz="1800">
                <a:latin typeface="Century Gothic"/>
                <a:ea typeface="Century Gothic"/>
                <a:cs typeface="Century Gothic"/>
                <a:sym typeface="Century Gothic"/>
              </a:rPr>
              <a:t>Walkthrough example: 		Forest fragmentation	→	 Songbird abundance (</a:t>
            </a:r>
            <a:r>
              <a:rPr b="1" lang="en-BG" sz="1800">
                <a:latin typeface="Century Gothic"/>
                <a:ea typeface="Century Gothic"/>
                <a:cs typeface="Century Gothic"/>
                <a:sym typeface="Century Gothic"/>
              </a:rPr>
              <a:t>Y</a:t>
            </a:r>
            <a:r>
              <a:rPr lang="en-BG" sz="1800">
                <a:latin typeface="Century Gothic"/>
                <a:ea typeface="Century Gothic"/>
                <a:cs typeface="Century Gothic"/>
                <a:sym typeface="Century Gothic"/>
              </a:rPr>
              <a:t>)                                          </a:t>
            </a:r>
            <a:r>
              <a:rPr lang="en-BG" sz="1500">
                <a:latin typeface="Century Gothic"/>
                <a:ea typeface="Century Gothic"/>
                <a:cs typeface="Century Gothic"/>
                <a:sym typeface="Century Gothic"/>
              </a:rPr>
              <a:t>with repeated observations of the same sites over years</a:t>
            </a:r>
            <a:endParaRPr sz="1500">
              <a:latin typeface="Century Gothic"/>
              <a:ea typeface="Century Gothic"/>
              <a:cs typeface="Century Gothic"/>
              <a:sym typeface="Century Gothic"/>
            </a:endParaRPr>
          </a:p>
        </p:txBody>
      </p:sp>
      <p:sp>
        <p:nvSpPr>
          <p:cNvPr id="341" name="Google Shape;341;g2e064a8f82c_0_84"/>
          <p:cNvSpPr txBox="1"/>
          <p:nvPr/>
        </p:nvSpPr>
        <p:spPr>
          <a:xfrm>
            <a:off x="277650" y="3794525"/>
            <a:ext cx="6322500" cy="184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dk1"/>
              </a:solidFill>
              <a:latin typeface="Century Gothic"/>
              <a:ea typeface="Century Gothic"/>
              <a:cs typeface="Century Gothic"/>
              <a:sym typeface="Century Gothic"/>
            </a:endParaRPr>
          </a:p>
          <a:p>
            <a:pPr indent="-342900" lvl="0" marL="914400" rtl="0" algn="l">
              <a:spcBef>
                <a:spcPts val="0"/>
              </a:spcBef>
              <a:spcAft>
                <a:spcPts val="0"/>
              </a:spcAft>
              <a:buClr>
                <a:schemeClr val="dk1"/>
              </a:buClr>
              <a:buSzPts val="1800"/>
              <a:buFont typeface="Century Gothic"/>
              <a:buChar char="○"/>
            </a:pPr>
            <a:r>
              <a:rPr b="1" i="1" lang="en-BG" sz="1800">
                <a:solidFill>
                  <a:schemeClr val="dk1"/>
                </a:solidFill>
                <a:latin typeface="Century Gothic"/>
                <a:ea typeface="Century Gothic"/>
                <a:cs typeface="Century Gothic"/>
                <a:sym typeface="Century Gothic"/>
              </a:rPr>
              <a:t>Y</a:t>
            </a:r>
            <a:r>
              <a:rPr b="1" baseline="-25000" i="1" lang="en-BG" sz="1800">
                <a:solidFill>
                  <a:schemeClr val="dk1"/>
                </a:solidFill>
                <a:latin typeface="Century Gothic"/>
                <a:ea typeface="Century Gothic"/>
                <a:cs typeface="Century Gothic"/>
                <a:sym typeface="Century Gothic"/>
              </a:rPr>
              <a:t>it</a:t>
            </a:r>
            <a:r>
              <a:rPr lang="en-BG" sz="1800">
                <a:solidFill>
                  <a:schemeClr val="dk1"/>
                </a:solidFill>
                <a:latin typeface="Century Gothic"/>
                <a:ea typeface="Century Gothic"/>
                <a:cs typeface="Century Gothic"/>
                <a:sym typeface="Century Gothic"/>
              </a:rPr>
              <a:t> 	bird abundance in site i and time t</a:t>
            </a:r>
            <a:endParaRPr sz="1800">
              <a:solidFill>
                <a:schemeClr val="dk1"/>
              </a:solidFill>
              <a:latin typeface="Century Gothic"/>
              <a:ea typeface="Century Gothic"/>
              <a:cs typeface="Century Gothic"/>
              <a:sym typeface="Century Gothic"/>
            </a:endParaRPr>
          </a:p>
          <a:p>
            <a:pPr indent="-342900" lvl="0" marL="914400" rtl="0" algn="l">
              <a:spcBef>
                <a:spcPts val="0"/>
              </a:spcBef>
              <a:spcAft>
                <a:spcPts val="0"/>
              </a:spcAft>
              <a:buClr>
                <a:schemeClr val="dk1"/>
              </a:buClr>
              <a:buSzPts val="1800"/>
              <a:buFont typeface="Century Gothic"/>
              <a:buChar char="○"/>
            </a:pPr>
            <a:r>
              <a:rPr b="1" i="1" lang="en-BG" sz="1800">
                <a:solidFill>
                  <a:schemeClr val="dk1"/>
                </a:solidFill>
                <a:latin typeface="Century Gothic"/>
                <a:ea typeface="Century Gothic"/>
                <a:cs typeface="Century Gothic"/>
                <a:sym typeface="Century Gothic"/>
              </a:rPr>
              <a:t>𝜶</a:t>
            </a:r>
            <a:r>
              <a:rPr lang="en-BG" sz="1800">
                <a:solidFill>
                  <a:schemeClr val="dk1"/>
                </a:solidFill>
                <a:latin typeface="Century Gothic"/>
                <a:ea typeface="Century Gothic"/>
                <a:cs typeface="Century Gothic"/>
                <a:sym typeface="Century Gothic"/>
              </a:rPr>
              <a:t> 	the intercept</a:t>
            </a:r>
            <a:endParaRPr sz="1800">
              <a:solidFill>
                <a:schemeClr val="dk1"/>
              </a:solidFill>
              <a:latin typeface="Century Gothic"/>
              <a:ea typeface="Century Gothic"/>
              <a:cs typeface="Century Gothic"/>
              <a:sym typeface="Century Gothic"/>
            </a:endParaRPr>
          </a:p>
          <a:p>
            <a:pPr indent="-342900" lvl="0" marL="914400" rtl="0" algn="l">
              <a:spcBef>
                <a:spcPts val="0"/>
              </a:spcBef>
              <a:spcAft>
                <a:spcPts val="0"/>
              </a:spcAft>
              <a:buClr>
                <a:schemeClr val="dk1"/>
              </a:buClr>
              <a:buSzPts val="1800"/>
              <a:buFont typeface="Century Gothic"/>
              <a:buChar char="○"/>
            </a:pPr>
            <a:r>
              <a:rPr b="1" i="1" lang="en-BG" sz="1800">
                <a:solidFill>
                  <a:schemeClr val="dk1"/>
                </a:solidFill>
                <a:latin typeface="Century Gothic"/>
                <a:ea typeface="Century Gothic"/>
                <a:cs typeface="Century Gothic"/>
                <a:sym typeface="Century Gothic"/>
              </a:rPr>
              <a:t>β</a:t>
            </a:r>
            <a:r>
              <a:rPr lang="en-BG" sz="1800">
                <a:solidFill>
                  <a:schemeClr val="dk1"/>
                </a:solidFill>
                <a:latin typeface="Century Gothic"/>
                <a:ea typeface="Century Gothic"/>
                <a:cs typeface="Century Gothic"/>
                <a:sym typeface="Century Gothic"/>
              </a:rPr>
              <a:t> 	the causal coefficient of interest</a:t>
            </a:r>
            <a:endParaRPr sz="1800">
              <a:solidFill>
                <a:schemeClr val="dk1"/>
              </a:solidFill>
              <a:latin typeface="Century Gothic"/>
              <a:ea typeface="Century Gothic"/>
              <a:cs typeface="Century Gothic"/>
              <a:sym typeface="Century Gothic"/>
            </a:endParaRPr>
          </a:p>
          <a:p>
            <a:pPr indent="-342900" lvl="0" marL="914400" rtl="0" algn="l">
              <a:spcBef>
                <a:spcPts val="0"/>
              </a:spcBef>
              <a:spcAft>
                <a:spcPts val="0"/>
              </a:spcAft>
              <a:buClr>
                <a:schemeClr val="dk1"/>
              </a:buClr>
              <a:buSzPts val="1800"/>
              <a:buFont typeface="Century Gothic"/>
              <a:buChar char="○"/>
            </a:pPr>
            <a:r>
              <a:rPr b="1" i="1" lang="en-BG" sz="1800">
                <a:solidFill>
                  <a:schemeClr val="dk1"/>
                </a:solidFill>
                <a:latin typeface="Century Gothic"/>
                <a:ea typeface="Century Gothic"/>
                <a:cs typeface="Century Gothic"/>
                <a:sym typeface="Century Gothic"/>
              </a:rPr>
              <a:t>ɛ</a:t>
            </a:r>
            <a:r>
              <a:rPr b="1" baseline="-25000" i="1" lang="en-BG" sz="1800">
                <a:solidFill>
                  <a:schemeClr val="dk1"/>
                </a:solidFill>
                <a:latin typeface="Century Gothic"/>
                <a:ea typeface="Century Gothic"/>
                <a:cs typeface="Century Gothic"/>
                <a:sym typeface="Century Gothic"/>
              </a:rPr>
              <a:t>it</a:t>
            </a:r>
            <a:r>
              <a:rPr lang="en-BG" sz="1800">
                <a:solidFill>
                  <a:schemeClr val="dk1"/>
                </a:solidFill>
                <a:latin typeface="Century Gothic"/>
                <a:ea typeface="Century Gothic"/>
                <a:cs typeface="Century Gothic"/>
                <a:sym typeface="Century Gothic"/>
              </a:rPr>
              <a:t> 	the random error term</a:t>
            </a:r>
            <a:endParaRPr sz="1800">
              <a:solidFill>
                <a:schemeClr val="dk1"/>
              </a:solidFill>
              <a:latin typeface="Century Gothic"/>
              <a:ea typeface="Century Gothic"/>
              <a:cs typeface="Century Gothic"/>
              <a:sym typeface="Century Gothic"/>
            </a:endParaRPr>
          </a:p>
          <a:p>
            <a:pPr indent="457200" lvl="0" marL="914400" rtl="0" algn="l">
              <a:spcBef>
                <a:spcPts val="0"/>
              </a:spcBef>
              <a:spcAft>
                <a:spcPts val="0"/>
              </a:spcAft>
              <a:buNone/>
            </a:pPr>
            <a:r>
              <a:rPr lang="en-BG" sz="1800">
                <a:solidFill>
                  <a:schemeClr val="dk1"/>
                </a:solidFill>
                <a:latin typeface="Century Gothic"/>
                <a:ea typeface="Century Gothic"/>
                <a:cs typeface="Century Gothic"/>
                <a:sym typeface="Century Gothic"/>
              </a:rPr>
              <a:t>(Covariates are ignored for convenience)</a:t>
            </a:r>
            <a:endParaRPr/>
          </a:p>
        </p:txBody>
      </p:sp>
      <p:sp>
        <p:nvSpPr>
          <p:cNvPr id="342" name="Google Shape;342;g2e064a8f82c_0_84"/>
          <p:cNvSpPr txBox="1"/>
          <p:nvPr/>
        </p:nvSpPr>
        <p:spPr>
          <a:xfrm>
            <a:off x="1169775" y="5994600"/>
            <a:ext cx="96003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BG" sz="2000">
                <a:solidFill>
                  <a:schemeClr val="dk1"/>
                </a:solidFill>
                <a:latin typeface="Century Gothic"/>
                <a:ea typeface="Century Gothic"/>
                <a:cs typeface="Century Gothic"/>
                <a:sym typeface="Century Gothic"/>
              </a:rPr>
              <a:t>→ Connection with the JPCMCI+ method (see later)</a:t>
            </a:r>
            <a:endParaRPr sz="1600"/>
          </a:p>
        </p:txBody>
      </p:sp>
      <p:sp>
        <p:nvSpPr>
          <p:cNvPr id="343" name="Google Shape;343;g2e064a8f82c_0_84"/>
          <p:cNvSpPr txBox="1"/>
          <p:nvPr/>
        </p:nvSpPr>
        <p:spPr>
          <a:xfrm>
            <a:off x="6221250" y="4023125"/>
            <a:ext cx="5970900" cy="1847100"/>
          </a:xfrm>
          <a:prstGeom prst="rect">
            <a:avLst/>
          </a:prstGeom>
          <a:noFill/>
          <a:ln>
            <a:noFill/>
          </a:ln>
        </p:spPr>
        <p:txBody>
          <a:bodyPr anchorCtr="0" anchor="t" bIns="91425" lIns="91425" spcFirstLastPara="1" rIns="91425" wrap="square" tIns="91425">
            <a:spAutoFit/>
          </a:bodyPr>
          <a:lstStyle/>
          <a:p>
            <a:pPr indent="-342900" lvl="0" marL="914400" rtl="0" algn="l">
              <a:spcBef>
                <a:spcPts val="0"/>
              </a:spcBef>
              <a:spcAft>
                <a:spcPts val="0"/>
              </a:spcAft>
              <a:buClr>
                <a:schemeClr val="dk1"/>
              </a:buClr>
              <a:buSzPts val="1800"/>
              <a:buFont typeface="Century Gothic"/>
              <a:buChar char="○"/>
            </a:pPr>
            <a:r>
              <a:rPr b="1" i="1" lang="en-BG" sz="1800">
                <a:solidFill>
                  <a:schemeClr val="dk1"/>
                </a:solidFill>
                <a:latin typeface="Century Gothic"/>
                <a:ea typeface="Century Gothic"/>
                <a:cs typeface="Century Gothic"/>
                <a:sym typeface="Century Gothic"/>
              </a:rPr>
              <a:t>c</a:t>
            </a:r>
            <a:r>
              <a:rPr b="1" baseline="-25000" i="1" lang="en-BG" sz="1800">
                <a:solidFill>
                  <a:schemeClr val="dk1"/>
                </a:solidFill>
                <a:latin typeface="Century Gothic"/>
                <a:ea typeface="Century Gothic"/>
                <a:cs typeface="Century Gothic"/>
                <a:sym typeface="Century Gothic"/>
              </a:rPr>
              <a:t>i</a:t>
            </a:r>
            <a:r>
              <a:rPr lang="en-BG" sz="1800">
                <a:solidFill>
                  <a:schemeClr val="dk1"/>
                </a:solidFill>
                <a:latin typeface="Century Gothic"/>
                <a:ea typeface="Century Gothic"/>
                <a:cs typeface="Century Gothic"/>
                <a:sym typeface="Century Gothic"/>
              </a:rPr>
              <a:t> 	unobserved </a:t>
            </a:r>
            <a:r>
              <a:rPr b="1" lang="en-BG" sz="1800">
                <a:solidFill>
                  <a:schemeClr val="dk1"/>
                </a:solidFill>
                <a:latin typeface="Century Gothic"/>
                <a:ea typeface="Century Gothic"/>
                <a:cs typeface="Century Gothic"/>
                <a:sym typeface="Century Gothic"/>
              </a:rPr>
              <a:t>site-specific</a:t>
            </a:r>
            <a:r>
              <a:rPr lang="en-BG" sz="1800">
                <a:solidFill>
                  <a:schemeClr val="dk1"/>
                </a:solidFill>
                <a:latin typeface="Century Gothic"/>
                <a:ea typeface="Century Gothic"/>
                <a:cs typeface="Century Gothic"/>
                <a:sym typeface="Century Gothic"/>
              </a:rPr>
              <a:t> and </a:t>
            </a:r>
            <a:r>
              <a:rPr b="1" lang="en-BG" sz="1800">
                <a:solidFill>
                  <a:schemeClr val="dk1"/>
                </a:solidFill>
                <a:latin typeface="Century Gothic"/>
                <a:ea typeface="Century Gothic"/>
                <a:cs typeface="Century Gothic"/>
                <a:sym typeface="Century Gothic"/>
              </a:rPr>
              <a:t>time-invariant</a:t>
            </a:r>
            <a:r>
              <a:rPr lang="en-BG" sz="1800">
                <a:solidFill>
                  <a:schemeClr val="dk1"/>
                </a:solidFill>
                <a:latin typeface="Century Gothic"/>
                <a:ea typeface="Century Gothic"/>
                <a:cs typeface="Century Gothic"/>
                <a:sym typeface="Century Gothic"/>
              </a:rPr>
              <a:t> latent variable (e.g. soil)</a:t>
            </a:r>
            <a:endParaRPr sz="1800">
              <a:solidFill>
                <a:schemeClr val="dk1"/>
              </a:solidFill>
              <a:latin typeface="Century Gothic"/>
              <a:ea typeface="Century Gothic"/>
              <a:cs typeface="Century Gothic"/>
              <a:sym typeface="Century Gothic"/>
            </a:endParaRPr>
          </a:p>
          <a:p>
            <a:pPr indent="0" lvl="0" marL="1371600" rtl="0" algn="l">
              <a:spcBef>
                <a:spcPts val="0"/>
              </a:spcBef>
              <a:spcAft>
                <a:spcPts val="0"/>
              </a:spcAft>
              <a:buNone/>
            </a:pPr>
            <a:r>
              <a:t/>
            </a:r>
            <a:endParaRPr sz="1800">
              <a:solidFill>
                <a:schemeClr val="dk1"/>
              </a:solidFill>
              <a:latin typeface="Century Gothic"/>
              <a:ea typeface="Century Gothic"/>
              <a:cs typeface="Century Gothic"/>
              <a:sym typeface="Century Gothic"/>
            </a:endParaRPr>
          </a:p>
          <a:p>
            <a:pPr indent="-342900" lvl="0" marL="914400" rtl="0" algn="l">
              <a:spcBef>
                <a:spcPts val="0"/>
              </a:spcBef>
              <a:spcAft>
                <a:spcPts val="0"/>
              </a:spcAft>
              <a:buClr>
                <a:schemeClr val="dk1"/>
              </a:buClr>
              <a:buSzPts val="1800"/>
              <a:buFont typeface="Century Gothic"/>
              <a:buChar char="○"/>
            </a:pPr>
            <a:r>
              <a:rPr lang="en-BG" sz="1800">
                <a:solidFill>
                  <a:schemeClr val="dk1"/>
                </a:solidFill>
                <a:latin typeface="Century Gothic"/>
                <a:ea typeface="Century Gothic"/>
                <a:cs typeface="Century Gothic"/>
                <a:sym typeface="Century Gothic"/>
              </a:rPr>
              <a:t>𝞬</a:t>
            </a:r>
            <a:r>
              <a:rPr b="1" baseline="-25000" i="1" lang="en-BG" sz="1800">
                <a:solidFill>
                  <a:schemeClr val="dk1"/>
                </a:solidFill>
                <a:latin typeface="Century Gothic"/>
                <a:ea typeface="Century Gothic"/>
                <a:cs typeface="Century Gothic"/>
                <a:sym typeface="Century Gothic"/>
              </a:rPr>
              <a:t>t</a:t>
            </a:r>
            <a:r>
              <a:rPr lang="en-BG" sz="1800">
                <a:solidFill>
                  <a:schemeClr val="dk1"/>
                </a:solidFill>
                <a:latin typeface="Century Gothic"/>
                <a:ea typeface="Century Gothic"/>
                <a:cs typeface="Century Gothic"/>
                <a:sym typeface="Century Gothic"/>
              </a:rPr>
              <a:t> 	unobserved </a:t>
            </a:r>
            <a:r>
              <a:rPr b="1" lang="en-BG" sz="1800">
                <a:solidFill>
                  <a:schemeClr val="dk1"/>
                </a:solidFill>
                <a:latin typeface="Century Gothic"/>
                <a:ea typeface="Century Gothic"/>
                <a:cs typeface="Century Gothic"/>
                <a:sym typeface="Century Gothic"/>
              </a:rPr>
              <a:t>site-invariant</a:t>
            </a:r>
            <a:r>
              <a:rPr lang="en-BG" sz="1800">
                <a:solidFill>
                  <a:schemeClr val="dk1"/>
                </a:solidFill>
                <a:latin typeface="Century Gothic"/>
                <a:ea typeface="Century Gothic"/>
                <a:cs typeface="Century Gothic"/>
                <a:sym typeface="Century Gothic"/>
              </a:rPr>
              <a:t> and </a:t>
            </a:r>
            <a:r>
              <a:rPr b="1" lang="en-BG" sz="1800">
                <a:solidFill>
                  <a:schemeClr val="dk1"/>
                </a:solidFill>
                <a:latin typeface="Century Gothic"/>
                <a:ea typeface="Century Gothic"/>
                <a:cs typeface="Century Gothic"/>
                <a:sym typeface="Century Gothic"/>
              </a:rPr>
              <a:t>year-specific</a:t>
            </a:r>
            <a:r>
              <a:rPr lang="en-BG" sz="1800">
                <a:solidFill>
                  <a:schemeClr val="dk1"/>
                </a:solidFill>
                <a:latin typeface="Century Gothic"/>
                <a:ea typeface="Century Gothic"/>
                <a:cs typeface="Century Gothic"/>
                <a:sym typeface="Century Gothic"/>
              </a:rPr>
              <a:t> latent variable (e.g. large climate trend, captor technology)</a:t>
            </a:r>
            <a:endParaRPr b="1"/>
          </a:p>
        </p:txBody>
      </p:sp>
      <p:pic>
        <p:nvPicPr>
          <p:cNvPr id="344" name="Google Shape;344;g2e064a8f82c_0_84"/>
          <p:cNvPicPr preferRelativeResize="0"/>
          <p:nvPr/>
        </p:nvPicPr>
        <p:blipFill>
          <a:blip r:embed="rId3">
            <a:alphaModFix/>
          </a:blip>
          <a:stretch>
            <a:fillRect/>
          </a:stretch>
        </p:blipFill>
        <p:spPr>
          <a:xfrm>
            <a:off x="3290475" y="2801300"/>
            <a:ext cx="5611051" cy="612350"/>
          </a:xfrm>
          <a:prstGeom prst="rect">
            <a:avLst/>
          </a:prstGeom>
          <a:noFill/>
          <a:ln>
            <a:noFill/>
          </a:ln>
        </p:spPr>
      </p:pic>
      <p:sp>
        <p:nvSpPr>
          <p:cNvPr id="345" name="Google Shape;345;g2e064a8f82c_0_84"/>
          <p:cNvSpPr/>
          <p:nvPr/>
        </p:nvSpPr>
        <p:spPr>
          <a:xfrm>
            <a:off x="7431125" y="2934700"/>
            <a:ext cx="273900" cy="365100"/>
          </a:xfrm>
          <a:prstGeom prst="rect">
            <a:avLst/>
          </a:pr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entury Gothic"/>
              <a:ea typeface="Century Gothic"/>
              <a:cs typeface="Century Gothic"/>
              <a:sym typeface="Century Gothic"/>
            </a:endParaRPr>
          </a:p>
        </p:txBody>
      </p:sp>
      <p:sp>
        <p:nvSpPr>
          <p:cNvPr id="346" name="Google Shape;346;g2e064a8f82c_0_84"/>
          <p:cNvSpPr/>
          <p:nvPr/>
        </p:nvSpPr>
        <p:spPr>
          <a:xfrm>
            <a:off x="7987339" y="2934700"/>
            <a:ext cx="273900" cy="365100"/>
          </a:xfrm>
          <a:prstGeom prst="rect">
            <a:avLst/>
          </a:pr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entury Gothic"/>
              <a:ea typeface="Century Gothic"/>
              <a:cs typeface="Century Gothic"/>
              <a:sym typeface="Century Gothic"/>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4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3">
                                            <p:txEl>
                                              <p:pRg end="2" st="2"/>
                                            </p:txEl>
                                          </p:spTgt>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4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4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pic>
        <p:nvPicPr>
          <p:cNvPr id="351" name="Google Shape;351;g2e0871e8e00_5_0"/>
          <p:cNvPicPr preferRelativeResize="0"/>
          <p:nvPr/>
        </p:nvPicPr>
        <p:blipFill>
          <a:blip r:embed="rId3">
            <a:alphaModFix/>
          </a:blip>
          <a:stretch>
            <a:fillRect/>
          </a:stretch>
        </p:blipFill>
        <p:spPr>
          <a:xfrm>
            <a:off x="254500" y="1822850"/>
            <a:ext cx="5593999" cy="2726825"/>
          </a:xfrm>
          <a:prstGeom prst="rect">
            <a:avLst/>
          </a:prstGeom>
          <a:noFill/>
          <a:ln>
            <a:noFill/>
          </a:ln>
        </p:spPr>
      </p:pic>
      <p:pic>
        <p:nvPicPr>
          <p:cNvPr id="352" name="Google Shape;352;g2e0871e8e00_5_0"/>
          <p:cNvPicPr preferRelativeResize="0"/>
          <p:nvPr/>
        </p:nvPicPr>
        <p:blipFill>
          <a:blip r:embed="rId4">
            <a:alphaModFix/>
          </a:blip>
          <a:stretch>
            <a:fillRect/>
          </a:stretch>
        </p:blipFill>
        <p:spPr>
          <a:xfrm>
            <a:off x="6278276" y="1822850"/>
            <a:ext cx="5594000" cy="1860075"/>
          </a:xfrm>
          <a:prstGeom prst="rect">
            <a:avLst/>
          </a:prstGeom>
          <a:noFill/>
          <a:ln>
            <a:noFill/>
          </a:ln>
        </p:spPr>
      </p:pic>
      <p:sp>
        <p:nvSpPr>
          <p:cNvPr id="353" name="Google Shape;353;g2e0871e8e00_5_0"/>
          <p:cNvSpPr txBox="1"/>
          <p:nvPr/>
        </p:nvSpPr>
        <p:spPr>
          <a:xfrm>
            <a:off x="7942775" y="3416221"/>
            <a:ext cx="3301200" cy="338700"/>
          </a:xfrm>
          <a:prstGeom prst="rect">
            <a:avLst/>
          </a:prstGeom>
          <a:solidFill>
            <a:schemeClr val="lt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BG" sz="1000" u="sng">
                <a:solidFill>
                  <a:schemeClr val="hlink"/>
                </a:solidFill>
                <a:latin typeface="Century Gothic"/>
                <a:ea typeface="Century Gothic"/>
                <a:cs typeface="Century Gothic"/>
                <a:sym typeface="Century Gothic"/>
                <a:hlinkClick r:id="rId5"/>
              </a:rPr>
              <a:t>https://doi.org/10.1073/pnas.1620674114</a:t>
            </a:r>
            <a:r>
              <a:rPr lang="en-BG" sz="1000">
                <a:latin typeface="Century Gothic"/>
                <a:ea typeface="Century Gothic"/>
                <a:cs typeface="Century Gothic"/>
                <a:sym typeface="Century Gothic"/>
              </a:rPr>
              <a:t> </a:t>
            </a:r>
            <a:endParaRPr sz="1000">
              <a:latin typeface="Century Gothic"/>
              <a:ea typeface="Century Gothic"/>
              <a:cs typeface="Century Gothic"/>
              <a:sym typeface="Century Gothic"/>
            </a:endParaRPr>
          </a:p>
        </p:txBody>
      </p:sp>
      <p:sp>
        <p:nvSpPr>
          <p:cNvPr id="354" name="Google Shape;354;g2e0871e8e00_5_0"/>
          <p:cNvSpPr txBox="1"/>
          <p:nvPr/>
        </p:nvSpPr>
        <p:spPr>
          <a:xfrm>
            <a:off x="2948100" y="4549675"/>
            <a:ext cx="2900400" cy="338700"/>
          </a:xfrm>
          <a:prstGeom prst="rect">
            <a:avLst/>
          </a:prstGeom>
          <a:solidFill>
            <a:schemeClr val="lt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BG" sz="1000" u="sng">
                <a:solidFill>
                  <a:schemeClr val="hlink"/>
                </a:solidFill>
                <a:latin typeface="Century Gothic"/>
                <a:ea typeface="Century Gothic"/>
                <a:cs typeface="Century Gothic"/>
                <a:sym typeface="Century Gothic"/>
                <a:hlinkClick r:id="rId6"/>
              </a:rPr>
              <a:t>https://doi.org/10.1038/s41467-023-37194-5</a:t>
            </a:r>
            <a:r>
              <a:rPr lang="en-BG" sz="1000">
                <a:latin typeface="Century Gothic"/>
                <a:ea typeface="Century Gothic"/>
                <a:cs typeface="Century Gothic"/>
                <a:sym typeface="Century Gothic"/>
              </a:rPr>
              <a:t> </a:t>
            </a:r>
            <a:endParaRPr sz="1000">
              <a:latin typeface="Century Gothic"/>
              <a:ea typeface="Century Gothic"/>
              <a:cs typeface="Century Gothic"/>
              <a:sym typeface="Century Gothic"/>
            </a:endParaRPr>
          </a:p>
        </p:txBody>
      </p:sp>
      <p:sp>
        <p:nvSpPr>
          <p:cNvPr id="355" name="Google Shape;355;g2e0871e8e00_5_0"/>
          <p:cNvSpPr txBox="1"/>
          <p:nvPr/>
        </p:nvSpPr>
        <p:spPr>
          <a:xfrm>
            <a:off x="403850" y="5149625"/>
            <a:ext cx="52953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BG" sz="1700">
                <a:solidFill>
                  <a:schemeClr val="dk1"/>
                </a:solidFill>
                <a:latin typeface="Century Gothic"/>
                <a:ea typeface="Century Gothic"/>
                <a:cs typeface="Century Gothic"/>
                <a:sym typeface="Century Gothic"/>
              </a:rPr>
              <a:t>Plant species diversity ?→ Productivity</a:t>
            </a:r>
            <a:endParaRPr sz="1700">
              <a:solidFill>
                <a:schemeClr val="dk1"/>
              </a:solidFill>
              <a:latin typeface="Century Gothic"/>
              <a:ea typeface="Century Gothic"/>
              <a:cs typeface="Century Gothic"/>
              <a:sym typeface="Century Gothic"/>
            </a:endParaRPr>
          </a:p>
        </p:txBody>
      </p:sp>
      <p:sp>
        <p:nvSpPr>
          <p:cNvPr id="356" name="Google Shape;356;g2e0871e8e00_5_0"/>
          <p:cNvSpPr txBox="1"/>
          <p:nvPr/>
        </p:nvSpPr>
        <p:spPr>
          <a:xfrm>
            <a:off x="6427625" y="5149625"/>
            <a:ext cx="52953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BG" sz="1700">
                <a:solidFill>
                  <a:schemeClr val="dk1"/>
                </a:solidFill>
                <a:latin typeface="Century Gothic"/>
                <a:ea typeface="Century Gothic"/>
                <a:cs typeface="Century Gothic"/>
                <a:sym typeface="Century Gothic"/>
              </a:rPr>
              <a:t>Crop </a:t>
            </a:r>
            <a:r>
              <a:rPr lang="en-BG" sz="1700">
                <a:solidFill>
                  <a:schemeClr val="dk1"/>
                </a:solidFill>
                <a:latin typeface="Century Gothic"/>
                <a:ea typeface="Century Gothic"/>
                <a:cs typeface="Century Gothic"/>
                <a:sym typeface="Century Gothic"/>
              </a:rPr>
              <a:t>homogenisation</a:t>
            </a:r>
            <a:r>
              <a:rPr lang="en-BG" sz="1700">
                <a:solidFill>
                  <a:schemeClr val="dk1"/>
                </a:solidFill>
                <a:latin typeface="Century Gothic"/>
                <a:ea typeface="Century Gothic"/>
                <a:cs typeface="Century Gothic"/>
                <a:sym typeface="Century Gothic"/>
              </a:rPr>
              <a:t> ?→ Insecticide use</a:t>
            </a:r>
            <a:endParaRPr sz="1700">
              <a:solidFill>
                <a:schemeClr val="dk1"/>
              </a:solidFill>
              <a:latin typeface="Century Gothic"/>
              <a:ea typeface="Century Gothic"/>
              <a:cs typeface="Century Gothic"/>
              <a:sym typeface="Century Gothic"/>
            </a:endParaRPr>
          </a:p>
        </p:txBody>
      </p:sp>
      <p:sp>
        <p:nvSpPr>
          <p:cNvPr id="357" name="Google Shape;357;g2e0871e8e00_5_0"/>
          <p:cNvSpPr txBox="1"/>
          <p:nvPr>
            <p:ph type="title"/>
          </p:nvPr>
        </p:nvSpPr>
        <p:spPr>
          <a:xfrm>
            <a:off x="254510" y="268555"/>
            <a:ext cx="10515600" cy="1325700"/>
          </a:xfrm>
          <a:prstGeom prst="rect">
            <a:avLst/>
          </a:prstGeom>
          <a:noFill/>
          <a:ln>
            <a:noFill/>
          </a:ln>
        </p:spPr>
        <p:txBody>
          <a:bodyPr anchorCtr="0" anchor="ctr" bIns="45700" lIns="91425" spcFirstLastPara="1" rIns="91425" wrap="square" tIns="45700">
            <a:normAutofit/>
          </a:bodyPr>
          <a:lstStyle/>
          <a:p>
            <a:pPr indent="-450850" lvl="0" marL="457200" rtl="0" algn="l">
              <a:lnSpc>
                <a:spcPct val="90000"/>
              </a:lnSpc>
              <a:spcBef>
                <a:spcPts val="0"/>
              </a:spcBef>
              <a:spcAft>
                <a:spcPts val="0"/>
              </a:spcAft>
              <a:buSzPts val="3500"/>
              <a:buAutoNum type="arabicPeriod" startAt="4"/>
            </a:pPr>
            <a:r>
              <a:rPr lang="en-BG"/>
              <a:t>Fixed effects panel regression</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g2e064a8f82c_0_80"/>
          <p:cNvSpPr txBox="1"/>
          <p:nvPr>
            <p:ph type="title"/>
          </p:nvPr>
        </p:nvSpPr>
        <p:spPr>
          <a:xfrm>
            <a:off x="254503" y="268550"/>
            <a:ext cx="6879300" cy="1325700"/>
          </a:xfrm>
          <a:prstGeom prst="rect">
            <a:avLst/>
          </a:prstGeom>
          <a:noFill/>
          <a:ln>
            <a:noFill/>
          </a:ln>
        </p:spPr>
        <p:txBody>
          <a:bodyPr anchorCtr="0" anchor="ctr" bIns="45700" lIns="91425" spcFirstLastPara="1" rIns="91425" wrap="square" tIns="45700">
            <a:normAutofit/>
          </a:bodyPr>
          <a:lstStyle/>
          <a:p>
            <a:pPr indent="-450850" lvl="0" marL="457200" rtl="0" algn="l">
              <a:lnSpc>
                <a:spcPct val="80000"/>
              </a:lnSpc>
              <a:spcBef>
                <a:spcPts val="0"/>
              </a:spcBef>
              <a:spcAft>
                <a:spcPts val="0"/>
              </a:spcAft>
              <a:buSzPts val="3500"/>
              <a:buAutoNum type="arabicPeriod" startAt="5"/>
            </a:pPr>
            <a:r>
              <a:rPr lang="en-BG">
                <a:solidFill>
                  <a:schemeClr val="dk1"/>
                </a:solidFill>
              </a:rPr>
              <a:t>Instrumental variables (IV)</a:t>
            </a:r>
            <a:endParaRPr/>
          </a:p>
        </p:txBody>
      </p:sp>
      <p:sp>
        <p:nvSpPr>
          <p:cNvPr id="363" name="Google Shape;363;g2e064a8f82c_0_80"/>
          <p:cNvSpPr txBox="1"/>
          <p:nvPr/>
        </p:nvSpPr>
        <p:spPr>
          <a:xfrm>
            <a:off x="379525" y="1828800"/>
            <a:ext cx="11273400" cy="42021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SzPts val="2100"/>
              <a:buFont typeface="Century Gothic"/>
              <a:buChar char="●"/>
            </a:pPr>
            <a:r>
              <a:rPr lang="en-BG" sz="2100">
                <a:latin typeface="Century Gothic"/>
                <a:ea typeface="Century Gothic"/>
                <a:cs typeface="Century Gothic"/>
                <a:sym typeface="Century Gothic"/>
              </a:rPr>
              <a:t>Identify and measure</a:t>
            </a:r>
            <a:r>
              <a:rPr lang="en-BG" sz="2100">
                <a:latin typeface="Century Gothic"/>
                <a:ea typeface="Century Gothic"/>
                <a:cs typeface="Century Gothic"/>
                <a:sym typeface="Century Gothic"/>
              </a:rPr>
              <a:t> a instrumental variable </a:t>
            </a:r>
            <a:r>
              <a:rPr b="1" lang="en-BG" sz="2100">
                <a:latin typeface="Century Gothic"/>
                <a:ea typeface="Century Gothic"/>
                <a:cs typeface="Century Gothic"/>
                <a:sym typeface="Century Gothic"/>
              </a:rPr>
              <a:t>Z</a:t>
            </a:r>
            <a:r>
              <a:rPr lang="en-BG" sz="2100">
                <a:latin typeface="Century Gothic"/>
                <a:ea typeface="Century Gothic"/>
                <a:cs typeface="Century Gothic"/>
                <a:sym typeface="Century Gothic"/>
              </a:rPr>
              <a:t> that:</a:t>
            </a:r>
            <a:endParaRPr sz="2100">
              <a:latin typeface="Century Gothic"/>
              <a:ea typeface="Century Gothic"/>
              <a:cs typeface="Century Gothic"/>
              <a:sym typeface="Century Gothic"/>
            </a:endParaRPr>
          </a:p>
          <a:p>
            <a:pPr indent="0" lvl="0" marL="914400" rtl="0" algn="l">
              <a:spcBef>
                <a:spcPts val="0"/>
              </a:spcBef>
              <a:spcAft>
                <a:spcPts val="0"/>
              </a:spcAft>
              <a:buNone/>
            </a:pPr>
            <a:r>
              <a:rPr i="1" lang="en-BG" sz="2100">
                <a:latin typeface="Century Gothic"/>
                <a:ea typeface="Century Gothic"/>
                <a:cs typeface="Century Gothic"/>
                <a:sym typeface="Century Gothic"/>
              </a:rPr>
              <a:t>a) accounts for some variation in the treatment </a:t>
            </a:r>
            <a:r>
              <a:rPr b="1" i="1" lang="en-BG" sz="2100">
                <a:latin typeface="Century Gothic"/>
                <a:ea typeface="Century Gothic"/>
                <a:cs typeface="Century Gothic"/>
                <a:sym typeface="Century Gothic"/>
              </a:rPr>
              <a:t>X</a:t>
            </a:r>
            <a:r>
              <a:rPr i="1" lang="en-BG" sz="2100">
                <a:latin typeface="Century Gothic"/>
                <a:ea typeface="Century Gothic"/>
                <a:cs typeface="Century Gothic"/>
                <a:sym typeface="Century Gothic"/>
              </a:rPr>
              <a:t>, but</a:t>
            </a:r>
            <a:endParaRPr i="1" sz="2100">
              <a:latin typeface="Century Gothic"/>
              <a:ea typeface="Century Gothic"/>
              <a:cs typeface="Century Gothic"/>
              <a:sym typeface="Century Gothic"/>
            </a:endParaRPr>
          </a:p>
          <a:p>
            <a:pPr indent="0" lvl="0" marL="914400" rtl="0" algn="l">
              <a:spcBef>
                <a:spcPts val="0"/>
              </a:spcBef>
              <a:spcAft>
                <a:spcPts val="0"/>
              </a:spcAft>
              <a:buNone/>
            </a:pPr>
            <a:r>
              <a:rPr i="1" lang="en-BG" sz="2100">
                <a:latin typeface="Century Gothic"/>
                <a:ea typeface="Century Gothic"/>
                <a:cs typeface="Century Gothic"/>
                <a:sym typeface="Century Gothic"/>
              </a:rPr>
              <a:t>b) </a:t>
            </a:r>
            <a:r>
              <a:rPr i="1" lang="en-BG" sz="2100">
                <a:latin typeface="Century Gothic"/>
                <a:ea typeface="Century Gothic"/>
                <a:cs typeface="Century Gothic"/>
                <a:sym typeface="Century Gothic"/>
              </a:rPr>
              <a:t>does not affect </a:t>
            </a:r>
            <a:r>
              <a:rPr b="1" i="1" lang="en-BG" sz="2100">
                <a:latin typeface="Century Gothic"/>
                <a:ea typeface="Century Gothic"/>
                <a:cs typeface="Century Gothic"/>
                <a:sym typeface="Century Gothic"/>
              </a:rPr>
              <a:t>Y </a:t>
            </a:r>
            <a:r>
              <a:rPr i="1" lang="en-BG" sz="2100">
                <a:latin typeface="Century Gothic"/>
                <a:ea typeface="Century Gothic"/>
                <a:cs typeface="Century Gothic"/>
                <a:sym typeface="Century Gothic"/>
              </a:rPr>
              <a:t>or other </a:t>
            </a:r>
            <a:r>
              <a:rPr b="1" i="1" lang="en-BG" sz="2100">
                <a:latin typeface="Century Gothic"/>
                <a:ea typeface="Century Gothic"/>
                <a:cs typeface="Century Gothic"/>
                <a:sym typeface="Century Gothic"/>
              </a:rPr>
              <a:t>Y</a:t>
            </a:r>
            <a:r>
              <a:rPr i="1" lang="en-BG" sz="2100">
                <a:latin typeface="Century Gothic"/>
                <a:ea typeface="Century Gothic"/>
                <a:cs typeface="Century Gothic"/>
                <a:sym typeface="Century Gothic"/>
              </a:rPr>
              <a:t> determinants</a:t>
            </a:r>
            <a:endParaRPr b="1" i="1" sz="2100">
              <a:latin typeface="Century Gothic"/>
              <a:ea typeface="Century Gothic"/>
              <a:cs typeface="Century Gothic"/>
              <a:sym typeface="Century Gothic"/>
            </a:endParaRPr>
          </a:p>
          <a:p>
            <a:pPr indent="0" lvl="0" marL="457200" rtl="0" algn="l">
              <a:spcBef>
                <a:spcPts val="0"/>
              </a:spcBef>
              <a:spcAft>
                <a:spcPts val="0"/>
              </a:spcAft>
              <a:buNone/>
            </a:pPr>
            <a:r>
              <a:t/>
            </a:r>
            <a:endParaRPr sz="1900">
              <a:latin typeface="Century Gothic"/>
              <a:ea typeface="Century Gothic"/>
              <a:cs typeface="Century Gothic"/>
              <a:sym typeface="Century Gothic"/>
            </a:endParaRPr>
          </a:p>
          <a:p>
            <a:pPr indent="0" lvl="0" marL="457200" rtl="0" algn="l">
              <a:spcBef>
                <a:spcPts val="0"/>
              </a:spcBef>
              <a:spcAft>
                <a:spcPts val="0"/>
              </a:spcAft>
              <a:buNone/>
            </a:pPr>
            <a:r>
              <a:t/>
            </a:r>
            <a:endParaRPr sz="1900">
              <a:latin typeface="Century Gothic"/>
              <a:ea typeface="Century Gothic"/>
              <a:cs typeface="Century Gothic"/>
              <a:sym typeface="Century Gothic"/>
            </a:endParaRPr>
          </a:p>
          <a:p>
            <a:pPr indent="0" lvl="0" marL="457200" rtl="0" algn="l">
              <a:spcBef>
                <a:spcPts val="0"/>
              </a:spcBef>
              <a:spcAft>
                <a:spcPts val="0"/>
              </a:spcAft>
              <a:buNone/>
            </a:pPr>
            <a:r>
              <a:rPr lang="en-BG" sz="1900">
                <a:latin typeface="Century Gothic"/>
                <a:ea typeface="Century Gothic"/>
                <a:cs typeface="Century Gothic"/>
                <a:sym typeface="Century Gothic"/>
              </a:rPr>
              <a:t>→ The </a:t>
            </a:r>
            <a:r>
              <a:rPr i="1" lang="en-BG" sz="1900">
                <a:latin typeface="Century Gothic"/>
                <a:ea typeface="Century Gothic"/>
                <a:cs typeface="Century Gothic"/>
                <a:sym typeface="Century Gothic"/>
              </a:rPr>
              <a:t>instrument</a:t>
            </a:r>
            <a:r>
              <a:rPr lang="en-BG" sz="1900">
                <a:latin typeface="Century Gothic"/>
                <a:ea typeface="Century Gothic"/>
                <a:cs typeface="Century Gothic"/>
                <a:sym typeface="Century Gothic"/>
              </a:rPr>
              <a:t> can then be used to eliminate the correlation between the treatment and unobservables that are affecting the outcome, in a two-step process:</a:t>
            </a:r>
            <a:endParaRPr sz="1900">
              <a:latin typeface="Century Gothic"/>
              <a:ea typeface="Century Gothic"/>
              <a:cs typeface="Century Gothic"/>
              <a:sym typeface="Century Gothic"/>
            </a:endParaRPr>
          </a:p>
          <a:p>
            <a:pPr indent="0" lvl="0" marL="2286000" rtl="0" algn="l">
              <a:spcBef>
                <a:spcPts val="0"/>
              </a:spcBef>
              <a:spcAft>
                <a:spcPts val="0"/>
              </a:spcAft>
              <a:buNone/>
            </a:pPr>
            <a:r>
              <a:t/>
            </a:r>
            <a:endParaRPr sz="1900">
              <a:latin typeface="Century Gothic"/>
              <a:ea typeface="Century Gothic"/>
              <a:cs typeface="Century Gothic"/>
              <a:sym typeface="Century Gothic"/>
            </a:endParaRPr>
          </a:p>
          <a:p>
            <a:pPr indent="-349250" lvl="0" marL="914400" rtl="0" algn="l">
              <a:spcBef>
                <a:spcPts val="0"/>
              </a:spcBef>
              <a:spcAft>
                <a:spcPts val="0"/>
              </a:spcAft>
              <a:buSzPts val="1900"/>
              <a:buFont typeface="Century Gothic"/>
              <a:buAutoNum type="arabicPeriod"/>
            </a:pPr>
            <a:r>
              <a:rPr lang="en-BG" sz="1900">
                <a:latin typeface="Century Gothic"/>
                <a:ea typeface="Century Gothic"/>
                <a:cs typeface="Century Gothic"/>
                <a:sym typeface="Century Gothic"/>
              </a:rPr>
              <a:t>Predict the level of the treatment </a:t>
            </a:r>
            <a:r>
              <a:rPr b="1" lang="en-BG" sz="2300">
                <a:solidFill>
                  <a:schemeClr val="dk1"/>
                </a:solidFill>
                <a:latin typeface="Century Gothic"/>
                <a:ea typeface="Century Gothic"/>
                <a:cs typeface="Century Gothic"/>
                <a:sym typeface="Century Gothic"/>
              </a:rPr>
              <a:t>x̂</a:t>
            </a:r>
            <a:r>
              <a:rPr lang="en-BG" sz="1900">
                <a:latin typeface="Century Gothic"/>
                <a:ea typeface="Century Gothic"/>
                <a:cs typeface="Century Gothic"/>
                <a:sym typeface="Century Gothic"/>
              </a:rPr>
              <a:t>, using the instrumental variable </a:t>
            </a:r>
            <a:r>
              <a:rPr b="1" lang="en-BG" sz="1900">
                <a:latin typeface="Century Gothic"/>
                <a:ea typeface="Century Gothic"/>
                <a:cs typeface="Century Gothic"/>
                <a:sym typeface="Century Gothic"/>
              </a:rPr>
              <a:t>Z,</a:t>
            </a:r>
            <a:r>
              <a:rPr lang="en-BG" sz="1900">
                <a:latin typeface="Century Gothic"/>
                <a:ea typeface="Century Gothic"/>
                <a:cs typeface="Century Gothic"/>
                <a:sym typeface="Century Gothic"/>
              </a:rPr>
              <a:t> and all other exogenous variables as predictors</a:t>
            </a:r>
            <a:endParaRPr sz="1900">
              <a:latin typeface="Century Gothic"/>
              <a:ea typeface="Century Gothic"/>
              <a:cs typeface="Century Gothic"/>
              <a:sym typeface="Century Gothic"/>
            </a:endParaRPr>
          </a:p>
          <a:p>
            <a:pPr indent="0" lvl="0" marL="2286000" rtl="0" algn="l">
              <a:spcBef>
                <a:spcPts val="0"/>
              </a:spcBef>
              <a:spcAft>
                <a:spcPts val="0"/>
              </a:spcAft>
              <a:buNone/>
            </a:pPr>
            <a:r>
              <a:t/>
            </a:r>
            <a:endParaRPr sz="1900">
              <a:latin typeface="Century Gothic"/>
              <a:ea typeface="Century Gothic"/>
              <a:cs typeface="Century Gothic"/>
              <a:sym typeface="Century Gothic"/>
            </a:endParaRPr>
          </a:p>
          <a:p>
            <a:pPr indent="-349250" lvl="0" marL="914400" rtl="0" algn="l">
              <a:spcBef>
                <a:spcPts val="0"/>
              </a:spcBef>
              <a:spcAft>
                <a:spcPts val="0"/>
              </a:spcAft>
              <a:buSzPts val="1900"/>
              <a:buFont typeface="Century Gothic"/>
              <a:buAutoNum type="arabicPeriod"/>
            </a:pPr>
            <a:r>
              <a:rPr lang="en-BG" sz="1900">
                <a:latin typeface="Century Gothic"/>
                <a:ea typeface="Century Gothic"/>
                <a:cs typeface="Century Gothic"/>
                <a:sym typeface="Century Gothic"/>
              </a:rPr>
              <a:t>The predicted treatment </a:t>
            </a:r>
            <a:r>
              <a:rPr b="1" lang="en-BG" sz="2300">
                <a:solidFill>
                  <a:schemeClr val="dk1"/>
                </a:solidFill>
                <a:latin typeface="Century Gothic"/>
                <a:ea typeface="Century Gothic"/>
                <a:cs typeface="Century Gothic"/>
                <a:sym typeface="Century Gothic"/>
              </a:rPr>
              <a:t>x̂</a:t>
            </a:r>
            <a:r>
              <a:rPr lang="en-BG" sz="1900">
                <a:latin typeface="Century Gothic"/>
                <a:ea typeface="Century Gothic"/>
                <a:cs typeface="Century Gothic"/>
                <a:sym typeface="Century Gothic"/>
              </a:rPr>
              <a:t>, rather than the actual treatment, is then used to estimate the treatment effect.</a:t>
            </a:r>
            <a:endParaRPr sz="1900">
              <a:latin typeface="Century Gothic"/>
              <a:ea typeface="Century Gothic"/>
              <a:cs typeface="Century Gothic"/>
              <a:sym typeface="Century Gothic"/>
            </a:endParaRPr>
          </a:p>
        </p:txBody>
      </p:sp>
      <p:sp>
        <p:nvSpPr>
          <p:cNvPr id="364" name="Google Shape;364;g2e064a8f82c_0_80"/>
          <p:cNvSpPr txBox="1"/>
          <p:nvPr/>
        </p:nvSpPr>
        <p:spPr>
          <a:xfrm>
            <a:off x="4280517" y="4779146"/>
            <a:ext cx="3207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100"/>
          </a:p>
        </p:txBody>
      </p:sp>
      <p:sp>
        <p:nvSpPr>
          <p:cNvPr id="365" name="Google Shape;365;g2e064a8f82c_0_80"/>
          <p:cNvSpPr/>
          <p:nvPr/>
        </p:nvSpPr>
        <p:spPr>
          <a:xfrm>
            <a:off x="9454023" y="1437677"/>
            <a:ext cx="524700" cy="524400"/>
          </a:xfrm>
          <a:prstGeom prst="ellipse">
            <a:avLst/>
          </a:prstGeom>
          <a:solidFill>
            <a:srgbClr val="FFFFFF"/>
          </a:solidFill>
          <a:ln cap="flat" cmpd="sng" w="19050">
            <a:solidFill>
              <a:srgbClr val="595959"/>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rPr b="1" lang="en-BG" sz="1900"/>
              <a:t>X</a:t>
            </a:r>
            <a:endParaRPr b="1" sz="1900"/>
          </a:p>
        </p:txBody>
      </p:sp>
      <p:sp>
        <p:nvSpPr>
          <p:cNvPr id="366" name="Google Shape;366;g2e064a8f82c_0_80"/>
          <p:cNvSpPr/>
          <p:nvPr/>
        </p:nvSpPr>
        <p:spPr>
          <a:xfrm>
            <a:off x="10232589" y="391272"/>
            <a:ext cx="524700" cy="524400"/>
          </a:xfrm>
          <a:prstGeom prst="ellipse">
            <a:avLst/>
          </a:prstGeom>
          <a:solidFill>
            <a:srgbClr val="FFFFFF"/>
          </a:solidFill>
          <a:ln cap="flat" cmpd="sng" w="19050">
            <a:solidFill>
              <a:srgbClr val="595959"/>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rPr b="1" lang="en-BG" sz="1900"/>
              <a:t>C</a:t>
            </a:r>
            <a:endParaRPr b="1" sz="1900"/>
          </a:p>
        </p:txBody>
      </p:sp>
      <p:sp>
        <p:nvSpPr>
          <p:cNvPr id="367" name="Google Shape;367;g2e064a8f82c_0_80"/>
          <p:cNvSpPr/>
          <p:nvPr/>
        </p:nvSpPr>
        <p:spPr>
          <a:xfrm>
            <a:off x="11020206" y="1438203"/>
            <a:ext cx="523800" cy="523500"/>
          </a:xfrm>
          <a:prstGeom prst="ellipse">
            <a:avLst/>
          </a:prstGeom>
          <a:solidFill>
            <a:srgbClr val="FFFFFF"/>
          </a:solidFill>
          <a:ln cap="flat" cmpd="sng" w="19050">
            <a:solidFill>
              <a:srgbClr val="595959"/>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rPr b="1" lang="en-BG" sz="1900"/>
              <a:t>Y</a:t>
            </a:r>
            <a:endParaRPr b="1" sz="1900"/>
          </a:p>
        </p:txBody>
      </p:sp>
      <p:cxnSp>
        <p:nvCxnSpPr>
          <p:cNvPr id="368" name="Google Shape;368;g2e064a8f82c_0_80"/>
          <p:cNvCxnSpPr>
            <a:stCxn id="365" idx="6"/>
            <a:endCxn id="367" idx="2"/>
          </p:cNvCxnSpPr>
          <p:nvPr/>
        </p:nvCxnSpPr>
        <p:spPr>
          <a:xfrm>
            <a:off x="9978723" y="1699877"/>
            <a:ext cx="1041600" cy="0"/>
          </a:xfrm>
          <a:prstGeom prst="straightConnector1">
            <a:avLst/>
          </a:prstGeom>
          <a:noFill/>
          <a:ln cap="flat" cmpd="sng" w="19050">
            <a:solidFill>
              <a:srgbClr val="000000"/>
            </a:solidFill>
            <a:prstDash val="solid"/>
            <a:round/>
            <a:headEnd len="med" w="med" type="none"/>
            <a:tailEnd len="med" w="med" type="triangle"/>
          </a:ln>
        </p:spPr>
      </p:cxnSp>
      <p:cxnSp>
        <p:nvCxnSpPr>
          <p:cNvPr id="369" name="Google Shape;369;g2e064a8f82c_0_80"/>
          <p:cNvCxnSpPr>
            <a:stCxn id="366" idx="3"/>
            <a:endCxn id="365" idx="7"/>
          </p:cNvCxnSpPr>
          <p:nvPr/>
        </p:nvCxnSpPr>
        <p:spPr>
          <a:xfrm flipH="1">
            <a:off x="9902030" y="838876"/>
            <a:ext cx="407400" cy="675600"/>
          </a:xfrm>
          <a:prstGeom prst="straightConnector1">
            <a:avLst/>
          </a:prstGeom>
          <a:noFill/>
          <a:ln cap="flat" cmpd="sng" w="19050">
            <a:solidFill>
              <a:srgbClr val="000000"/>
            </a:solidFill>
            <a:prstDash val="solid"/>
            <a:round/>
            <a:headEnd len="med" w="med" type="none"/>
            <a:tailEnd len="med" w="med" type="triangle"/>
          </a:ln>
        </p:spPr>
      </p:cxnSp>
      <p:cxnSp>
        <p:nvCxnSpPr>
          <p:cNvPr id="370" name="Google Shape;370;g2e064a8f82c_0_80"/>
          <p:cNvCxnSpPr>
            <a:stCxn id="366" idx="5"/>
            <a:endCxn id="367" idx="1"/>
          </p:cNvCxnSpPr>
          <p:nvPr/>
        </p:nvCxnSpPr>
        <p:spPr>
          <a:xfrm>
            <a:off x="10680449" y="838876"/>
            <a:ext cx="416400" cy="675900"/>
          </a:xfrm>
          <a:prstGeom prst="straightConnector1">
            <a:avLst/>
          </a:prstGeom>
          <a:noFill/>
          <a:ln cap="flat" cmpd="sng" w="19050">
            <a:solidFill>
              <a:srgbClr val="000000"/>
            </a:solidFill>
            <a:prstDash val="solid"/>
            <a:round/>
            <a:headEnd len="med" w="med" type="none"/>
            <a:tailEnd len="med" w="med" type="triangle"/>
          </a:ln>
        </p:spPr>
      </p:cxnSp>
      <p:sp>
        <p:nvSpPr>
          <p:cNvPr id="371" name="Google Shape;371;g2e064a8f82c_0_80"/>
          <p:cNvSpPr txBox="1"/>
          <p:nvPr/>
        </p:nvSpPr>
        <p:spPr>
          <a:xfrm>
            <a:off x="10334300" y="1313175"/>
            <a:ext cx="3207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BG" sz="2000">
                <a:solidFill>
                  <a:schemeClr val="dk1"/>
                </a:solidFill>
                <a:latin typeface="Calibri"/>
                <a:ea typeface="Calibri"/>
                <a:cs typeface="Calibri"/>
                <a:sym typeface="Calibri"/>
              </a:rPr>
              <a:t>?</a:t>
            </a:r>
            <a:endParaRPr sz="2000">
              <a:solidFill>
                <a:schemeClr val="dk1"/>
              </a:solidFill>
              <a:latin typeface="Calibri"/>
              <a:ea typeface="Calibri"/>
              <a:cs typeface="Calibri"/>
              <a:sym typeface="Calibri"/>
            </a:endParaRPr>
          </a:p>
        </p:txBody>
      </p:sp>
      <p:sp>
        <p:nvSpPr>
          <p:cNvPr id="372" name="Google Shape;372;g2e064a8f82c_0_80"/>
          <p:cNvSpPr/>
          <p:nvPr/>
        </p:nvSpPr>
        <p:spPr>
          <a:xfrm>
            <a:off x="8312548" y="669202"/>
            <a:ext cx="524700" cy="524400"/>
          </a:xfrm>
          <a:prstGeom prst="ellipse">
            <a:avLst/>
          </a:prstGeom>
          <a:solidFill>
            <a:srgbClr val="FFFFFF"/>
          </a:solidFill>
          <a:ln cap="flat" cmpd="sng" w="19050">
            <a:solidFill>
              <a:srgbClr val="595959"/>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rPr b="1" lang="en-BG" sz="1900"/>
              <a:t>Z</a:t>
            </a:r>
            <a:endParaRPr b="1" sz="1900"/>
          </a:p>
        </p:txBody>
      </p:sp>
      <p:cxnSp>
        <p:nvCxnSpPr>
          <p:cNvPr id="373" name="Google Shape;373;g2e064a8f82c_0_80"/>
          <p:cNvCxnSpPr>
            <a:stCxn id="372" idx="5"/>
            <a:endCxn id="365" idx="1"/>
          </p:cNvCxnSpPr>
          <p:nvPr/>
        </p:nvCxnSpPr>
        <p:spPr>
          <a:xfrm>
            <a:off x="8760408" y="1116805"/>
            <a:ext cx="770400" cy="397800"/>
          </a:xfrm>
          <a:prstGeom prst="straightConnector1">
            <a:avLst/>
          </a:prstGeom>
          <a:noFill/>
          <a:ln cap="flat" cmpd="sng" w="19050">
            <a:solidFill>
              <a:srgbClr val="000000"/>
            </a:solidFill>
            <a:prstDash val="solid"/>
            <a:round/>
            <a:headEnd len="med" w="med" type="none"/>
            <a:tailEnd len="med" w="med" type="triangle"/>
          </a:ln>
        </p:spPr>
      </p:cxnSp>
      <p:sp>
        <p:nvSpPr>
          <p:cNvPr id="374" name="Google Shape;374;g2e064a8f82c_0_80"/>
          <p:cNvSpPr txBox="1"/>
          <p:nvPr/>
        </p:nvSpPr>
        <p:spPr>
          <a:xfrm>
            <a:off x="10681100" y="627375"/>
            <a:ext cx="12819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BG" sz="1100">
                <a:solidFill>
                  <a:schemeClr val="dk1"/>
                </a:solidFill>
                <a:latin typeface="Century Gothic"/>
                <a:ea typeface="Century Gothic"/>
                <a:cs typeface="Century Gothic"/>
                <a:sym typeface="Century Gothic"/>
              </a:rPr>
              <a:t>unobserved</a:t>
            </a:r>
            <a:endParaRPr sz="1100">
              <a:solidFill>
                <a:schemeClr val="dk1"/>
              </a:solidFill>
              <a:latin typeface="Century Gothic"/>
              <a:ea typeface="Century Gothic"/>
              <a:cs typeface="Century Gothic"/>
              <a:sym typeface="Century Gothic"/>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3">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3">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3">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3">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3">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3">
                                            <p:txEl>
                                              <p:pRg end="9" st="9"/>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pic>
        <p:nvPicPr>
          <p:cNvPr id="379" name="Google Shape;379;g2e06e2449f4_49_0"/>
          <p:cNvPicPr preferRelativeResize="0"/>
          <p:nvPr/>
        </p:nvPicPr>
        <p:blipFill>
          <a:blip r:embed="rId3">
            <a:alphaModFix/>
          </a:blip>
          <a:stretch>
            <a:fillRect/>
          </a:stretch>
        </p:blipFill>
        <p:spPr>
          <a:xfrm>
            <a:off x="7267941" y="444900"/>
            <a:ext cx="4397461" cy="2671050"/>
          </a:xfrm>
          <a:prstGeom prst="rect">
            <a:avLst/>
          </a:prstGeom>
          <a:noFill/>
          <a:ln>
            <a:noFill/>
          </a:ln>
        </p:spPr>
      </p:pic>
      <p:pic>
        <p:nvPicPr>
          <p:cNvPr id="380" name="Google Shape;380;g2e06e2449f4_49_0"/>
          <p:cNvPicPr preferRelativeResize="0"/>
          <p:nvPr/>
        </p:nvPicPr>
        <p:blipFill>
          <a:blip r:embed="rId4">
            <a:alphaModFix/>
          </a:blip>
          <a:stretch>
            <a:fillRect/>
          </a:stretch>
        </p:blipFill>
        <p:spPr>
          <a:xfrm>
            <a:off x="3552737" y="3115950"/>
            <a:ext cx="8058325" cy="3208650"/>
          </a:xfrm>
          <a:prstGeom prst="rect">
            <a:avLst/>
          </a:prstGeom>
          <a:noFill/>
          <a:ln>
            <a:noFill/>
          </a:ln>
        </p:spPr>
      </p:pic>
      <p:pic>
        <p:nvPicPr>
          <p:cNvPr id="381" name="Google Shape;381;g2e06e2449f4_49_0"/>
          <p:cNvPicPr preferRelativeResize="0"/>
          <p:nvPr/>
        </p:nvPicPr>
        <p:blipFill>
          <a:blip r:embed="rId5">
            <a:alphaModFix/>
          </a:blip>
          <a:stretch>
            <a:fillRect/>
          </a:stretch>
        </p:blipFill>
        <p:spPr>
          <a:xfrm>
            <a:off x="653268" y="1647626"/>
            <a:ext cx="4985550" cy="1826825"/>
          </a:xfrm>
          <a:prstGeom prst="rect">
            <a:avLst/>
          </a:prstGeom>
          <a:noFill/>
          <a:ln>
            <a:noFill/>
          </a:ln>
        </p:spPr>
      </p:pic>
      <p:cxnSp>
        <p:nvCxnSpPr>
          <p:cNvPr id="382" name="Google Shape;382;g2e06e2449f4_49_0"/>
          <p:cNvCxnSpPr>
            <a:endCxn id="380" idx="1"/>
          </p:cNvCxnSpPr>
          <p:nvPr/>
        </p:nvCxnSpPr>
        <p:spPr>
          <a:xfrm flipH="1" rot="10800000">
            <a:off x="2700438" y="4720275"/>
            <a:ext cx="852300" cy="658200"/>
          </a:xfrm>
          <a:prstGeom prst="straightConnector1">
            <a:avLst/>
          </a:prstGeom>
          <a:noFill/>
          <a:ln cap="flat" cmpd="sng" w="19050">
            <a:solidFill>
              <a:schemeClr val="dk1"/>
            </a:solidFill>
            <a:prstDash val="solid"/>
            <a:round/>
            <a:headEnd len="med" w="med" type="none"/>
            <a:tailEnd len="med" w="med" type="triangle"/>
          </a:ln>
        </p:spPr>
      </p:cxnSp>
      <p:sp>
        <p:nvSpPr>
          <p:cNvPr id="383" name="Google Shape;383;g2e06e2449f4_49_0"/>
          <p:cNvSpPr txBox="1"/>
          <p:nvPr/>
        </p:nvSpPr>
        <p:spPr>
          <a:xfrm>
            <a:off x="871000" y="6110675"/>
            <a:ext cx="26817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BG" sz="1700">
                <a:solidFill>
                  <a:schemeClr val="dk1"/>
                </a:solidFill>
                <a:latin typeface="Century Gothic"/>
                <a:ea typeface="Century Gothic"/>
                <a:cs typeface="Century Gothic"/>
                <a:sym typeface="Century Gothic"/>
              </a:rPr>
              <a:t>IV: Land use regulations</a:t>
            </a:r>
            <a:endParaRPr sz="1700">
              <a:solidFill>
                <a:schemeClr val="dk1"/>
              </a:solidFill>
              <a:latin typeface="Century Gothic"/>
              <a:ea typeface="Century Gothic"/>
              <a:cs typeface="Century Gothic"/>
              <a:sym typeface="Century Gothic"/>
            </a:endParaRPr>
          </a:p>
        </p:txBody>
      </p:sp>
      <p:sp>
        <p:nvSpPr>
          <p:cNvPr id="384" name="Google Shape;384;g2e06e2449f4_49_0"/>
          <p:cNvSpPr txBox="1"/>
          <p:nvPr/>
        </p:nvSpPr>
        <p:spPr>
          <a:xfrm>
            <a:off x="2223725" y="3213468"/>
            <a:ext cx="2159100" cy="307800"/>
          </a:xfrm>
          <a:prstGeom prst="rect">
            <a:avLst/>
          </a:prstGeom>
          <a:solidFill>
            <a:schemeClr val="lt1"/>
          </a:solid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BG" sz="800" u="sng">
                <a:solidFill>
                  <a:schemeClr val="hlink"/>
                </a:solidFill>
                <a:latin typeface="Century Gothic"/>
                <a:ea typeface="Century Gothic"/>
                <a:cs typeface="Century Gothic"/>
                <a:sym typeface="Century Gothic"/>
                <a:hlinkClick r:id="rId6"/>
              </a:rPr>
              <a:t>https://doi.org/10.1111/1365-2664.13289</a:t>
            </a:r>
            <a:r>
              <a:rPr lang="en-BG" sz="800">
                <a:latin typeface="Century Gothic"/>
                <a:ea typeface="Century Gothic"/>
                <a:cs typeface="Century Gothic"/>
                <a:sym typeface="Century Gothic"/>
              </a:rPr>
              <a:t> </a:t>
            </a:r>
            <a:endParaRPr sz="800">
              <a:latin typeface="Century Gothic"/>
              <a:ea typeface="Century Gothic"/>
              <a:cs typeface="Century Gothic"/>
              <a:sym typeface="Century Gothic"/>
            </a:endParaRPr>
          </a:p>
        </p:txBody>
      </p:sp>
      <p:sp>
        <p:nvSpPr>
          <p:cNvPr id="385" name="Google Shape;385;g2e06e2449f4_49_0"/>
          <p:cNvSpPr/>
          <p:nvPr/>
        </p:nvSpPr>
        <p:spPr>
          <a:xfrm>
            <a:off x="1346050" y="4832300"/>
            <a:ext cx="1278384" cy="1278384"/>
          </a:xfrm>
          <a:prstGeom prst="flowChartPunchedTape">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BG">
                <a:latin typeface="Century Gothic"/>
                <a:ea typeface="Century Gothic"/>
                <a:cs typeface="Century Gothic"/>
                <a:sym typeface="Century Gothic"/>
              </a:rPr>
              <a:t>min. lot size restrictions</a:t>
            </a:r>
            <a:endParaRPr>
              <a:latin typeface="Century Gothic"/>
              <a:ea typeface="Century Gothic"/>
              <a:cs typeface="Century Gothic"/>
              <a:sym typeface="Century Gothic"/>
            </a:endParaRPr>
          </a:p>
        </p:txBody>
      </p:sp>
      <p:pic>
        <p:nvPicPr>
          <p:cNvPr id="386" name="Google Shape;386;g2e06e2449f4_49_0"/>
          <p:cNvPicPr preferRelativeResize="0"/>
          <p:nvPr/>
        </p:nvPicPr>
        <p:blipFill rotWithShape="1">
          <a:blip r:embed="rId7">
            <a:alphaModFix/>
          </a:blip>
          <a:srcRect b="0" l="35371" r="0" t="0"/>
          <a:stretch/>
        </p:blipFill>
        <p:spPr>
          <a:xfrm>
            <a:off x="9069647" y="1295400"/>
            <a:ext cx="251850" cy="1033500"/>
          </a:xfrm>
          <a:prstGeom prst="rect">
            <a:avLst/>
          </a:prstGeom>
          <a:noFill/>
          <a:ln>
            <a:noFill/>
          </a:ln>
        </p:spPr>
      </p:pic>
      <p:sp>
        <p:nvSpPr>
          <p:cNvPr id="387" name="Google Shape;387;g2e06e2449f4_49_0"/>
          <p:cNvSpPr/>
          <p:nvPr/>
        </p:nvSpPr>
        <p:spPr>
          <a:xfrm>
            <a:off x="9096275" y="501830"/>
            <a:ext cx="252000" cy="279000"/>
          </a:xfrm>
          <a:prstGeom prst="rect">
            <a:avLst/>
          </a:prstGeom>
          <a:no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entury Gothic"/>
              <a:ea typeface="Century Gothic"/>
              <a:cs typeface="Century Gothic"/>
              <a:sym typeface="Century Gothic"/>
            </a:endParaRPr>
          </a:p>
        </p:txBody>
      </p:sp>
      <p:sp>
        <p:nvSpPr>
          <p:cNvPr id="388" name="Google Shape;388;g2e06e2449f4_49_0"/>
          <p:cNvSpPr/>
          <p:nvPr/>
        </p:nvSpPr>
        <p:spPr>
          <a:xfrm>
            <a:off x="8930559" y="1429537"/>
            <a:ext cx="568800" cy="516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BG" sz="2300">
                <a:solidFill>
                  <a:schemeClr val="accent2"/>
                </a:solidFill>
                <a:latin typeface="Century Gothic"/>
                <a:ea typeface="Century Gothic"/>
                <a:cs typeface="Century Gothic"/>
                <a:sym typeface="Century Gothic"/>
              </a:rPr>
              <a:t>X</a:t>
            </a:r>
            <a:endParaRPr b="1" sz="2300">
              <a:solidFill>
                <a:schemeClr val="accent2"/>
              </a:solidFill>
              <a:latin typeface="Century Gothic"/>
              <a:ea typeface="Century Gothic"/>
              <a:cs typeface="Century Gothic"/>
              <a:sym typeface="Century Gothic"/>
            </a:endParaRPr>
          </a:p>
        </p:txBody>
      </p:sp>
      <p:sp>
        <p:nvSpPr>
          <p:cNvPr id="389" name="Google Shape;389;g2e06e2449f4_49_0"/>
          <p:cNvSpPr txBox="1"/>
          <p:nvPr>
            <p:ph type="title"/>
          </p:nvPr>
        </p:nvSpPr>
        <p:spPr>
          <a:xfrm>
            <a:off x="254510" y="268555"/>
            <a:ext cx="10515600" cy="1325700"/>
          </a:xfrm>
          <a:prstGeom prst="rect">
            <a:avLst/>
          </a:prstGeom>
          <a:noFill/>
          <a:ln>
            <a:noFill/>
          </a:ln>
        </p:spPr>
        <p:txBody>
          <a:bodyPr anchorCtr="0" anchor="ctr" bIns="45700" lIns="91425" spcFirstLastPara="1" rIns="91425" wrap="square" tIns="45700">
            <a:normAutofit/>
          </a:bodyPr>
          <a:lstStyle/>
          <a:p>
            <a:pPr indent="-450850" lvl="0" marL="457200" rtl="0" algn="l">
              <a:lnSpc>
                <a:spcPct val="80000"/>
              </a:lnSpc>
              <a:spcBef>
                <a:spcPts val="0"/>
              </a:spcBef>
              <a:spcAft>
                <a:spcPts val="0"/>
              </a:spcAft>
              <a:buSzPts val="3500"/>
              <a:buAutoNum type="arabicPeriod" startAt="5"/>
            </a:pPr>
            <a:r>
              <a:rPr lang="en-BG">
                <a:solidFill>
                  <a:schemeClr val="dk1"/>
                </a:solidFill>
              </a:rPr>
              <a:t>Instrumental variables (IV)</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g2e233ae48d1_0_8"/>
          <p:cNvSpPr txBox="1"/>
          <p:nvPr>
            <p:ph type="title"/>
          </p:nvPr>
        </p:nvSpPr>
        <p:spPr>
          <a:xfrm>
            <a:off x="254499" y="268550"/>
            <a:ext cx="11973300" cy="1325700"/>
          </a:xfrm>
          <a:prstGeom prst="rect">
            <a:avLst/>
          </a:prstGeom>
          <a:noFill/>
          <a:ln>
            <a:noFill/>
          </a:ln>
        </p:spPr>
        <p:txBody>
          <a:bodyPr anchorCtr="0" anchor="ctr" bIns="45700" lIns="91425" spcFirstLastPara="1" rIns="91425" wrap="square" tIns="45700">
            <a:normAutofit/>
          </a:bodyPr>
          <a:lstStyle/>
          <a:p>
            <a:pPr indent="0" lvl="0" marL="0" rtl="0" algn="l">
              <a:lnSpc>
                <a:spcPct val="80000"/>
              </a:lnSpc>
              <a:spcBef>
                <a:spcPts val="0"/>
              </a:spcBef>
              <a:spcAft>
                <a:spcPts val="0"/>
              </a:spcAft>
              <a:buNone/>
            </a:pPr>
            <a:r>
              <a:rPr lang="en-BG">
                <a:solidFill>
                  <a:schemeClr val="dk1"/>
                </a:solidFill>
              </a:rPr>
              <a:t>When to use which quasi-experimental method?</a:t>
            </a:r>
            <a:endParaRPr/>
          </a:p>
        </p:txBody>
      </p:sp>
      <p:sp>
        <p:nvSpPr>
          <p:cNvPr id="395" name="Google Shape;395;g2e233ae48d1_0_8"/>
          <p:cNvSpPr txBox="1"/>
          <p:nvPr/>
        </p:nvSpPr>
        <p:spPr>
          <a:xfrm>
            <a:off x="463725" y="1385000"/>
            <a:ext cx="5965200" cy="55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BG" sz="2000">
                <a:solidFill>
                  <a:schemeClr val="dk1"/>
                </a:solidFill>
                <a:latin typeface="Century Gothic"/>
                <a:ea typeface="Century Gothic"/>
                <a:cs typeface="Century Gothic"/>
                <a:sym typeface="Century Gothic"/>
              </a:rPr>
              <a:t>→ Heavily influenced by </a:t>
            </a:r>
            <a:r>
              <a:rPr lang="en-BG" sz="2000">
                <a:solidFill>
                  <a:schemeClr val="dk1"/>
                </a:solidFill>
                <a:latin typeface="Century Gothic"/>
                <a:ea typeface="Century Gothic"/>
                <a:cs typeface="Century Gothic"/>
                <a:sym typeface="Century Gothic"/>
              </a:rPr>
              <a:t>the data at hands</a:t>
            </a:r>
            <a:endParaRPr sz="2000">
              <a:solidFill>
                <a:schemeClr val="dk1"/>
              </a:solidFill>
              <a:latin typeface="Century Gothic"/>
              <a:ea typeface="Century Gothic"/>
              <a:cs typeface="Century Gothic"/>
              <a:sym typeface="Century Gothic"/>
            </a:endParaRPr>
          </a:p>
        </p:txBody>
      </p:sp>
      <p:cxnSp>
        <p:nvCxnSpPr>
          <p:cNvPr id="396" name="Google Shape;396;g2e233ae48d1_0_8"/>
          <p:cNvCxnSpPr/>
          <p:nvPr/>
        </p:nvCxnSpPr>
        <p:spPr>
          <a:xfrm>
            <a:off x="564000" y="3620250"/>
            <a:ext cx="1431600" cy="0"/>
          </a:xfrm>
          <a:prstGeom prst="straightConnector1">
            <a:avLst/>
          </a:prstGeom>
          <a:noFill/>
          <a:ln cap="flat" cmpd="sng" w="9525">
            <a:solidFill>
              <a:schemeClr val="dk2"/>
            </a:solidFill>
            <a:prstDash val="solid"/>
            <a:round/>
            <a:headEnd len="med" w="med" type="none"/>
            <a:tailEnd len="med" w="med" type="none"/>
          </a:ln>
        </p:spPr>
      </p:cxnSp>
      <p:cxnSp>
        <p:nvCxnSpPr>
          <p:cNvPr id="397" name="Google Shape;397;g2e233ae48d1_0_8"/>
          <p:cNvCxnSpPr/>
          <p:nvPr/>
        </p:nvCxnSpPr>
        <p:spPr>
          <a:xfrm>
            <a:off x="1995600" y="2970000"/>
            <a:ext cx="0" cy="1300500"/>
          </a:xfrm>
          <a:prstGeom prst="straightConnector1">
            <a:avLst/>
          </a:prstGeom>
          <a:noFill/>
          <a:ln cap="flat" cmpd="sng" w="9525">
            <a:solidFill>
              <a:schemeClr val="dk2"/>
            </a:solidFill>
            <a:prstDash val="solid"/>
            <a:round/>
            <a:headEnd len="med" w="med" type="none"/>
            <a:tailEnd len="med" w="med" type="none"/>
          </a:ln>
        </p:spPr>
      </p:cxnSp>
      <p:cxnSp>
        <p:nvCxnSpPr>
          <p:cNvPr id="398" name="Google Shape;398;g2e233ae48d1_0_8"/>
          <p:cNvCxnSpPr/>
          <p:nvPr/>
        </p:nvCxnSpPr>
        <p:spPr>
          <a:xfrm>
            <a:off x="1995589" y="2970000"/>
            <a:ext cx="707400" cy="0"/>
          </a:xfrm>
          <a:prstGeom prst="straightConnector1">
            <a:avLst/>
          </a:prstGeom>
          <a:noFill/>
          <a:ln cap="flat" cmpd="sng" w="9525">
            <a:solidFill>
              <a:schemeClr val="dk2"/>
            </a:solidFill>
            <a:prstDash val="solid"/>
            <a:round/>
            <a:headEnd len="med" w="med" type="none"/>
            <a:tailEnd len="med" w="med" type="none"/>
          </a:ln>
        </p:spPr>
      </p:cxnSp>
      <p:cxnSp>
        <p:nvCxnSpPr>
          <p:cNvPr id="399" name="Google Shape;399;g2e233ae48d1_0_8"/>
          <p:cNvCxnSpPr/>
          <p:nvPr/>
        </p:nvCxnSpPr>
        <p:spPr>
          <a:xfrm>
            <a:off x="1995600" y="4270475"/>
            <a:ext cx="1731900" cy="0"/>
          </a:xfrm>
          <a:prstGeom prst="straightConnector1">
            <a:avLst/>
          </a:prstGeom>
          <a:noFill/>
          <a:ln cap="flat" cmpd="sng" w="9525">
            <a:solidFill>
              <a:schemeClr val="dk2"/>
            </a:solidFill>
            <a:prstDash val="solid"/>
            <a:round/>
            <a:headEnd len="med" w="med" type="none"/>
            <a:tailEnd len="med" w="med" type="none"/>
          </a:ln>
        </p:spPr>
      </p:cxnSp>
      <p:cxnSp>
        <p:nvCxnSpPr>
          <p:cNvPr id="400" name="Google Shape;400;g2e233ae48d1_0_8"/>
          <p:cNvCxnSpPr/>
          <p:nvPr/>
        </p:nvCxnSpPr>
        <p:spPr>
          <a:xfrm>
            <a:off x="3727425" y="3620250"/>
            <a:ext cx="0" cy="1300500"/>
          </a:xfrm>
          <a:prstGeom prst="straightConnector1">
            <a:avLst/>
          </a:prstGeom>
          <a:noFill/>
          <a:ln cap="flat" cmpd="sng" w="9525">
            <a:solidFill>
              <a:schemeClr val="dk2"/>
            </a:solidFill>
            <a:prstDash val="solid"/>
            <a:round/>
            <a:headEnd len="med" w="med" type="none"/>
            <a:tailEnd len="med" w="med" type="none"/>
          </a:ln>
        </p:spPr>
      </p:cxnSp>
      <p:cxnSp>
        <p:nvCxnSpPr>
          <p:cNvPr id="401" name="Google Shape;401;g2e233ae48d1_0_8"/>
          <p:cNvCxnSpPr/>
          <p:nvPr/>
        </p:nvCxnSpPr>
        <p:spPr>
          <a:xfrm>
            <a:off x="3727414" y="3620250"/>
            <a:ext cx="707400" cy="0"/>
          </a:xfrm>
          <a:prstGeom prst="straightConnector1">
            <a:avLst/>
          </a:prstGeom>
          <a:noFill/>
          <a:ln cap="flat" cmpd="sng" w="9525">
            <a:solidFill>
              <a:schemeClr val="dk2"/>
            </a:solidFill>
            <a:prstDash val="solid"/>
            <a:round/>
            <a:headEnd len="med" w="med" type="none"/>
            <a:tailEnd len="med" w="med" type="none"/>
          </a:ln>
        </p:spPr>
      </p:cxnSp>
      <p:cxnSp>
        <p:nvCxnSpPr>
          <p:cNvPr id="402" name="Google Shape;402;g2e233ae48d1_0_8"/>
          <p:cNvCxnSpPr/>
          <p:nvPr/>
        </p:nvCxnSpPr>
        <p:spPr>
          <a:xfrm>
            <a:off x="3727439" y="4920000"/>
            <a:ext cx="1731900" cy="0"/>
          </a:xfrm>
          <a:prstGeom prst="straightConnector1">
            <a:avLst/>
          </a:prstGeom>
          <a:noFill/>
          <a:ln cap="flat" cmpd="sng" w="9525">
            <a:solidFill>
              <a:schemeClr val="dk2"/>
            </a:solidFill>
            <a:prstDash val="solid"/>
            <a:round/>
            <a:headEnd len="med" w="med" type="none"/>
            <a:tailEnd len="med" w="med" type="none"/>
          </a:ln>
        </p:spPr>
      </p:cxnSp>
      <p:cxnSp>
        <p:nvCxnSpPr>
          <p:cNvPr id="403" name="Google Shape;403;g2e233ae48d1_0_8"/>
          <p:cNvCxnSpPr/>
          <p:nvPr/>
        </p:nvCxnSpPr>
        <p:spPr>
          <a:xfrm>
            <a:off x="5459264" y="4269775"/>
            <a:ext cx="0" cy="1300500"/>
          </a:xfrm>
          <a:prstGeom prst="straightConnector1">
            <a:avLst/>
          </a:prstGeom>
          <a:noFill/>
          <a:ln cap="flat" cmpd="sng" w="9525">
            <a:solidFill>
              <a:schemeClr val="dk2"/>
            </a:solidFill>
            <a:prstDash val="solid"/>
            <a:round/>
            <a:headEnd len="med" w="med" type="none"/>
            <a:tailEnd len="med" w="med" type="none"/>
          </a:ln>
        </p:spPr>
      </p:cxnSp>
      <p:cxnSp>
        <p:nvCxnSpPr>
          <p:cNvPr id="404" name="Google Shape;404;g2e233ae48d1_0_8"/>
          <p:cNvCxnSpPr/>
          <p:nvPr/>
        </p:nvCxnSpPr>
        <p:spPr>
          <a:xfrm>
            <a:off x="5453550" y="4274875"/>
            <a:ext cx="707400" cy="0"/>
          </a:xfrm>
          <a:prstGeom prst="straightConnector1">
            <a:avLst/>
          </a:prstGeom>
          <a:noFill/>
          <a:ln cap="flat" cmpd="sng" w="9525">
            <a:solidFill>
              <a:schemeClr val="dk2"/>
            </a:solidFill>
            <a:prstDash val="solid"/>
            <a:round/>
            <a:headEnd len="med" w="med" type="none"/>
            <a:tailEnd len="med" w="med" type="none"/>
          </a:ln>
        </p:spPr>
      </p:cxnSp>
      <p:cxnSp>
        <p:nvCxnSpPr>
          <p:cNvPr id="405" name="Google Shape;405;g2e233ae48d1_0_8"/>
          <p:cNvCxnSpPr/>
          <p:nvPr/>
        </p:nvCxnSpPr>
        <p:spPr>
          <a:xfrm>
            <a:off x="5454482" y="5569521"/>
            <a:ext cx="1731900" cy="0"/>
          </a:xfrm>
          <a:prstGeom prst="straightConnector1">
            <a:avLst/>
          </a:prstGeom>
          <a:noFill/>
          <a:ln cap="flat" cmpd="sng" w="9525">
            <a:solidFill>
              <a:schemeClr val="dk2"/>
            </a:solidFill>
            <a:prstDash val="solid"/>
            <a:round/>
            <a:headEnd len="med" w="med" type="none"/>
            <a:tailEnd len="med" w="med" type="none"/>
          </a:ln>
        </p:spPr>
      </p:cxnSp>
      <p:cxnSp>
        <p:nvCxnSpPr>
          <p:cNvPr id="406" name="Google Shape;406;g2e233ae48d1_0_8"/>
          <p:cNvCxnSpPr/>
          <p:nvPr/>
        </p:nvCxnSpPr>
        <p:spPr>
          <a:xfrm>
            <a:off x="7186307" y="4919296"/>
            <a:ext cx="0" cy="1300500"/>
          </a:xfrm>
          <a:prstGeom prst="straightConnector1">
            <a:avLst/>
          </a:prstGeom>
          <a:noFill/>
          <a:ln cap="flat" cmpd="sng" w="9525">
            <a:solidFill>
              <a:schemeClr val="dk2"/>
            </a:solidFill>
            <a:prstDash val="solid"/>
            <a:round/>
            <a:headEnd len="med" w="med" type="none"/>
            <a:tailEnd len="med" w="med" type="none"/>
          </a:ln>
        </p:spPr>
      </p:cxnSp>
      <p:cxnSp>
        <p:nvCxnSpPr>
          <p:cNvPr id="407" name="Google Shape;407;g2e233ae48d1_0_8"/>
          <p:cNvCxnSpPr/>
          <p:nvPr/>
        </p:nvCxnSpPr>
        <p:spPr>
          <a:xfrm>
            <a:off x="7186296" y="4919296"/>
            <a:ext cx="707400" cy="0"/>
          </a:xfrm>
          <a:prstGeom prst="straightConnector1">
            <a:avLst/>
          </a:prstGeom>
          <a:noFill/>
          <a:ln cap="flat" cmpd="sng" w="9525">
            <a:solidFill>
              <a:schemeClr val="dk2"/>
            </a:solidFill>
            <a:prstDash val="solid"/>
            <a:round/>
            <a:headEnd len="med" w="med" type="none"/>
            <a:tailEnd len="med" w="med" type="none"/>
          </a:ln>
        </p:spPr>
      </p:cxnSp>
      <p:cxnSp>
        <p:nvCxnSpPr>
          <p:cNvPr id="408" name="Google Shape;408;g2e233ae48d1_0_8"/>
          <p:cNvCxnSpPr/>
          <p:nvPr/>
        </p:nvCxnSpPr>
        <p:spPr>
          <a:xfrm>
            <a:off x="7186296" y="6214696"/>
            <a:ext cx="707400" cy="0"/>
          </a:xfrm>
          <a:prstGeom prst="straightConnector1">
            <a:avLst/>
          </a:prstGeom>
          <a:noFill/>
          <a:ln cap="flat" cmpd="sng" w="9525">
            <a:solidFill>
              <a:schemeClr val="dk2"/>
            </a:solidFill>
            <a:prstDash val="solid"/>
            <a:round/>
            <a:headEnd len="med" w="med" type="none"/>
            <a:tailEnd len="med" w="med" type="none"/>
          </a:ln>
        </p:spPr>
      </p:cxnSp>
      <p:sp>
        <p:nvSpPr>
          <p:cNvPr id="409" name="Google Shape;409;g2e233ae48d1_0_8"/>
          <p:cNvSpPr txBox="1"/>
          <p:nvPr/>
        </p:nvSpPr>
        <p:spPr>
          <a:xfrm>
            <a:off x="552575" y="3327547"/>
            <a:ext cx="1431600" cy="621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BG" sz="1200">
                <a:solidFill>
                  <a:schemeClr val="dk1"/>
                </a:solidFill>
                <a:latin typeface="Century Gothic"/>
                <a:ea typeface="Century Gothic"/>
                <a:cs typeface="Century Gothic"/>
                <a:sym typeface="Century Gothic"/>
              </a:rPr>
              <a:t>Unobserved confounders</a:t>
            </a:r>
            <a:r>
              <a:rPr lang="en-BG"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p:txBody>
      </p:sp>
      <p:sp>
        <p:nvSpPr>
          <p:cNvPr id="410" name="Google Shape;410;g2e233ae48d1_0_8"/>
          <p:cNvSpPr txBox="1"/>
          <p:nvPr/>
        </p:nvSpPr>
        <p:spPr>
          <a:xfrm>
            <a:off x="2537424" y="3990543"/>
            <a:ext cx="1193700" cy="621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BG" sz="1200">
                <a:solidFill>
                  <a:schemeClr val="dk1"/>
                </a:solidFill>
                <a:latin typeface="Century Gothic"/>
                <a:ea typeface="Century Gothic"/>
                <a:cs typeface="Century Gothic"/>
                <a:sym typeface="Century Gothic"/>
              </a:rPr>
              <a:t>Breakpoint in the data</a:t>
            </a:r>
            <a:r>
              <a:rPr lang="en-BG" sz="1200">
                <a:solidFill>
                  <a:schemeClr val="dk1"/>
                </a:solidFill>
                <a:latin typeface="Calibri"/>
                <a:ea typeface="Calibri"/>
                <a:cs typeface="Calibri"/>
                <a:sym typeface="Calibri"/>
              </a:rPr>
              <a:t>?</a:t>
            </a:r>
            <a:endParaRPr sz="1200">
              <a:solidFill>
                <a:schemeClr val="dk1"/>
              </a:solidFill>
              <a:latin typeface="Century Gothic"/>
              <a:ea typeface="Century Gothic"/>
              <a:cs typeface="Century Gothic"/>
              <a:sym typeface="Century Gothic"/>
            </a:endParaRPr>
          </a:p>
        </p:txBody>
      </p:sp>
      <p:sp>
        <p:nvSpPr>
          <p:cNvPr id="411" name="Google Shape;411;g2e233ae48d1_0_8"/>
          <p:cNvSpPr txBox="1"/>
          <p:nvPr/>
        </p:nvSpPr>
        <p:spPr>
          <a:xfrm>
            <a:off x="4197175" y="4634375"/>
            <a:ext cx="1269300" cy="621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BG" sz="1200">
                <a:solidFill>
                  <a:schemeClr val="dk1"/>
                </a:solidFill>
                <a:latin typeface="Century Gothic"/>
                <a:ea typeface="Century Gothic"/>
                <a:cs typeface="Century Gothic"/>
                <a:sym typeface="Century Gothic"/>
              </a:rPr>
              <a:t>Temporal variation in treatment</a:t>
            </a:r>
            <a:r>
              <a:rPr lang="en-BG" sz="1200">
                <a:solidFill>
                  <a:schemeClr val="dk1"/>
                </a:solidFill>
                <a:latin typeface="Calibri"/>
                <a:ea typeface="Calibri"/>
                <a:cs typeface="Calibri"/>
                <a:sym typeface="Calibri"/>
              </a:rPr>
              <a:t>?</a:t>
            </a:r>
            <a:endParaRPr sz="1200">
              <a:solidFill>
                <a:schemeClr val="dk1"/>
              </a:solidFill>
              <a:latin typeface="Century Gothic"/>
              <a:ea typeface="Century Gothic"/>
              <a:cs typeface="Century Gothic"/>
              <a:sym typeface="Century Gothic"/>
            </a:endParaRPr>
          </a:p>
        </p:txBody>
      </p:sp>
      <p:sp>
        <p:nvSpPr>
          <p:cNvPr id="412" name="Google Shape;412;g2e233ae48d1_0_8"/>
          <p:cNvSpPr txBox="1"/>
          <p:nvPr/>
        </p:nvSpPr>
        <p:spPr>
          <a:xfrm>
            <a:off x="5989239" y="5283890"/>
            <a:ext cx="1193700" cy="621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BG" sz="1200">
                <a:solidFill>
                  <a:schemeClr val="dk1"/>
                </a:solidFill>
                <a:latin typeface="Century Gothic"/>
                <a:ea typeface="Century Gothic"/>
                <a:cs typeface="Century Gothic"/>
                <a:sym typeface="Century Gothic"/>
              </a:rPr>
              <a:t>Site- &amp; year- specific confounders</a:t>
            </a:r>
            <a:r>
              <a:rPr lang="en-BG" sz="1200">
                <a:solidFill>
                  <a:schemeClr val="dk1"/>
                </a:solidFill>
                <a:latin typeface="Calibri"/>
                <a:ea typeface="Calibri"/>
                <a:cs typeface="Calibri"/>
                <a:sym typeface="Calibri"/>
              </a:rPr>
              <a:t>?</a:t>
            </a:r>
            <a:endParaRPr sz="1200">
              <a:solidFill>
                <a:schemeClr val="dk1"/>
              </a:solidFill>
              <a:latin typeface="Century Gothic"/>
              <a:ea typeface="Century Gothic"/>
              <a:cs typeface="Century Gothic"/>
              <a:sym typeface="Century Gothic"/>
            </a:endParaRPr>
          </a:p>
        </p:txBody>
      </p:sp>
      <p:sp>
        <p:nvSpPr>
          <p:cNvPr id="413" name="Google Shape;413;g2e233ae48d1_0_8"/>
          <p:cNvSpPr txBox="1"/>
          <p:nvPr/>
        </p:nvSpPr>
        <p:spPr>
          <a:xfrm>
            <a:off x="1907975" y="2712207"/>
            <a:ext cx="495900" cy="351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BG" sz="900">
                <a:solidFill>
                  <a:schemeClr val="dk1"/>
                </a:solidFill>
                <a:latin typeface="Century Gothic"/>
                <a:ea typeface="Century Gothic"/>
                <a:cs typeface="Century Gothic"/>
                <a:sym typeface="Century Gothic"/>
              </a:rPr>
              <a:t>NO</a:t>
            </a:r>
            <a:endParaRPr b="1" sz="900">
              <a:solidFill>
                <a:schemeClr val="dk1"/>
              </a:solidFill>
              <a:latin typeface="Century Gothic"/>
              <a:ea typeface="Century Gothic"/>
              <a:cs typeface="Century Gothic"/>
              <a:sym typeface="Century Gothic"/>
            </a:endParaRPr>
          </a:p>
        </p:txBody>
      </p:sp>
      <p:sp>
        <p:nvSpPr>
          <p:cNvPr id="414" name="Google Shape;414;g2e233ae48d1_0_8"/>
          <p:cNvSpPr txBox="1"/>
          <p:nvPr/>
        </p:nvSpPr>
        <p:spPr>
          <a:xfrm>
            <a:off x="1907975" y="4207689"/>
            <a:ext cx="495900" cy="351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BG" sz="900">
                <a:solidFill>
                  <a:schemeClr val="dk1"/>
                </a:solidFill>
                <a:latin typeface="Century Gothic"/>
                <a:ea typeface="Century Gothic"/>
                <a:cs typeface="Century Gothic"/>
                <a:sym typeface="Century Gothic"/>
              </a:rPr>
              <a:t>YES</a:t>
            </a:r>
            <a:endParaRPr b="1" sz="900">
              <a:solidFill>
                <a:schemeClr val="dk1"/>
              </a:solidFill>
              <a:latin typeface="Century Gothic"/>
              <a:ea typeface="Century Gothic"/>
              <a:cs typeface="Century Gothic"/>
              <a:sym typeface="Century Gothic"/>
            </a:endParaRPr>
          </a:p>
        </p:txBody>
      </p:sp>
      <p:sp>
        <p:nvSpPr>
          <p:cNvPr id="415" name="Google Shape;415;g2e233ae48d1_0_8"/>
          <p:cNvSpPr txBox="1"/>
          <p:nvPr/>
        </p:nvSpPr>
        <p:spPr>
          <a:xfrm>
            <a:off x="3649168" y="3358082"/>
            <a:ext cx="495900" cy="351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BG" sz="900">
                <a:solidFill>
                  <a:schemeClr val="dk1"/>
                </a:solidFill>
                <a:latin typeface="Century Gothic"/>
                <a:ea typeface="Century Gothic"/>
                <a:cs typeface="Century Gothic"/>
                <a:sym typeface="Century Gothic"/>
              </a:rPr>
              <a:t>YES</a:t>
            </a:r>
            <a:endParaRPr b="1" sz="900">
              <a:solidFill>
                <a:schemeClr val="dk1"/>
              </a:solidFill>
              <a:latin typeface="Century Gothic"/>
              <a:ea typeface="Century Gothic"/>
              <a:cs typeface="Century Gothic"/>
              <a:sym typeface="Century Gothic"/>
            </a:endParaRPr>
          </a:p>
        </p:txBody>
      </p:sp>
      <p:sp>
        <p:nvSpPr>
          <p:cNvPr id="416" name="Google Shape;416;g2e233ae48d1_0_8"/>
          <p:cNvSpPr txBox="1"/>
          <p:nvPr/>
        </p:nvSpPr>
        <p:spPr>
          <a:xfrm>
            <a:off x="3649168" y="4853564"/>
            <a:ext cx="495900" cy="351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BG" sz="900">
                <a:solidFill>
                  <a:schemeClr val="dk1"/>
                </a:solidFill>
                <a:latin typeface="Century Gothic"/>
                <a:ea typeface="Century Gothic"/>
                <a:cs typeface="Century Gothic"/>
                <a:sym typeface="Century Gothic"/>
              </a:rPr>
              <a:t>NO</a:t>
            </a:r>
            <a:endParaRPr b="1" sz="900">
              <a:solidFill>
                <a:schemeClr val="dk1"/>
              </a:solidFill>
              <a:latin typeface="Century Gothic"/>
              <a:ea typeface="Century Gothic"/>
              <a:cs typeface="Century Gothic"/>
              <a:sym typeface="Century Gothic"/>
            </a:endParaRPr>
          </a:p>
        </p:txBody>
      </p:sp>
      <p:sp>
        <p:nvSpPr>
          <p:cNvPr id="417" name="Google Shape;417;g2e233ae48d1_0_8"/>
          <p:cNvSpPr txBox="1"/>
          <p:nvPr/>
        </p:nvSpPr>
        <p:spPr>
          <a:xfrm>
            <a:off x="5376900" y="4009660"/>
            <a:ext cx="495900" cy="351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BG" sz="900">
                <a:solidFill>
                  <a:schemeClr val="dk1"/>
                </a:solidFill>
                <a:latin typeface="Century Gothic"/>
                <a:ea typeface="Century Gothic"/>
                <a:cs typeface="Century Gothic"/>
                <a:sym typeface="Century Gothic"/>
              </a:rPr>
              <a:t>NO</a:t>
            </a:r>
            <a:endParaRPr b="1" sz="900">
              <a:solidFill>
                <a:schemeClr val="dk1"/>
              </a:solidFill>
              <a:latin typeface="Century Gothic"/>
              <a:ea typeface="Century Gothic"/>
              <a:cs typeface="Century Gothic"/>
              <a:sym typeface="Century Gothic"/>
            </a:endParaRPr>
          </a:p>
        </p:txBody>
      </p:sp>
      <p:sp>
        <p:nvSpPr>
          <p:cNvPr id="418" name="Google Shape;418;g2e233ae48d1_0_8"/>
          <p:cNvSpPr txBox="1"/>
          <p:nvPr/>
        </p:nvSpPr>
        <p:spPr>
          <a:xfrm>
            <a:off x="5376900" y="5505143"/>
            <a:ext cx="495900" cy="351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BG" sz="900">
                <a:solidFill>
                  <a:schemeClr val="dk1"/>
                </a:solidFill>
                <a:latin typeface="Century Gothic"/>
                <a:ea typeface="Century Gothic"/>
                <a:cs typeface="Century Gothic"/>
                <a:sym typeface="Century Gothic"/>
              </a:rPr>
              <a:t>YES</a:t>
            </a:r>
            <a:endParaRPr b="1" sz="900">
              <a:solidFill>
                <a:schemeClr val="dk1"/>
              </a:solidFill>
              <a:latin typeface="Century Gothic"/>
              <a:ea typeface="Century Gothic"/>
              <a:cs typeface="Century Gothic"/>
              <a:sym typeface="Century Gothic"/>
            </a:endParaRPr>
          </a:p>
        </p:txBody>
      </p:sp>
      <p:sp>
        <p:nvSpPr>
          <p:cNvPr id="419" name="Google Shape;419;g2e233ae48d1_0_8"/>
          <p:cNvSpPr txBox="1"/>
          <p:nvPr/>
        </p:nvSpPr>
        <p:spPr>
          <a:xfrm>
            <a:off x="7095279" y="4659186"/>
            <a:ext cx="495900" cy="351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BG" sz="900">
                <a:solidFill>
                  <a:schemeClr val="dk1"/>
                </a:solidFill>
                <a:latin typeface="Century Gothic"/>
                <a:ea typeface="Century Gothic"/>
                <a:cs typeface="Century Gothic"/>
                <a:sym typeface="Century Gothic"/>
              </a:rPr>
              <a:t>YES</a:t>
            </a:r>
            <a:endParaRPr b="1" sz="900">
              <a:solidFill>
                <a:schemeClr val="dk1"/>
              </a:solidFill>
              <a:latin typeface="Century Gothic"/>
              <a:ea typeface="Century Gothic"/>
              <a:cs typeface="Century Gothic"/>
              <a:sym typeface="Century Gothic"/>
            </a:endParaRPr>
          </a:p>
        </p:txBody>
      </p:sp>
      <p:sp>
        <p:nvSpPr>
          <p:cNvPr id="420" name="Google Shape;420;g2e233ae48d1_0_8"/>
          <p:cNvSpPr txBox="1"/>
          <p:nvPr/>
        </p:nvSpPr>
        <p:spPr>
          <a:xfrm>
            <a:off x="7095279" y="6154668"/>
            <a:ext cx="495900" cy="351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BG" sz="900">
                <a:solidFill>
                  <a:schemeClr val="dk1"/>
                </a:solidFill>
                <a:latin typeface="Century Gothic"/>
                <a:ea typeface="Century Gothic"/>
                <a:cs typeface="Century Gothic"/>
                <a:sym typeface="Century Gothic"/>
              </a:rPr>
              <a:t>NO</a:t>
            </a:r>
            <a:endParaRPr b="1" sz="900">
              <a:solidFill>
                <a:schemeClr val="dk1"/>
              </a:solidFill>
              <a:latin typeface="Century Gothic"/>
              <a:ea typeface="Century Gothic"/>
              <a:cs typeface="Century Gothic"/>
              <a:sym typeface="Century Gothic"/>
            </a:endParaRPr>
          </a:p>
        </p:txBody>
      </p:sp>
      <p:sp>
        <p:nvSpPr>
          <p:cNvPr id="421" name="Google Shape;421;g2e233ae48d1_0_8"/>
          <p:cNvSpPr txBox="1"/>
          <p:nvPr/>
        </p:nvSpPr>
        <p:spPr>
          <a:xfrm>
            <a:off x="2697300" y="2733050"/>
            <a:ext cx="2769300" cy="351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BG" sz="1200">
                <a:solidFill>
                  <a:schemeClr val="dk1"/>
                </a:solidFill>
                <a:latin typeface="Century Gothic"/>
                <a:ea typeface="Century Gothic"/>
                <a:cs typeface="Century Gothic"/>
                <a:sym typeface="Century Gothic"/>
              </a:rPr>
              <a:t>Matching methods</a:t>
            </a:r>
            <a:endParaRPr sz="1200">
              <a:solidFill>
                <a:schemeClr val="dk1"/>
              </a:solidFill>
              <a:latin typeface="Century Gothic"/>
              <a:ea typeface="Century Gothic"/>
              <a:cs typeface="Century Gothic"/>
              <a:sym typeface="Century Gothic"/>
            </a:endParaRPr>
          </a:p>
        </p:txBody>
      </p:sp>
      <p:sp>
        <p:nvSpPr>
          <p:cNvPr id="422" name="Google Shape;422;g2e233ae48d1_0_8"/>
          <p:cNvSpPr txBox="1"/>
          <p:nvPr/>
        </p:nvSpPr>
        <p:spPr>
          <a:xfrm>
            <a:off x="4413619" y="3384625"/>
            <a:ext cx="3428100" cy="351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BG" sz="1200">
                <a:solidFill>
                  <a:schemeClr val="dk1"/>
                </a:solidFill>
                <a:latin typeface="Century Gothic"/>
                <a:ea typeface="Century Gothic"/>
                <a:cs typeface="Century Gothic"/>
                <a:sym typeface="Century Gothic"/>
              </a:rPr>
              <a:t>Regression discontinuity design</a:t>
            </a:r>
            <a:endParaRPr sz="1200">
              <a:solidFill>
                <a:schemeClr val="dk1"/>
              </a:solidFill>
              <a:latin typeface="Century Gothic"/>
              <a:ea typeface="Century Gothic"/>
              <a:cs typeface="Century Gothic"/>
              <a:sym typeface="Century Gothic"/>
            </a:endParaRPr>
          </a:p>
        </p:txBody>
      </p:sp>
      <p:sp>
        <p:nvSpPr>
          <p:cNvPr id="423" name="Google Shape;423;g2e233ae48d1_0_8"/>
          <p:cNvSpPr txBox="1"/>
          <p:nvPr/>
        </p:nvSpPr>
        <p:spPr>
          <a:xfrm>
            <a:off x="6132001" y="4039850"/>
            <a:ext cx="1761600" cy="351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BG" sz="1200">
                <a:solidFill>
                  <a:schemeClr val="dk1"/>
                </a:solidFill>
                <a:latin typeface="Century Gothic"/>
                <a:ea typeface="Century Gothic"/>
                <a:cs typeface="Century Gothic"/>
                <a:sym typeface="Century Gothic"/>
              </a:rPr>
              <a:t>Instrumental</a:t>
            </a:r>
            <a:r>
              <a:rPr lang="en-BG" sz="1200">
                <a:solidFill>
                  <a:schemeClr val="dk1"/>
                </a:solidFill>
                <a:latin typeface="Century Gothic"/>
                <a:ea typeface="Century Gothic"/>
                <a:cs typeface="Century Gothic"/>
                <a:sym typeface="Century Gothic"/>
              </a:rPr>
              <a:t> variable</a:t>
            </a:r>
            <a:endParaRPr sz="1200">
              <a:solidFill>
                <a:schemeClr val="dk1"/>
              </a:solidFill>
              <a:latin typeface="Century Gothic"/>
              <a:ea typeface="Century Gothic"/>
              <a:cs typeface="Century Gothic"/>
              <a:sym typeface="Century Gothic"/>
            </a:endParaRPr>
          </a:p>
        </p:txBody>
      </p:sp>
      <p:sp>
        <p:nvSpPr>
          <p:cNvPr id="424" name="Google Shape;424;g2e233ae48d1_0_8"/>
          <p:cNvSpPr txBox="1"/>
          <p:nvPr/>
        </p:nvSpPr>
        <p:spPr>
          <a:xfrm>
            <a:off x="7854027" y="4680025"/>
            <a:ext cx="3428100" cy="351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BG" sz="1200">
                <a:solidFill>
                  <a:schemeClr val="dk1"/>
                </a:solidFill>
                <a:latin typeface="Century Gothic"/>
                <a:ea typeface="Century Gothic"/>
                <a:cs typeface="Century Gothic"/>
                <a:sym typeface="Century Gothic"/>
              </a:rPr>
              <a:t>Fixed effects panel regression</a:t>
            </a:r>
            <a:endParaRPr sz="1200">
              <a:solidFill>
                <a:schemeClr val="dk1"/>
              </a:solidFill>
              <a:latin typeface="Century Gothic"/>
              <a:ea typeface="Century Gothic"/>
              <a:cs typeface="Century Gothic"/>
              <a:sym typeface="Century Gothic"/>
            </a:endParaRPr>
          </a:p>
        </p:txBody>
      </p:sp>
      <p:sp>
        <p:nvSpPr>
          <p:cNvPr id="425" name="Google Shape;425;g2e233ae48d1_0_8"/>
          <p:cNvSpPr txBox="1"/>
          <p:nvPr/>
        </p:nvSpPr>
        <p:spPr>
          <a:xfrm>
            <a:off x="7854027" y="5975425"/>
            <a:ext cx="3428100" cy="351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BG" sz="1200">
                <a:solidFill>
                  <a:schemeClr val="dk1"/>
                </a:solidFill>
                <a:latin typeface="Century Gothic"/>
                <a:ea typeface="Century Gothic"/>
                <a:cs typeface="Century Gothic"/>
                <a:sym typeface="Century Gothic"/>
              </a:rPr>
              <a:t>Difference-in-differences methods</a:t>
            </a:r>
            <a:endParaRPr sz="1200">
              <a:solidFill>
                <a:schemeClr val="dk1"/>
              </a:solidFill>
              <a:latin typeface="Century Gothic"/>
              <a:ea typeface="Century Gothic"/>
              <a:cs typeface="Century Gothic"/>
              <a:sym typeface="Century Gothic"/>
            </a:endParaRPr>
          </a:p>
        </p:txBody>
      </p:sp>
      <p:sp>
        <p:nvSpPr>
          <p:cNvPr id="426" name="Google Shape;426;g2e233ae48d1_0_8"/>
          <p:cNvSpPr txBox="1"/>
          <p:nvPr/>
        </p:nvSpPr>
        <p:spPr>
          <a:xfrm>
            <a:off x="8001425" y="3819361"/>
            <a:ext cx="41907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BG" sz="1600">
                <a:solidFill>
                  <a:schemeClr val="dk1"/>
                </a:solidFill>
                <a:latin typeface="Century Gothic"/>
                <a:ea typeface="Century Gothic"/>
                <a:cs typeface="Century Gothic"/>
                <a:sym typeface="Century Gothic"/>
              </a:rPr>
              <a:t>-</a:t>
            </a:r>
            <a:r>
              <a:rPr lang="en-BG" sz="900">
                <a:solidFill>
                  <a:schemeClr val="dk1"/>
                </a:solidFill>
                <a:latin typeface="Century Gothic"/>
                <a:ea typeface="Century Gothic"/>
                <a:cs typeface="Century Gothic"/>
                <a:sym typeface="Century Gothic"/>
              </a:rPr>
              <a:t>  Additional data needed</a:t>
            </a:r>
            <a:endParaRPr sz="900">
              <a:solidFill>
                <a:schemeClr val="dk1"/>
              </a:solidFill>
              <a:latin typeface="Century Gothic"/>
              <a:ea typeface="Century Gothic"/>
              <a:cs typeface="Century Gothic"/>
              <a:sym typeface="Century Gothic"/>
            </a:endParaRPr>
          </a:p>
          <a:p>
            <a:pPr indent="0" lvl="0" marL="0" rtl="0" algn="l">
              <a:spcBef>
                <a:spcPts val="0"/>
              </a:spcBef>
              <a:spcAft>
                <a:spcPts val="0"/>
              </a:spcAft>
              <a:buNone/>
            </a:pPr>
            <a:r>
              <a:rPr lang="en-BG" sz="900">
                <a:solidFill>
                  <a:schemeClr val="dk1"/>
                </a:solidFill>
                <a:latin typeface="Century Gothic"/>
                <a:ea typeface="Century Gothic"/>
                <a:cs typeface="Century Gothic"/>
                <a:sym typeface="Century Gothic"/>
              </a:rPr>
              <a:t>+ Suits situations when treatment </a:t>
            </a:r>
            <a:r>
              <a:rPr lang="en-BG" sz="900">
                <a:solidFill>
                  <a:schemeClr val="dk1"/>
                </a:solidFill>
                <a:latin typeface="Calibri"/>
                <a:ea typeface="Calibri"/>
                <a:cs typeface="Calibri"/>
                <a:sym typeface="Calibri"/>
              </a:rPr>
              <a:t>?</a:t>
            </a:r>
            <a:r>
              <a:rPr lang="en-BG" sz="900">
                <a:solidFill>
                  <a:schemeClr val="dk1"/>
                </a:solidFill>
                <a:latin typeface="Century Gothic"/>
                <a:ea typeface="Century Gothic"/>
                <a:cs typeface="Century Gothic"/>
                <a:sym typeface="Century Gothic"/>
              </a:rPr>
              <a:t>= cause / consequence</a:t>
            </a:r>
            <a:endParaRPr sz="900">
              <a:solidFill>
                <a:schemeClr val="dk1"/>
              </a:solidFill>
              <a:latin typeface="Century Gothic"/>
              <a:ea typeface="Century Gothic"/>
              <a:cs typeface="Century Gothic"/>
              <a:sym typeface="Century Gothic"/>
            </a:endParaRPr>
          </a:p>
        </p:txBody>
      </p:sp>
      <p:sp>
        <p:nvSpPr>
          <p:cNvPr id="427" name="Google Shape;427;g2e233ae48d1_0_8"/>
          <p:cNvSpPr txBox="1"/>
          <p:nvPr/>
        </p:nvSpPr>
        <p:spPr>
          <a:xfrm>
            <a:off x="7010825" y="3333643"/>
            <a:ext cx="4407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BG" sz="1600">
                <a:solidFill>
                  <a:schemeClr val="dk1"/>
                </a:solidFill>
                <a:latin typeface="Century Gothic"/>
                <a:ea typeface="Century Gothic"/>
                <a:cs typeface="Century Gothic"/>
                <a:sym typeface="Century Gothic"/>
              </a:rPr>
              <a:t>-</a:t>
            </a:r>
            <a:r>
              <a:rPr lang="en-BG" sz="900">
                <a:solidFill>
                  <a:schemeClr val="dk1"/>
                </a:solidFill>
                <a:latin typeface="Century Gothic"/>
                <a:ea typeface="Century Gothic"/>
                <a:cs typeface="Century Gothic"/>
                <a:sym typeface="Century Gothic"/>
              </a:rPr>
              <a:t>  Requires a high density of observations around the threshold</a:t>
            </a:r>
            <a:endParaRPr sz="900">
              <a:solidFill>
                <a:schemeClr val="dk1"/>
              </a:solidFill>
              <a:latin typeface="Century Gothic"/>
              <a:ea typeface="Century Gothic"/>
              <a:cs typeface="Century Gothic"/>
              <a:sym typeface="Century Gothic"/>
            </a:endParaRPr>
          </a:p>
        </p:txBody>
      </p:sp>
      <p:pic>
        <p:nvPicPr>
          <p:cNvPr id="428" name="Google Shape;428;g2e233ae48d1_0_8"/>
          <p:cNvPicPr preferRelativeResize="0"/>
          <p:nvPr/>
        </p:nvPicPr>
        <p:blipFill>
          <a:blip r:embed="rId3">
            <a:alphaModFix/>
          </a:blip>
          <a:stretch>
            <a:fillRect/>
          </a:stretch>
        </p:blipFill>
        <p:spPr>
          <a:xfrm>
            <a:off x="8913370" y="1203500"/>
            <a:ext cx="3016251" cy="1600850"/>
          </a:xfrm>
          <a:prstGeom prst="rect">
            <a:avLst/>
          </a:prstGeom>
          <a:noFill/>
          <a:ln>
            <a:noFill/>
          </a:ln>
        </p:spPr>
      </p:pic>
      <p:sp>
        <p:nvSpPr>
          <p:cNvPr id="429" name="Google Shape;429;g2e233ae48d1_0_8"/>
          <p:cNvSpPr txBox="1"/>
          <p:nvPr/>
        </p:nvSpPr>
        <p:spPr>
          <a:xfrm>
            <a:off x="8913372" y="2651150"/>
            <a:ext cx="3016200" cy="2925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BG" sz="700" u="sng">
                <a:solidFill>
                  <a:schemeClr val="hlink"/>
                </a:solidFill>
                <a:latin typeface="Century Gothic"/>
                <a:ea typeface="Century Gothic"/>
                <a:cs typeface="Century Gothic"/>
                <a:sym typeface="Century Gothic"/>
                <a:hlinkClick r:id="rId4"/>
              </a:rPr>
              <a:t>https://doi.org/10.1016/j.baae.2017.01.005</a:t>
            </a:r>
            <a:r>
              <a:rPr lang="en-BG" sz="700">
                <a:latin typeface="Century Gothic"/>
                <a:ea typeface="Century Gothic"/>
                <a:cs typeface="Century Gothic"/>
                <a:sym typeface="Century Gothic"/>
              </a:rPr>
              <a:t> </a:t>
            </a:r>
            <a:endParaRPr sz="700">
              <a:latin typeface="Century Gothic"/>
              <a:ea typeface="Century Gothic"/>
              <a:cs typeface="Century Gothic"/>
              <a:sym typeface="Century Gothic"/>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0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0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1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1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1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0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1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1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1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0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0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1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1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2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0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sp>
        <p:nvSpPr>
          <p:cNvPr id="434" name="Google Shape;434;g2e045e19c3c_0_9"/>
          <p:cNvSpPr txBox="1"/>
          <p:nvPr>
            <p:ph type="title"/>
          </p:nvPr>
        </p:nvSpPr>
        <p:spPr>
          <a:xfrm>
            <a:off x="831850" y="2275827"/>
            <a:ext cx="10515600" cy="2007300"/>
          </a:xfrm>
          <a:prstGeom prst="rect">
            <a:avLst/>
          </a:prstGeom>
          <a:noFill/>
          <a:ln>
            <a:noFill/>
          </a:ln>
        </p:spPr>
        <p:txBody>
          <a:bodyPr anchorCtr="0" anchor="ctr" bIns="45700" lIns="91425" spcFirstLastPara="1" rIns="91425" wrap="square" tIns="45700">
            <a:normAutofit/>
          </a:bodyPr>
          <a:lstStyle/>
          <a:p>
            <a:pPr indent="-609600" lvl="0" marL="457200" rtl="0" algn="ctr">
              <a:lnSpc>
                <a:spcPct val="90000"/>
              </a:lnSpc>
              <a:spcBef>
                <a:spcPts val="0"/>
              </a:spcBef>
              <a:spcAft>
                <a:spcPts val="0"/>
              </a:spcAft>
              <a:buSzPts val="6000"/>
              <a:buAutoNum type="romanUcPeriod" startAt="3"/>
            </a:pPr>
            <a:r>
              <a:rPr lang="en-BG"/>
              <a:t>Causal discovery</a:t>
            </a:r>
            <a:endParaRPr/>
          </a:p>
        </p:txBody>
      </p:sp>
      <p:sp>
        <p:nvSpPr>
          <p:cNvPr id="435" name="Google Shape;435;g2e045e19c3c_0_9"/>
          <p:cNvSpPr txBox="1"/>
          <p:nvPr>
            <p:ph idx="1" type="body"/>
          </p:nvPr>
        </p:nvSpPr>
        <p:spPr>
          <a:xfrm>
            <a:off x="831850" y="4589480"/>
            <a:ext cx="10515600" cy="12351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SzPts val="2400"/>
              <a:buNone/>
            </a:pPr>
            <a:r>
              <a:rPr lang="en-BG"/>
              <a:t>Assumptions &amp; methods</a:t>
            </a:r>
            <a:endParaRPr/>
          </a:p>
        </p:txBody>
      </p:sp>
      <p:sp>
        <p:nvSpPr>
          <p:cNvPr id="436" name="Google Shape;436;g2e045e19c3c_0_9"/>
          <p:cNvSpPr txBox="1"/>
          <p:nvPr>
            <p:ph idx="12" type="sldNum"/>
          </p:nvPr>
        </p:nvSpPr>
        <p:spPr>
          <a:xfrm>
            <a:off x="11631310" y="68880"/>
            <a:ext cx="4641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BG"/>
              <a:t>‹#›</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sp>
        <p:nvSpPr>
          <p:cNvPr id="441" name="Google Shape;441;g2e045e19c3c_0_60"/>
          <p:cNvSpPr/>
          <p:nvPr/>
        </p:nvSpPr>
        <p:spPr>
          <a:xfrm>
            <a:off x="3500663" y="884550"/>
            <a:ext cx="3929100" cy="1101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700"/>
              <a:buFont typeface="Arial"/>
              <a:buNone/>
            </a:pPr>
            <a:r>
              <a:rPr i="0" lang="en-BG" sz="2700" u="none" cap="none" strike="noStrike">
                <a:solidFill>
                  <a:srgbClr val="000000"/>
                </a:solidFill>
                <a:latin typeface="Century Gothic"/>
                <a:ea typeface="Century Gothic"/>
                <a:cs typeface="Century Gothic"/>
                <a:sym typeface="Century Gothic"/>
              </a:rPr>
              <a:t>Causal inference</a:t>
            </a:r>
            <a:endParaRPr i="0" sz="2700" u="none" cap="none" strike="noStrike">
              <a:solidFill>
                <a:srgbClr val="000000"/>
              </a:solidFill>
              <a:latin typeface="Century Gothic"/>
              <a:ea typeface="Century Gothic"/>
              <a:cs typeface="Century Gothic"/>
              <a:sym typeface="Century Gothic"/>
            </a:endParaRPr>
          </a:p>
        </p:txBody>
      </p:sp>
      <p:sp>
        <p:nvSpPr>
          <p:cNvPr id="442" name="Google Shape;442;g2e045e19c3c_0_60"/>
          <p:cNvSpPr/>
          <p:nvPr/>
        </p:nvSpPr>
        <p:spPr>
          <a:xfrm>
            <a:off x="1238829" y="2972383"/>
            <a:ext cx="2711100" cy="16383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900"/>
              <a:buFont typeface="Arial"/>
              <a:buNone/>
            </a:pPr>
            <a:r>
              <a:rPr i="0" lang="en-BG" sz="1900" u="none" cap="none" strike="noStrike">
                <a:solidFill>
                  <a:srgbClr val="000000"/>
                </a:solidFill>
                <a:latin typeface="Century Gothic"/>
                <a:ea typeface="Century Gothic"/>
                <a:cs typeface="Century Gothic"/>
                <a:sym typeface="Century Gothic"/>
              </a:rPr>
              <a:t>Causal discovery</a:t>
            </a:r>
            <a:endParaRPr i="0" sz="1900" u="none" cap="none" strike="noStrike">
              <a:solidFill>
                <a:srgbClr val="000000"/>
              </a:solidFill>
              <a:latin typeface="Century Gothic"/>
              <a:ea typeface="Century Gothic"/>
              <a:cs typeface="Century Gothic"/>
              <a:sym typeface="Century Gothic"/>
            </a:endParaRPr>
          </a:p>
        </p:txBody>
      </p:sp>
      <p:sp>
        <p:nvSpPr>
          <p:cNvPr id="443" name="Google Shape;443;g2e045e19c3c_0_60"/>
          <p:cNvSpPr/>
          <p:nvPr/>
        </p:nvSpPr>
        <p:spPr>
          <a:xfrm>
            <a:off x="7024129" y="2972383"/>
            <a:ext cx="2711100" cy="16383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900"/>
              <a:buFont typeface="Arial"/>
              <a:buNone/>
            </a:pPr>
            <a:r>
              <a:rPr i="0" lang="en-BG" sz="1900" u="none" cap="none" strike="noStrike">
                <a:solidFill>
                  <a:srgbClr val="000000"/>
                </a:solidFill>
                <a:latin typeface="Century Gothic"/>
                <a:ea typeface="Century Gothic"/>
                <a:cs typeface="Century Gothic"/>
                <a:sym typeface="Century Gothic"/>
              </a:rPr>
              <a:t>Causal effect estimation</a:t>
            </a:r>
            <a:endParaRPr i="0" sz="1900" u="none" cap="none" strike="noStrike">
              <a:solidFill>
                <a:srgbClr val="000000"/>
              </a:solidFill>
              <a:latin typeface="Century Gothic"/>
              <a:ea typeface="Century Gothic"/>
              <a:cs typeface="Century Gothic"/>
              <a:sym typeface="Century Gothic"/>
            </a:endParaRPr>
          </a:p>
        </p:txBody>
      </p:sp>
      <p:cxnSp>
        <p:nvCxnSpPr>
          <p:cNvPr id="444" name="Google Shape;444;g2e045e19c3c_0_60"/>
          <p:cNvCxnSpPr>
            <a:endCxn id="442" idx="0"/>
          </p:cNvCxnSpPr>
          <p:nvPr/>
        </p:nvCxnSpPr>
        <p:spPr>
          <a:xfrm flipH="1">
            <a:off x="2594379" y="2015683"/>
            <a:ext cx="1326900" cy="956700"/>
          </a:xfrm>
          <a:prstGeom prst="straightConnector1">
            <a:avLst/>
          </a:prstGeom>
          <a:noFill/>
          <a:ln cap="flat" cmpd="sng" w="9525">
            <a:solidFill>
              <a:schemeClr val="dk2"/>
            </a:solidFill>
            <a:prstDash val="solid"/>
            <a:round/>
            <a:headEnd len="sm" w="sm" type="none"/>
            <a:tailEnd len="med" w="med" type="triangle"/>
          </a:ln>
        </p:spPr>
      </p:cxnSp>
      <p:cxnSp>
        <p:nvCxnSpPr>
          <p:cNvPr id="445" name="Google Shape;445;g2e045e19c3c_0_60"/>
          <p:cNvCxnSpPr>
            <a:endCxn id="443" idx="0"/>
          </p:cNvCxnSpPr>
          <p:nvPr/>
        </p:nvCxnSpPr>
        <p:spPr>
          <a:xfrm>
            <a:off x="6849679" y="2000683"/>
            <a:ext cx="1530000" cy="971700"/>
          </a:xfrm>
          <a:prstGeom prst="straightConnector1">
            <a:avLst/>
          </a:prstGeom>
          <a:noFill/>
          <a:ln cap="flat" cmpd="sng" w="9525">
            <a:solidFill>
              <a:schemeClr val="dk2"/>
            </a:solidFill>
            <a:prstDash val="solid"/>
            <a:round/>
            <a:headEnd len="sm" w="sm" type="none"/>
            <a:tailEnd len="med" w="med" type="triangle"/>
          </a:ln>
        </p:spPr>
      </p:cxnSp>
      <p:sp>
        <p:nvSpPr>
          <p:cNvPr id="446" name="Google Shape;446;g2e045e19c3c_0_60"/>
          <p:cNvSpPr txBox="1"/>
          <p:nvPr/>
        </p:nvSpPr>
        <p:spPr>
          <a:xfrm>
            <a:off x="383373" y="4996538"/>
            <a:ext cx="4422000" cy="9567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400"/>
              <a:buFont typeface="Arial"/>
              <a:buNone/>
            </a:pPr>
            <a:r>
              <a:rPr i="0" lang="en-BG" sz="2400" u="none" cap="none" strike="noStrike">
                <a:solidFill>
                  <a:schemeClr val="dk2"/>
                </a:solidFill>
                <a:latin typeface="Century Gothic"/>
                <a:ea typeface="Century Gothic"/>
                <a:cs typeface="Century Gothic"/>
                <a:sym typeface="Century Gothic"/>
              </a:rPr>
              <a:t>Learning qualitative causal relationships</a:t>
            </a:r>
            <a:endParaRPr i="0" sz="2400" u="none" cap="none" strike="noStrike">
              <a:solidFill>
                <a:schemeClr val="dk2"/>
              </a:solidFill>
              <a:latin typeface="Century Gothic"/>
              <a:ea typeface="Century Gothic"/>
              <a:cs typeface="Century Gothic"/>
              <a:sym typeface="Century Gothic"/>
            </a:endParaRPr>
          </a:p>
        </p:txBody>
      </p:sp>
      <p:sp>
        <p:nvSpPr>
          <p:cNvPr id="447" name="Google Shape;447;g2e045e19c3c_0_60"/>
          <p:cNvSpPr txBox="1"/>
          <p:nvPr/>
        </p:nvSpPr>
        <p:spPr>
          <a:xfrm>
            <a:off x="6168663" y="4996550"/>
            <a:ext cx="4422000" cy="9567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400"/>
              <a:buFont typeface="Arial"/>
              <a:buNone/>
            </a:pPr>
            <a:r>
              <a:rPr i="0" lang="en-BG" sz="2400" u="none" cap="none" strike="noStrike">
                <a:solidFill>
                  <a:schemeClr val="dk2"/>
                </a:solidFill>
                <a:latin typeface="Century Gothic"/>
                <a:ea typeface="Century Gothic"/>
                <a:cs typeface="Century Gothic"/>
                <a:sym typeface="Century Gothic"/>
              </a:rPr>
              <a:t>Quantifying causal effects given causal relationships</a:t>
            </a:r>
            <a:endParaRPr i="0" sz="2400" u="none" cap="none" strike="noStrike">
              <a:solidFill>
                <a:schemeClr val="dk2"/>
              </a:solidFill>
              <a:latin typeface="Century Gothic"/>
              <a:ea typeface="Century Gothic"/>
              <a:cs typeface="Century Gothic"/>
              <a:sym typeface="Century Gothic"/>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1" name="Shape 451"/>
        <p:cNvGrpSpPr/>
        <p:nvPr/>
      </p:nvGrpSpPr>
      <p:grpSpPr>
        <a:xfrm>
          <a:off x="0" y="0"/>
          <a:ext cx="0" cy="0"/>
          <a:chOff x="0" y="0"/>
          <a:chExt cx="0" cy="0"/>
        </a:xfrm>
      </p:grpSpPr>
      <p:pic>
        <p:nvPicPr>
          <p:cNvPr id="452" name="Google Shape;452;g2e20f9b2722_245_89"/>
          <p:cNvPicPr preferRelativeResize="0"/>
          <p:nvPr/>
        </p:nvPicPr>
        <p:blipFill>
          <a:blip r:embed="rId3">
            <a:alphaModFix/>
          </a:blip>
          <a:stretch>
            <a:fillRect/>
          </a:stretch>
        </p:blipFill>
        <p:spPr>
          <a:xfrm>
            <a:off x="1422400" y="1356567"/>
            <a:ext cx="8819967" cy="5298234"/>
          </a:xfrm>
          <a:prstGeom prst="rect">
            <a:avLst/>
          </a:prstGeom>
          <a:noFill/>
          <a:ln cap="flat" cmpd="sng" w="9525">
            <a:solidFill>
              <a:schemeClr val="dk1"/>
            </a:solidFill>
            <a:prstDash val="solid"/>
            <a:round/>
            <a:headEnd len="sm" w="sm" type="none"/>
            <a:tailEnd len="sm" w="sm" type="none"/>
          </a:ln>
        </p:spPr>
      </p:pic>
      <p:sp>
        <p:nvSpPr>
          <p:cNvPr id="453" name="Google Shape;453;g2e20f9b2722_245_89"/>
          <p:cNvSpPr/>
          <p:nvPr/>
        </p:nvSpPr>
        <p:spPr>
          <a:xfrm>
            <a:off x="1821400" y="4075100"/>
            <a:ext cx="5293200" cy="2508000"/>
          </a:xfrm>
          <a:prstGeom prst="rect">
            <a:avLst/>
          </a:prstGeom>
          <a:noFill/>
          <a:ln cap="flat" cmpd="sng" w="19050">
            <a:solidFill>
              <a:srgbClr val="980000"/>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t/>
            </a:r>
            <a:endParaRPr sz="1900"/>
          </a:p>
        </p:txBody>
      </p:sp>
      <p:pic>
        <p:nvPicPr>
          <p:cNvPr id="454" name="Google Shape;454;g2e20f9b2722_245_89"/>
          <p:cNvPicPr preferRelativeResize="0"/>
          <p:nvPr/>
        </p:nvPicPr>
        <p:blipFill rotWithShape="1">
          <a:blip r:embed="rId4">
            <a:alphaModFix/>
          </a:blip>
          <a:srcRect b="52331" l="0" r="0" t="0"/>
          <a:stretch/>
        </p:blipFill>
        <p:spPr>
          <a:xfrm>
            <a:off x="2448767" y="101600"/>
            <a:ext cx="6458502" cy="1101067"/>
          </a:xfrm>
          <a:prstGeom prst="rect">
            <a:avLst/>
          </a:prstGeom>
          <a:noFill/>
          <a:ln>
            <a:noFill/>
          </a:ln>
        </p:spPr>
      </p:pic>
      <p:sp>
        <p:nvSpPr>
          <p:cNvPr id="455" name="Google Shape;455;g2e20f9b2722_245_89"/>
          <p:cNvSpPr txBox="1"/>
          <p:nvPr/>
        </p:nvSpPr>
        <p:spPr>
          <a:xfrm>
            <a:off x="3362550" y="990600"/>
            <a:ext cx="5466900" cy="3849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BG" sz="1300">
                <a:latin typeface="Century Gothic"/>
                <a:ea typeface="Century Gothic"/>
                <a:cs typeface="Century Gothic"/>
                <a:sym typeface="Century Gothic"/>
              </a:rPr>
              <a:t>Runge et al. 2019 </a:t>
            </a:r>
            <a:r>
              <a:rPr lang="en-BG" sz="1300" u="sng">
                <a:solidFill>
                  <a:schemeClr val="hlink"/>
                </a:solidFill>
                <a:latin typeface="Century Gothic"/>
                <a:ea typeface="Century Gothic"/>
                <a:cs typeface="Century Gothic"/>
                <a:sym typeface="Century Gothic"/>
                <a:hlinkClick r:id="rId5"/>
              </a:rPr>
              <a:t>https://doi.org/10.1038/s41467-019-10105-3</a:t>
            </a:r>
            <a:r>
              <a:rPr lang="en-BG" sz="1300">
                <a:latin typeface="Century Gothic"/>
                <a:ea typeface="Century Gothic"/>
                <a:cs typeface="Century Gothic"/>
                <a:sym typeface="Century Gothic"/>
              </a:rPr>
              <a:t> </a:t>
            </a:r>
            <a:endParaRPr sz="1300">
              <a:latin typeface="Century Gothic"/>
              <a:ea typeface="Century Gothic"/>
              <a:cs typeface="Century Gothic"/>
              <a:sym typeface="Century Gothic"/>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 name="Shape 459"/>
        <p:cNvGrpSpPr/>
        <p:nvPr/>
      </p:nvGrpSpPr>
      <p:grpSpPr>
        <a:xfrm>
          <a:off x="0" y="0"/>
          <a:ext cx="0" cy="0"/>
          <a:chOff x="0" y="0"/>
          <a:chExt cx="0" cy="0"/>
        </a:xfrm>
      </p:grpSpPr>
      <p:sp>
        <p:nvSpPr>
          <p:cNvPr id="460" name="Google Shape;460;g2e0f24ec015_0_98"/>
          <p:cNvSpPr txBox="1"/>
          <p:nvPr/>
        </p:nvSpPr>
        <p:spPr>
          <a:xfrm>
            <a:off x="377025" y="1872977"/>
            <a:ext cx="4733700" cy="3777300"/>
          </a:xfrm>
          <a:prstGeom prst="rect">
            <a:avLst/>
          </a:prstGeom>
          <a:noFill/>
          <a:ln>
            <a:noFill/>
          </a:ln>
        </p:spPr>
        <p:txBody>
          <a:bodyPr anchorCtr="0" anchor="t" bIns="121900" lIns="121900" spcFirstLastPara="1" rIns="121900" wrap="square" tIns="121900">
            <a:noAutofit/>
          </a:bodyPr>
          <a:lstStyle/>
          <a:p>
            <a:pPr indent="-412750" lvl="0" marL="609600" rtl="0" algn="l">
              <a:spcBef>
                <a:spcPts val="0"/>
              </a:spcBef>
              <a:spcAft>
                <a:spcPts val="0"/>
              </a:spcAft>
              <a:buClr>
                <a:schemeClr val="dk1"/>
              </a:buClr>
              <a:buSzPts val="1700"/>
              <a:buFont typeface="Century Gothic"/>
              <a:buChar char="●"/>
            </a:pPr>
            <a:r>
              <a:rPr b="1" lang="en-BG" sz="1700">
                <a:solidFill>
                  <a:schemeClr val="dk1"/>
                </a:solidFill>
                <a:latin typeface="Century Gothic"/>
                <a:ea typeface="Century Gothic"/>
                <a:cs typeface="Century Gothic"/>
                <a:sym typeface="Century Gothic"/>
              </a:rPr>
              <a:t>Acyclic:</a:t>
            </a:r>
            <a:r>
              <a:rPr lang="en-BG" sz="1700">
                <a:solidFill>
                  <a:schemeClr val="dk1"/>
                </a:solidFill>
                <a:latin typeface="Century Gothic"/>
                <a:ea typeface="Century Gothic"/>
                <a:cs typeface="Century Gothic"/>
                <a:sym typeface="Century Gothic"/>
              </a:rPr>
              <a:t> 						  </a:t>
            </a:r>
            <a:r>
              <a:rPr lang="en-BG" sz="1700">
                <a:solidFill>
                  <a:schemeClr val="dk1"/>
                </a:solidFill>
                <a:latin typeface="Century Gothic"/>
                <a:ea typeface="Century Gothic"/>
                <a:cs typeface="Century Gothic"/>
                <a:sym typeface="Century Gothic"/>
              </a:rPr>
              <a:t>No bidirectional relationship or feedback loop</a:t>
            </a:r>
            <a:endParaRPr sz="1700">
              <a:solidFill>
                <a:schemeClr val="dk1"/>
              </a:solidFill>
              <a:latin typeface="Century Gothic"/>
              <a:ea typeface="Century Gothic"/>
              <a:cs typeface="Century Gothic"/>
              <a:sym typeface="Century Gothic"/>
            </a:endParaRPr>
          </a:p>
          <a:p>
            <a:pPr indent="0" lvl="0" marL="1219200" rtl="0" algn="l">
              <a:spcBef>
                <a:spcPts val="0"/>
              </a:spcBef>
              <a:spcAft>
                <a:spcPts val="0"/>
              </a:spcAft>
              <a:buNone/>
            </a:pPr>
            <a:r>
              <a:t/>
            </a:r>
            <a:endParaRPr sz="1700">
              <a:solidFill>
                <a:schemeClr val="dk1"/>
              </a:solidFill>
              <a:latin typeface="Century Gothic"/>
              <a:ea typeface="Century Gothic"/>
              <a:cs typeface="Century Gothic"/>
              <a:sym typeface="Century Gothic"/>
            </a:endParaRPr>
          </a:p>
          <a:p>
            <a:pPr indent="-412750" lvl="0" marL="609600" rtl="0" algn="l">
              <a:spcBef>
                <a:spcPts val="0"/>
              </a:spcBef>
              <a:spcAft>
                <a:spcPts val="0"/>
              </a:spcAft>
              <a:buClr>
                <a:schemeClr val="dk1"/>
              </a:buClr>
              <a:buSzPts val="1700"/>
              <a:buFont typeface="Century Gothic"/>
              <a:buChar char="●"/>
            </a:pPr>
            <a:r>
              <a:rPr b="1" lang="en-BG" sz="1700">
                <a:solidFill>
                  <a:schemeClr val="dk1"/>
                </a:solidFill>
                <a:latin typeface="Century Gothic"/>
                <a:ea typeface="Century Gothic"/>
                <a:cs typeface="Century Gothic"/>
                <a:sym typeface="Century Gothic"/>
              </a:rPr>
              <a:t>Non parametric:</a:t>
            </a:r>
            <a:r>
              <a:rPr lang="en-BG" sz="1700">
                <a:solidFill>
                  <a:schemeClr val="dk1"/>
                </a:solidFill>
                <a:latin typeface="Century Gothic"/>
                <a:ea typeface="Century Gothic"/>
                <a:cs typeface="Century Gothic"/>
                <a:sym typeface="Century Gothic"/>
              </a:rPr>
              <a:t>				  </a:t>
            </a:r>
            <a:r>
              <a:rPr lang="en-BG" sz="1700">
                <a:solidFill>
                  <a:schemeClr val="dk1"/>
                </a:solidFill>
                <a:latin typeface="Century Gothic"/>
                <a:ea typeface="Century Gothic"/>
                <a:cs typeface="Century Gothic"/>
                <a:sym typeface="Century Gothic"/>
              </a:rPr>
              <a:t>No assumption about nature of variables, their observation, functional forms</a:t>
            </a:r>
            <a:endParaRPr sz="1700">
              <a:solidFill>
                <a:schemeClr val="dk1"/>
              </a:solidFill>
              <a:latin typeface="Century Gothic"/>
              <a:ea typeface="Century Gothic"/>
              <a:cs typeface="Century Gothic"/>
              <a:sym typeface="Century Gothic"/>
            </a:endParaRPr>
          </a:p>
          <a:p>
            <a:pPr indent="0" lvl="0" marL="609600" rtl="0" algn="l">
              <a:spcBef>
                <a:spcPts val="0"/>
              </a:spcBef>
              <a:spcAft>
                <a:spcPts val="0"/>
              </a:spcAft>
              <a:buNone/>
            </a:pPr>
            <a:r>
              <a:t/>
            </a:r>
            <a:endParaRPr sz="1700">
              <a:solidFill>
                <a:schemeClr val="dk1"/>
              </a:solidFill>
              <a:latin typeface="Century Gothic"/>
              <a:ea typeface="Century Gothic"/>
              <a:cs typeface="Century Gothic"/>
              <a:sym typeface="Century Gothic"/>
            </a:endParaRPr>
          </a:p>
          <a:p>
            <a:pPr indent="0" lvl="0" marL="0" rtl="0" algn="just">
              <a:spcBef>
                <a:spcPts val="0"/>
              </a:spcBef>
              <a:spcAft>
                <a:spcPts val="0"/>
              </a:spcAft>
              <a:buNone/>
            </a:pPr>
            <a:r>
              <a:t/>
            </a:r>
            <a:endParaRPr sz="17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rPr i="1" lang="en-BG" sz="1700">
                <a:solidFill>
                  <a:schemeClr val="dk1"/>
                </a:solidFill>
                <a:latin typeface="Century Gothic"/>
                <a:ea typeface="Century Gothic"/>
                <a:cs typeface="Century Gothic"/>
                <a:sym typeface="Century Gothic"/>
              </a:rPr>
              <a:t>→ Compatible with a wide range of ecological systems</a:t>
            </a:r>
            <a:endParaRPr i="1" sz="1700">
              <a:solidFill>
                <a:schemeClr val="dk1"/>
              </a:solidFill>
              <a:latin typeface="Century Gothic"/>
              <a:ea typeface="Century Gothic"/>
              <a:cs typeface="Century Gothic"/>
              <a:sym typeface="Century Gothic"/>
            </a:endParaRPr>
          </a:p>
        </p:txBody>
      </p:sp>
      <p:sp>
        <p:nvSpPr>
          <p:cNvPr id="461" name="Google Shape;461;g2e0f24ec015_0_98"/>
          <p:cNvSpPr txBox="1"/>
          <p:nvPr/>
        </p:nvSpPr>
        <p:spPr>
          <a:xfrm>
            <a:off x="5110725" y="3608025"/>
            <a:ext cx="6675600" cy="3169500"/>
          </a:xfrm>
          <a:prstGeom prst="rect">
            <a:avLst/>
          </a:prstGeom>
          <a:noFill/>
          <a:ln>
            <a:noFill/>
          </a:ln>
        </p:spPr>
        <p:txBody>
          <a:bodyPr anchorCtr="0" anchor="t" bIns="121900" lIns="121900" spcFirstLastPara="1" rIns="121900" wrap="square" tIns="121900">
            <a:noAutofit/>
          </a:bodyPr>
          <a:lstStyle/>
          <a:p>
            <a:pPr indent="0" lvl="0" marL="0" rtl="0" algn="ctr">
              <a:spcBef>
                <a:spcPts val="0"/>
              </a:spcBef>
              <a:spcAft>
                <a:spcPts val="0"/>
              </a:spcAft>
              <a:buNone/>
            </a:pPr>
            <a:r>
              <a:rPr b="1" lang="en-BG" sz="1700">
                <a:solidFill>
                  <a:schemeClr val="dk1"/>
                </a:solidFill>
                <a:latin typeface="Century Gothic"/>
                <a:ea typeface="Century Gothic"/>
                <a:cs typeface="Century Gothic"/>
                <a:sym typeface="Century Gothic"/>
              </a:rPr>
              <a:t>→ DAGs represent a researcher’s causal knowledge &amp; assumptions about the data-generating process of the system</a:t>
            </a:r>
            <a:endParaRPr b="1" sz="1700">
              <a:solidFill>
                <a:schemeClr val="dk1"/>
              </a:solidFill>
              <a:latin typeface="Century Gothic"/>
              <a:ea typeface="Century Gothic"/>
              <a:cs typeface="Century Gothic"/>
              <a:sym typeface="Century Gothic"/>
            </a:endParaRPr>
          </a:p>
          <a:p>
            <a:pPr indent="0" lvl="0" marL="609600" rtl="0" algn="l">
              <a:spcBef>
                <a:spcPts val="0"/>
              </a:spcBef>
              <a:spcAft>
                <a:spcPts val="0"/>
              </a:spcAft>
              <a:buNone/>
            </a:pPr>
            <a:r>
              <a:t/>
            </a:r>
            <a:endParaRPr sz="1700">
              <a:solidFill>
                <a:schemeClr val="dk1"/>
              </a:solidFill>
              <a:latin typeface="Century Gothic"/>
              <a:ea typeface="Century Gothic"/>
              <a:cs typeface="Century Gothic"/>
              <a:sym typeface="Century Gothic"/>
            </a:endParaRPr>
          </a:p>
          <a:p>
            <a:pPr indent="-412750" lvl="0" marL="609600" rtl="0" algn="l">
              <a:spcBef>
                <a:spcPts val="0"/>
              </a:spcBef>
              <a:spcAft>
                <a:spcPts val="0"/>
              </a:spcAft>
              <a:buClr>
                <a:schemeClr val="dk1"/>
              </a:buClr>
              <a:buSzPts val="1700"/>
              <a:buFont typeface="Century Gothic"/>
              <a:buChar char="●"/>
            </a:pPr>
            <a:r>
              <a:rPr lang="en-BG" sz="1700">
                <a:solidFill>
                  <a:schemeClr val="dk1"/>
                </a:solidFill>
                <a:latin typeface="Century Gothic"/>
                <a:ea typeface="Century Gothic"/>
                <a:cs typeface="Century Gothic"/>
                <a:sym typeface="Century Gothic"/>
              </a:rPr>
              <a:t>Includes all relevant </a:t>
            </a:r>
            <a:r>
              <a:rPr lang="en-BG" sz="1700" u="sng">
                <a:solidFill>
                  <a:schemeClr val="dk1"/>
                </a:solidFill>
                <a:latin typeface="Century Gothic"/>
                <a:ea typeface="Century Gothic"/>
                <a:cs typeface="Century Gothic"/>
                <a:sym typeface="Century Gothic"/>
              </a:rPr>
              <a:t>measured</a:t>
            </a:r>
            <a:r>
              <a:rPr lang="en-BG" sz="1700">
                <a:solidFill>
                  <a:schemeClr val="dk1"/>
                </a:solidFill>
                <a:latin typeface="Century Gothic"/>
                <a:ea typeface="Century Gothic"/>
                <a:cs typeface="Century Gothic"/>
                <a:sym typeface="Century Gothic"/>
              </a:rPr>
              <a:t> &amp; </a:t>
            </a:r>
            <a:r>
              <a:rPr lang="en-BG" sz="1700" u="sng">
                <a:solidFill>
                  <a:schemeClr val="dk1"/>
                </a:solidFill>
                <a:latin typeface="Century Gothic"/>
                <a:ea typeface="Century Gothic"/>
                <a:cs typeface="Century Gothic"/>
                <a:sym typeface="Century Gothic"/>
              </a:rPr>
              <a:t>unmeasured</a:t>
            </a:r>
            <a:r>
              <a:rPr lang="en-BG" sz="1700">
                <a:solidFill>
                  <a:schemeClr val="dk1"/>
                </a:solidFill>
                <a:latin typeface="Century Gothic"/>
                <a:ea typeface="Century Gothic"/>
                <a:cs typeface="Century Gothic"/>
                <a:sym typeface="Century Gothic"/>
              </a:rPr>
              <a:t> variables</a:t>
            </a:r>
            <a:endParaRPr sz="1700">
              <a:solidFill>
                <a:schemeClr val="dk1"/>
              </a:solidFill>
              <a:latin typeface="Century Gothic"/>
              <a:ea typeface="Century Gothic"/>
              <a:cs typeface="Century Gothic"/>
              <a:sym typeface="Century Gothic"/>
            </a:endParaRPr>
          </a:p>
          <a:p>
            <a:pPr indent="0" lvl="0" marL="609600" rtl="0" algn="l">
              <a:spcBef>
                <a:spcPts val="0"/>
              </a:spcBef>
              <a:spcAft>
                <a:spcPts val="0"/>
              </a:spcAft>
              <a:buClr>
                <a:schemeClr val="dk1"/>
              </a:buClr>
              <a:buSzPts val="1100"/>
              <a:buFont typeface="Arial"/>
              <a:buNone/>
            </a:pPr>
            <a:r>
              <a:t/>
            </a:r>
            <a:endParaRPr sz="1700">
              <a:solidFill>
                <a:schemeClr val="dk1"/>
              </a:solidFill>
              <a:latin typeface="Century Gothic"/>
              <a:ea typeface="Century Gothic"/>
              <a:cs typeface="Century Gothic"/>
              <a:sym typeface="Century Gothic"/>
            </a:endParaRPr>
          </a:p>
          <a:p>
            <a:pPr indent="-412750" lvl="0" marL="609600" rtl="0" algn="l">
              <a:spcBef>
                <a:spcPts val="0"/>
              </a:spcBef>
              <a:spcAft>
                <a:spcPts val="0"/>
              </a:spcAft>
              <a:buClr>
                <a:schemeClr val="dk1"/>
              </a:buClr>
              <a:buSzPts val="1700"/>
              <a:buFont typeface="Century Gothic"/>
              <a:buChar char="●"/>
            </a:pPr>
            <a:r>
              <a:rPr lang="en-BG" sz="1700">
                <a:solidFill>
                  <a:schemeClr val="dk1"/>
                </a:solidFill>
                <a:latin typeface="Century Gothic"/>
                <a:ea typeface="Century Gothic"/>
                <a:cs typeface="Century Gothic"/>
                <a:sym typeface="Century Gothic"/>
              </a:rPr>
              <a:t>Based on domain knowledge, theory &amp; research (past literature, experimental data etc)...</a:t>
            </a:r>
            <a:endParaRPr sz="1700">
              <a:solidFill>
                <a:schemeClr val="dk1"/>
              </a:solidFill>
              <a:latin typeface="Century Gothic"/>
              <a:ea typeface="Century Gothic"/>
              <a:cs typeface="Century Gothic"/>
              <a:sym typeface="Century Gothic"/>
            </a:endParaRPr>
          </a:p>
          <a:p>
            <a:pPr indent="0" lvl="0" marL="1219200" rtl="0" algn="l">
              <a:spcBef>
                <a:spcPts val="0"/>
              </a:spcBef>
              <a:spcAft>
                <a:spcPts val="0"/>
              </a:spcAft>
              <a:buNone/>
            </a:pPr>
            <a:r>
              <a:rPr lang="en-BG" sz="1700">
                <a:solidFill>
                  <a:schemeClr val="dk1"/>
                </a:solidFill>
                <a:latin typeface="Century Gothic"/>
                <a:ea typeface="Century Gothic"/>
                <a:cs typeface="Century Gothic"/>
                <a:sym typeface="Century Gothic"/>
              </a:rPr>
              <a:t>…. or </a:t>
            </a:r>
            <a:r>
              <a:rPr b="1" lang="en-BG" sz="1700">
                <a:solidFill>
                  <a:schemeClr val="dk1"/>
                </a:solidFill>
                <a:latin typeface="Century Gothic"/>
                <a:ea typeface="Century Gothic"/>
                <a:cs typeface="Century Gothic"/>
                <a:sym typeface="Century Gothic"/>
              </a:rPr>
              <a:t>causal discovery</a:t>
            </a:r>
            <a:r>
              <a:rPr lang="en-BG" sz="1700">
                <a:solidFill>
                  <a:schemeClr val="dk1"/>
                </a:solidFill>
                <a:latin typeface="Century Gothic"/>
                <a:ea typeface="Century Gothic"/>
                <a:cs typeface="Century Gothic"/>
                <a:sym typeface="Century Gothic"/>
              </a:rPr>
              <a:t> when relationships are (partially) unknown</a:t>
            </a:r>
            <a:endParaRPr sz="1700">
              <a:solidFill>
                <a:schemeClr val="dk1"/>
              </a:solidFill>
              <a:latin typeface="Century Gothic"/>
              <a:ea typeface="Century Gothic"/>
              <a:cs typeface="Century Gothic"/>
              <a:sym typeface="Century Gothic"/>
            </a:endParaRPr>
          </a:p>
        </p:txBody>
      </p:sp>
      <p:sp>
        <p:nvSpPr>
          <p:cNvPr id="462" name="Google Shape;462;g2e0f24ec015_0_98"/>
          <p:cNvSpPr txBox="1"/>
          <p:nvPr>
            <p:ph type="title"/>
          </p:nvPr>
        </p:nvSpPr>
        <p:spPr>
          <a:xfrm>
            <a:off x="254510" y="26855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163A3C"/>
              </a:buClr>
              <a:buSzPts val="3600"/>
              <a:buFont typeface="Poppins"/>
              <a:buNone/>
            </a:pPr>
            <a:r>
              <a:rPr lang="en-BG"/>
              <a:t>Directed Acyclic Graph (DAG)</a:t>
            </a:r>
            <a:endParaRPr sz="2300"/>
          </a:p>
        </p:txBody>
      </p:sp>
      <p:pic>
        <p:nvPicPr>
          <p:cNvPr id="463" name="Google Shape;463;g2e0f24ec015_0_98"/>
          <p:cNvPicPr preferRelativeResize="0"/>
          <p:nvPr/>
        </p:nvPicPr>
        <p:blipFill>
          <a:blip r:embed="rId3">
            <a:alphaModFix/>
          </a:blip>
          <a:stretch>
            <a:fillRect/>
          </a:stretch>
        </p:blipFill>
        <p:spPr>
          <a:xfrm>
            <a:off x="7602700" y="152400"/>
            <a:ext cx="3257876" cy="3339075"/>
          </a:xfrm>
          <a:prstGeom prst="rect">
            <a:avLst/>
          </a:prstGeom>
          <a:noFill/>
          <a:ln>
            <a:noFill/>
          </a:ln>
        </p:spPr>
      </p:pic>
      <p:sp>
        <p:nvSpPr>
          <p:cNvPr id="464" name="Google Shape;464;g2e0f24ec015_0_98"/>
          <p:cNvSpPr txBox="1"/>
          <p:nvPr/>
        </p:nvSpPr>
        <p:spPr>
          <a:xfrm>
            <a:off x="7211129" y="1918725"/>
            <a:ext cx="1000500" cy="52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BG" sz="900">
                <a:solidFill>
                  <a:schemeClr val="dk1"/>
                </a:solidFill>
                <a:latin typeface="Century Gothic"/>
                <a:ea typeface="Century Gothic"/>
                <a:cs typeface="Century Gothic"/>
                <a:sym typeface="Century Gothic"/>
              </a:rPr>
              <a:t>Marine Protected Area</a:t>
            </a:r>
            <a:endParaRPr sz="900">
              <a:solidFill>
                <a:schemeClr val="dk1"/>
              </a:solidFill>
              <a:latin typeface="Century Gothic"/>
              <a:ea typeface="Century Gothic"/>
              <a:cs typeface="Century Gothic"/>
              <a:sym typeface="Century Gothic"/>
            </a:endParaRPr>
          </a:p>
        </p:txBody>
      </p:sp>
      <p:sp>
        <p:nvSpPr>
          <p:cNvPr id="465" name="Google Shape;465;g2e0f24ec015_0_98"/>
          <p:cNvSpPr txBox="1"/>
          <p:nvPr/>
        </p:nvSpPr>
        <p:spPr>
          <a:xfrm>
            <a:off x="10008751" y="2595825"/>
            <a:ext cx="2183400" cy="52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BG" sz="900">
                <a:solidFill>
                  <a:schemeClr val="dk1"/>
                </a:solidFill>
                <a:latin typeface="Century Gothic"/>
                <a:ea typeface="Century Gothic"/>
                <a:cs typeface="Century Gothic"/>
                <a:sym typeface="Century Gothic"/>
              </a:rPr>
              <a:t>Arif et al. 2022 </a:t>
            </a:r>
            <a:r>
              <a:rPr lang="en-BG" sz="900" u="sng">
                <a:solidFill>
                  <a:schemeClr val="hlink"/>
                </a:solidFill>
                <a:latin typeface="Century Gothic"/>
                <a:ea typeface="Century Gothic"/>
                <a:cs typeface="Century Gothic"/>
                <a:sym typeface="Century Gothic"/>
                <a:hlinkClick r:id="rId4"/>
              </a:rPr>
              <a:t>https://doi.org/10.1002/ecs2.4009</a:t>
            </a:r>
            <a:r>
              <a:rPr lang="en-BG" sz="900">
                <a:solidFill>
                  <a:schemeClr val="dk1"/>
                </a:solidFill>
                <a:latin typeface="Century Gothic"/>
                <a:ea typeface="Century Gothic"/>
                <a:cs typeface="Century Gothic"/>
                <a:sym typeface="Century Gothic"/>
              </a:rPr>
              <a:t> </a:t>
            </a:r>
            <a:endParaRPr sz="900">
              <a:solidFill>
                <a:schemeClr val="dk1"/>
              </a:solidFill>
              <a:latin typeface="Century Gothic"/>
              <a:ea typeface="Century Gothic"/>
              <a:cs typeface="Century Gothic"/>
              <a:sym typeface="Century Gothic"/>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0">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0">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0">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6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6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1">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1">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1">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1">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1">
                                            <p:txEl>
                                              <p:pRg end="5" st="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sp>
        <p:nvSpPr>
          <p:cNvPr id="470" name="Google Shape;470;g2e0871e8e00_5_73"/>
          <p:cNvSpPr txBox="1"/>
          <p:nvPr>
            <p:ph idx="4294967295" type="title"/>
          </p:nvPr>
        </p:nvSpPr>
        <p:spPr>
          <a:xfrm>
            <a:off x="415600" y="593367"/>
            <a:ext cx="11360700" cy="763500"/>
          </a:xfrm>
          <a:prstGeom prst="rect">
            <a:avLst/>
          </a:prstGeom>
          <a:noFill/>
          <a:ln>
            <a:noFill/>
          </a:ln>
        </p:spPr>
        <p:txBody>
          <a:bodyPr anchorCtr="0" anchor="t" bIns="121900" lIns="121900" spcFirstLastPara="1" rIns="121900" wrap="square" tIns="121900">
            <a:normAutofit fontScale="90000"/>
          </a:bodyPr>
          <a:lstStyle/>
          <a:p>
            <a:pPr indent="0" lvl="0" marL="0" rtl="0" algn="l">
              <a:lnSpc>
                <a:spcPct val="100000"/>
              </a:lnSpc>
              <a:spcBef>
                <a:spcPts val="0"/>
              </a:spcBef>
              <a:spcAft>
                <a:spcPts val="0"/>
              </a:spcAft>
              <a:buSzPct val="113888"/>
              <a:buNone/>
            </a:pPr>
            <a:r>
              <a:rPr lang="en-BG"/>
              <a:t>Assumptions for causal discovery</a:t>
            </a:r>
            <a:endParaRPr/>
          </a:p>
        </p:txBody>
      </p:sp>
      <p:sp>
        <p:nvSpPr>
          <p:cNvPr id="471" name="Google Shape;471;g2e0871e8e00_5_73"/>
          <p:cNvSpPr txBox="1"/>
          <p:nvPr>
            <p:ph idx="4294967295" type="body"/>
          </p:nvPr>
        </p:nvSpPr>
        <p:spPr>
          <a:xfrm>
            <a:off x="415600" y="1536628"/>
            <a:ext cx="11360700" cy="3170400"/>
          </a:xfrm>
          <a:prstGeom prst="rect">
            <a:avLst/>
          </a:prstGeom>
          <a:noFill/>
          <a:ln>
            <a:noFill/>
          </a:ln>
        </p:spPr>
        <p:txBody>
          <a:bodyPr anchorCtr="0" anchor="t" bIns="121900" lIns="121900" spcFirstLastPara="1" rIns="121900" wrap="square" tIns="121900">
            <a:normAutofit/>
          </a:bodyPr>
          <a:lstStyle/>
          <a:p>
            <a:pPr indent="0" lvl="0" marL="0" rtl="0" algn="l">
              <a:lnSpc>
                <a:spcPct val="115000"/>
              </a:lnSpc>
              <a:spcBef>
                <a:spcPts val="0"/>
              </a:spcBef>
              <a:spcAft>
                <a:spcPts val="0"/>
              </a:spcAft>
              <a:buSzPts val="2400"/>
              <a:buNone/>
            </a:pPr>
            <a:r>
              <a:rPr lang="en-BG"/>
              <a:t>All conclusions from causal discovery rest on </a:t>
            </a:r>
            <a:r>
              <a:rPr lang="en-BG" u="sng"/>
              <a:t>key assumptions</a:t>
            </a:r>
            <a:r>
              <a:rPr lang="en-BG"/>
              <a:t> about the data and need to be critically assessed.</a:t>
            </a:r>
            <a:endParaRPr/>
          </a:p>
          <a:p>
            <a:pPr indent="0" lvl="0" marL="0" rtl="0" algn="l">
              <a:lnSpc>
                <a:spcPct val="115000"/>
              </a:lnSpc>
              <a:spcBef>
                <a:spcPts val="1600"/>
              </a:spcBef>
              <a:spcAft>
                <a:spcPts val="0"/>
              </a:spcAft>
              <a:buSzPts val="2400"/>
              <a:buNone/>
            </a:pPr>
            <a:r>
              <a:rPr lang="en-BG"/>
              <a:t>Some models introduce additional assumptions but the most important ones are:</a:t>
            </a:r>
            <a:endParaRPr/>
          </a:p>
          <a:p>
            <a:pPr indent="-457200" lvl="0" marL="609600" rtl="0" algn="l">
              <a:lnSpc>
                <a:spcPct val="115000"/>
              </a:lnSpc>
              <a:spcBef>
                <a:spcPts val="1600"/>
              </a:spcBef>
              <a:spcAft>
                <a:spcPts val="0"/>
              </a:spcAft>
              <a:buSzPts val="2400"/>
              <a:buChar char="●"/>
            </a:pPr>
            <a:r>
              <a:rPr lang="en-BG"/>
              <a:t>Causal Markov assumption</a:t>
            </a:r>
            <a:endParaRPr/>
          </a:p>
          <a:p>
            <a:pPr indent="-457200" lvl="0" marL="609600" rtl="0" algn="l">
              <a:lnSpc>
                <a:spcPct val="115000"/>
              </a:lnSpc>
              <a:spcBef>
                <a:spcPts val="0"/>
              </a:spcBef>
              <a:spcAft>
                <a:spcPts val="0"/>
              </a:spcAft>
              <a:buSzPts val="2400"/>
              <a:buChar char="●"/>
            </a:pPr>
            <a:r>
              <a:rPr lang="en-BG"/>
              <a:t>Faithfulness</a:t>
            </a:r>
            <a:endParaRPr/>
          </a:p>
          <a:p>
            <a:pPr indent="-457200" lvl="0" marL="609600" rtl="0" algn="l">
              <a:lnSpc>
                <a:spcPct val="115000"/>
              </a:lnSpc>
              <a:spcBef>
                <a:spcPts val="0"/>
              </a:spcBef>
              <a:spcAft>
                <a:spcPts val="0"/>
              </a:spcAft>
              <a:buSzPts val="2400"/>
              <a:buChar char="●"/>
            </a:pPr>
            <a:r>
              <a:rPr lang="en-BG"/>
              <a:t>Causal sufficiency</a:t>
            </a:r>
            <a:endParaRPr b="1"/>
          </a:p>
        </p:txBody>
      </p:sp>
      <p:sp>
        <p:nvSpPr>
          <p:cNvPr id="472" name="Google Shape;472;g2e0871e8e00_5_73"/>
          <p:cNvSpPr txBox="1"/>
          <p:nvPr/>
        </p:nvSpPr>
        <p:spPr>
          <a:xfrm>
            <a:off x="415600" y="4880450"/>
            <a:ext cx="11360700" cy="846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600"/>
              </a:spcBef>
              <a:spcAft>
                <a:spcPts val="1600"/>
              </a:spcAft>
              <a:buNone/>
            </a:pPr>
            <a:r>
              <a:rPr b="1" lang="en-BG" sz="2000">
                <a:solidFill>
                  <a:schemeClr val="dk1"/>
                </a:solidFill>
                <a:latin typeface="Century Gothic"/>
                <a:ea typeface="Century Gothic"/>
                <a:cs typeface="Century Gothic"/>
                <a:sym typeface="Century Gothic"/>
              </a:rPr>
              <a:t>These assumptions allow us to identify causal relationships and to turn theoretical causal quantities into statistical quantities.</a:t>
            </a:r>
            <a:endParaRPr/>
          </a:p>
        </p:txBody>
      </p:sp>
      <p:sp>
        <p:nvSpPr>
          <p:cNvPr id="473" name="Google Shape;473;g2e0871e8e00_5_73"/>
          <p:cNvSpPr txBox="1"/>
          <p:nvPr>
            <p:ph idx="12" type="sldNum"/>
          </p:nvPr>
        </p:nvSpPr>
        <p:spPr>
          <a:xfrm>
            <a:off x="11631310" y="68880"/>
            <a:ext cx="4641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BG"/>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g2e045e19c3c_0_34"/>
          <p:cNvSpPr txBox="1"/>
          <p:nvPr>
            <p:ph type="title"/>
          </p:nvPr>
        </p:nvSpPr>
        <p:spPr>
          <a:xfrm>
            <a:off x="254505" y="268550"/>
            <a:ext cx="57240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163A3C"/>
              </a:buClr>
              <a:buSzPts val="3600"/>
              <a:buFont typeface="Poppins"/>
              <a:buNone/>
            </a:pPr>
            <a:r>
              <a:rPr lang="en-BG"/>
              <a:t>Biodiversity loss… </a:t>
            </a:r>
            <a:endParaRPr/>
          </a:p>
        </p:txBody>
      </p:sp>
      <p:sp>
        <p:nvSpPr>
          <p:cNvPr id="138" name="Google Shape;138;g2e045e19c3c_0_34"/>
          <p:cNvSpPr txBox="1"/>
          <p:nvPr>
            <p:ph type="title"/>
          </p:nvPr>
        </p:nvSpPr>
        <p:spPr>
          <a:xfrm>
            <a:off x="5321250" y="268550"/>
            <a:ext cx="6510900" cy="132570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rgbClr val="163A3C"/>
              </a:buClr>
              <a:buSzPts val="3600"/>
              <a:buFont typeface="Poppins"/>
              <a:buNone/>
            </a:pPr>
            <a:r>
              <a:rPr lang="en-BG"/>
              <a:t>…from blurry &amp; entangled anthropogenic processes</a:t>
            </a:r>
            <a:endParaRPr/>
          </a:p>
        </p:txBody>
      </p:sp>
      <p:pic>
        <p:nvPicPr>
          <p:cNvPr id="139" name="Google Shape;139;g2e045e19c3c_0_34"/>
          <p:cNvPicPr preferRelativeResize="0"/>
          <p:nvPr/>
        </p:nvPicPr>
        <p:blipFill>
          <a:blip r:embed="rId3">
            <a:alphaModFix/>
          </a:blip>
          <a:stretch>
            <a:fillRect/>
          </a:stretch>
        </p:blipFill>
        <p:spPr>
          <a:xfrm>
            <a:off x="2207849" y="1594250"/>
            <a:ext cx="7776301" cy="4600526"/>
          </a:xfrm>
          <a:prstGeom prst="rect">
            <a:avLst/>
          </a:prstGeom>
          <a:noFill/>
          <a:ln>
            <a:noFill/>
          </a:ln>
        </p:spPr>
      </p:pic>
      <p:sp>
        <p:nvSpPr>
          <p:cNvPr id="140" name="Google Shape;140;g2e045e19c3c_0_34"/>
          <p:cNvSpPr txBox="1"/>
          <p:nvPr/>
        </p:nvSpPr>
        <p:spPr>
          <a:xfrm>
            <a:off x="2207850" y="6194775"/>
            <a:ext cx="7776300" cy="4311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BG" sz="1600">
                <a:solidFill>
                  <a:schemeClr val="dk1"/>
                </a:solidFill>
                <a:latin typeface="Century Gothic"/>
                <a:ea typeface="Century Gothic"/>
                <a:cs typeface="Century Gothic"/>
                <a:sym typeface="Century Gothic"/>
              </a:rPr>
              <a:t>Diaz et al. 2019 </a:t>
            </a:r>
            <a:r>
              <a:rPr lang="en-BG" sz="1600" u="sng">
                <a:solidFill>
                  <a:schemeClr val="hlink"/>
                </a:solidFill>
                <a:latin typeface="Century Gothic"/>
                <a:ea typeface="Century Gothic"/>
                <a:cs typeface="Century Gothic"/>
                <a:sym typeface="Century Gothic"/>
                <a:hlinkClick r:id="rId4"/>
              </a:rPr>
              <a:t>https://doi.org/10.1126/science.aax3100</a:t>
            </a:r>
            <a:r>
              <a:rPr lang="en-BG" sz="1600">
                <a:solidFill>
                  <a:schemeClr val="dk1"/>
                </a:solidFill>
                <a:latin typeface="Century Gothic"/>
                <a:ea typeface="Century Gothic"/>
                <a:cs typeface="Century Gothic"/>
                <a:sym typeface="Century Gothic"/>
              </a:rPr>
              <a:t> </a:t>
            </a:r>
            <a:endParaRPr sz="1600">
              <a:solidFill>
                <a:schemeClr val="dk1"/>
              </a:solidFill>
              <a:latin typeface="Century Gothic"/>
              <a:ea typeface="Century Gothic"/>
              <a:cs typeface="Century Gothic"/>
              <a:sym typeface="Century Gothic"/>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sp>
        <p:nvSpPr>
          <p:cNvPr id="478" name="Google Shape;478;g2e0871e8e00_5_120"/>
          <p:cNvSpPr txBox="1"/>
          <p:nvPr>
            <p:ph idx="4294967295" type="title"/>
          </p:nvPr>
        </p:nvSpPr>
        <p:spPr>
          <a:xfrm>
            <a:off x="415600" y="85367"/>
            <a:ext cx="11360700" cy="763500"/>
          </a:xfrm>
          <a:prstGeom prst="rect">
            <a:avLst/>
          </a:prstGeom>
          <a:noFill/>
          <a:ln>
            <a:noFill/>
          </a:ln>
        </p:spPr>
        <p:txBody>
          <a:bodyPr anchorCtr="0" anchor="t" bIns="121900" lIns="121900" spcFirstLastPara="1" rIns="121900" wrap="square" tIns="121900">
            <a:normAutofit fontScale="90000"/>
          </a:bodyPr>
          <a:lstStyle/>
          <a:p>
            <a:pPr indent="0" lvl="0" marL="0" rtl="0" algn="l">
              <a:lnSpc>
                <a:spcPct val="100000"/>
              </a:lnSpc>
              <a:spcBef>
                <a:spcPts val="0"/>
              </a:spcBef>
              <a:spcAft>
                <a:spcPts val="0"/>
              </a:spcAft>
              <a:buSzPct val="113888"/>
              <a:buNone/>
            </a:pPr>
            <a:r>
              <a:rPr lang="en-BG"/>
              <a:t>Summary of assumptions</a:t>
            </a:r>
            <a:endParaRPr/>
          </a:p>
        </p:txBody>
      </p:sp>
      <p:sp>
        <p:nvSpPr>
          <p:cNvPr id="479" name="Google Shape;479;g2e0871e8e00_5_120"/>
          <p:cNvSpPr/>
          <p:nvPr/>
        </p:nvSpPr>
        <p:spPr>
          <a:xfrm>
            <a:off x="1807799" y="2065167"/>
            <a:ext cx="3266400" cy="36537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900"/>
              <a:buFont typeface="Arial"/>
              <a:buNone/>
            </a:pPr>
            <a:r>
              <a:rPr i="0" lang="en-BG" sz="1900" u="none" cap="none" strike="noStrike">
                <a:solidFill>
                  <a:srgbClr val="000000"/>
                </a:solidFill>
                <a:latin typeface="Century Gothic"/>
                <a:ea typeface="Century Gothic"/>
                <a:cs typeface="Century Gothic"/>
                <a:sym typeface="Century Gothic"/>
              </a:rPr>
              <a:t>Causal graph</a:t>
            </a:r>
            <a:endParaRPr i="0" sz="1900" u="none" cap="none" strike="noStrike">
              <a:solidFill>
                <a:srgbClr val="000000"/>
              </a:solidFill>
              <a:latin typeface="Century Gothic"/>
              <a:ea typeface="Century Gothic"/>
              <a:cs typeface="Century Gothic"/>
              <a:sym typeface="Century Gothic"/>
            </a:endParaRPr>
          </a:p>
        </p:txBody>
      </p:sp>
      <p:sp>
        <p:nvSpPr>
          <p:cNvPr id="480" name="Google Shape;480;g2e0871e8e00_5_120"/>
          <p:cNvSpPr/>
          <p:nvPr/>
        </p:nvSpPr>
        <p:spPr>
          <a:xfrm>
            <a:off x="7492112" y="2065167"/>
            <a:ext cx="3266400" cy="36537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900"/>
              <a:buFont typeface="Arial"/>
              <a:buNone/>
            </a:pPr>
            <a:r>
              <a:rPr i="0" lang="en-BG" sz="1900" u="none" cap="none" strike="noStrike">
                <a:solidFill>
                  <a:schemeClr val="dk1"/>
                </a:solidFill>
                <a:latin typeface="Century Gothic"/>
                <a:ea typeface="Century Gothic"/>
                <a:cs typeface="Century Gothic"/>
                <a:sym typeface="Century Gothic"/>
              </a:rPr>
              <a:t>Dataset</a:t>
            </a:r>
            <a:endParaRPr i="0" sz="1900" u="none" cap="none" strike="noStrike">
              <a:solidFill>
                <a:schemeClr val="dk1"/>
              </a:solidFill>
              <a:latin typeface="Century Gothic"/>
              <a:ea typeface="Century Gothic"/>
              <a:cs typeface="Century Gothic"/>
              <a:sym typeface="Century Gothic"/>
            </a:endParaRPr>
          </a:p>
          <a:p>
            <a:pPr indent="0" lvl="0" marL="0" marR="0" rtl="0" algn="ctr">
              <a:lnSpc>
                <a:spcPct val="100000"/>
              </a:lnSpc>
              <a:spcBef>
                <a:spcPts val="0"/>
              </a:spcBef>
              <a:spcAft>
                <a:spcPts val="0"/>
              </a:spcAft>
              <a:buClr>
                <a:srgbClr val="000000"/>
              </a:buClr>
              <a:buSzPts val="1900"/>
              <a:buFont typeface="Arial"/>
              <a:buNone/>
            </a:pPr>
            <a:r>
              <a:t/>
            </a:r>
            <a:endParaRPr i="0" sz="1900" u="none" cap="none" strike="noStrike">
              <a:solidFill>
                <a:schemeClr val="dk1"/>
              </a:solidFill>
              <a:latin typeface="Century Gothic"/>
              <a:ea typeface="Century Gothic"/>
              <a:cs typeface="Century Gothic"/>
              <a:sym typeface="Century Gothic"/>
            </a:endParaRPr>
          </a:p>
          <a:p>
            <a:pPr indent="0" lvl="0" marL="0" marR="0" rtl="0" algn="ctr">
              <a:lnSpc>
                <a:spcPct val="100000"/>
              </a:lnSpc>
              <a:spcBef>
                <a:spcPts val="0"/>
              </a:spcBef>
              <a:spcAft>
                <a:spcPts val="0"/>
              </a:spcAft>
              <a:buClr>
                <a:srgbClr val="000000"/>
              </a:buClr>
              <a:buSzPts val="1900"/>
              <a:buFont typeface="Arial"/>
              <a:buNone/>
            </a:pPr>
            <a:r>
              <a:rPr i="0" lang="en-BG" sz="1900" u="none" cap="none" strike="noStrike">
                <a:solidFill>
                  <a:schemeClr val="dk1"/>
                </a:solidFill>
                <a:latin typeface="Century Gothic"/>
                <a:ea typeface="Century Gothic"/>
                <a:cs typeface="Century Gothic"/>
                <a:sym typeface="Century Gothic"/>
              </a:rPr>
              <a:t>(Joint probability distribution)</a:t>
            </a:r>
            <a:endParaRPr i="0" sz="1900" u="none" cap="none" strike="noStrike">
              <a:solidFill>
                <a:srgbClr val="000000"/>
              </a:solidFill>
              <a:latin typeface="Century Gothic"/>
              <a:ea typeface="Century Gothic"/>
              <a:cs typeface="Century Gothic"/>
              <a:sym typeface="Century Gothic"/>
            </a:endParaRPr>
          </a:p>
        </p:txBody>
      </p:sp>
      <p:cxnSp>
        <p:nvCxnSpPr>
          <p:cNvPr id="481" name="Google Shape;481;g2e0871e8e00_5_120"/>
          <p:cNvCxnSpPr/>
          <p:nvPr/>
        </p:nvCxnSpPr>
        <p:spPr>
          <a:xfrm flipH="1" rot="10800000">
            <a:off x="5074185" y="3210208"/>
            <a:ext cx="2409900" cy="19200"/>
          </a:xfrm>
          <a:prstGeom prst="straightConnector1">
            <a:avLst/>
          </a:prstGeom>
          <a:noFill/>
          <a:ln cap="flat" cmpd="sng" w="9525">
            <a:solidFill>
              <a:schemeClr val="dk2"/>
            </a:solidFill>
            <a:prstDash val="solid"/>
            <a:round/>
            <a:headEnd len="sm" w="sm" type="none"/>
            <a:tailEnd len="med" w="med" type="triangle"/>
          </a:ln>
        </p:spPr>
      </p:cxnSp>
      <p:sp>
        <p:nvSpPr>
          <p:cNvPr id="482" name="Google Shape;482;g2e0871e8e00_5_120"/>
          <p:cNvSpPr txBox="1"/>
          <p:nvPr/>
        </p:nvSpPr>
        <p:spPr>
          <a:xfrm>
            <a:off x="5500151" y="2065167"/>
            <a:ext cx="1566000" cy="2901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rPr i="0" lang="en-BG" sz="1900" u="none" cap="none" strike="noStrike">
                <a:solidFill>
                  <a:srgbClr val="0000FF"/>
                </a:solidFill>
                <a:latin typeface="Century Gothic"/>
                <a:ea typeface="Century Gothic"/>
                <a:cs typeface="Century Gothic"/>
                <a:sym typeface="Century Gothic"/>
              </a:rPr>
              <a:t>(1) Causal Markov Condition</a:t>
            </a:r>
            <a:endParaRPr i="0" sz="1900" u="none" cap="none" strike="noStrike">
              <a:solidFill>
                <a:srgbClr val="0000FF"/>
              </a:solidFill>
              <a:latin typeface="Century Gothic"/>
              <a:ea typeface="Century Gothic"/>
              <a:cs typeface="Century Gothic"/>
              <a:sym typeface="Century Gothic"/>
            </a:endParaRPr>
          </a:p>
        </p:txBody>
      </p:sp>
      <p:sp>
        <p:nvSpPr>
          <p:cNvPr id="483" name="Google Shape;483;g2e0871e8e00_5_120"/>
          <p:cNvSpPr txBox="1"/>
          <p:nvPr/>
        </p:nvSpPr>
        <p:spPr>
          <a:xfrm>
            <a:off x="4144767" y="891800"/>
            <a:ext cx="4305900" cy="911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000"/>
              <a:buFont typeface="Arial"/>
              <a:buNone/>
            </a:pPr>
            <a:r>
              <a:rPr i="1" lang="en-BG" sz="2000" u="none" cap="none" strike="noStrike">
                <a:solidFill>
                  <a:srgbClr val="0000FF"/>
                </a:solidFill>
                <a:latin typeface="Century Gothic"/>
                <a:ea typeface="Century Gothic"/>
                <a:cs typeface="Century Gothic"/>
                <a:sym typeface="Century Gothic"/>
              </a:rPr>
              <a:t>All conditional independencies in the </a:t>
            </a:r>
            <a:r>
              <a:rPr i="1" lang="en-BG" sz="2000">
                <a:solidFill>
                  <a:srgbClr val="0000FF"/>
                </a:solidFill>
                <a:latin typeface="Century Gothic"/>
                <a:ea typeface="Century Gothic"/>
                <a:cs typeface="Century Gothic"/>
                <a:sym typeface="Century Gothic"/>
              </a:rPr>
              <a:t>DAG</a:t>
            </a:r>
            <a:r>
              <a:rPr i="1" lang="en-BG" sz="2000" u="none" cap="none" strike="noStrike">
                <a:solidFill>
                  <a:srgbClr val="0000FF"/>
                </a:solidFill>
                <a:latin typeface="Century Gothic"/>
                <a:ea typeface="Century Gothic"/>
                <a:cs typeface="Century Gothic"/>
                <a:sym typeface="Century Gothic"/>
              </a:rPr>
              <a:t> are reflected in the data</a:t>
            </a:r>
            <a:endParaRPr i="1" sz="2000" u="none" cap="none" strike="noStrike">
              <a:solidFill>
                <a:srgbClr val="0000FF"/>
              </a:solidFill>
              <a:latin typeface="Century Gothic"/>
              <a:ea typeface="Century Gothic"/>
              <a:cs typeface="Century Gothic"/>
              <a:sym typeface="Century Gothic"/>
            </a:endParaRPr>
          </a:p>
        </p:txBody>
      </p:sp>
      <p:cxnSp>
        <p:nvCxnSpPr>
          <p:cNvPr id="484" name="Google Shape;484;g2e0871e8e00_5_120"/>
          <p:cNvCxnSpPr/>
          <p:nvPr/>
        </p:nvCxnSpPr>
        <p:spPr>
          <a:xfrm rot="10800000">
            <a:off x="5077467" y="4529467"/>
            <a:ext cx="2406900" cy="0"/>
          </a:xfrm>
          <a:prstGeom prst="straightConnector1">
            <a:avLst/>
          </a:prstGeom>
          <a:noFill/>
          <a:ln cap="flat" cmpd="sng" w="9525">
            <a:solidFill>
              <a:schemeClr val="dk2"/>
            </a:solidFill>
            <a:prstDash val="solid"/>
            <a:round/>
            <a:headEnd len="sm" w="sm" type="none"/>
            <a:tailEnd len="med" w="med" type="triangle"/>
          </a:ln>
        </p:spPr>
      </p:cxnSp>
      <p:sp>
        <p:nvSpPr>
          <p:cNvPr id="485" name="Google Shape;485;g2e0871e8e00_5_120"/>
          <p:cNvSpPr txBox="1"/>
          <p:nvPr/>
        </p:nvSpPr>
        <p:spPr>
          <a:xfrm>
            <a:off x="4329400" y="5744167"/>
            <a:ext cx="4305900" cy="11601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000"/>
              <a:buFont typeface="Arial"/>
              <a:buNone/>
            </a:pPr>
            <a:r>
              <a:rPr i="1" lang="en-BG" sz="2000" u="none" cap="none" strike="noStrike">
                <a:solidFill>
                  <a:srgbClr val="9900FF"/>
                </a:solidFill>
                <a:latin typeface="Century Gothic"/>
                <a:ea typeface="Century Gothic"/>
                <a:cs typeface="Century Gothic"/>
                <a:sym typeface="Century Gothic"/>
              </a:rPr>
              <a:t>No additional conditional independencies in the data that are not encoded in the graph</a:t>
            </a:r>
            <a:endParaRPr i="1" sz="2000" u="none" cap="none" strike="noStrike">
              <a:solidFill>
                <a:srgbClr val="9900FF"/>
              </a:solidFill>
              <a:latin typeface="Century Gothic"/>
              <a:ea typeface="Century Gothic"/>
              <a:cs typeface="Century Gothic"/>
              <a:sym typeface="Century Gothic"/>
            </a:endParaRPr>
          </a:p>
        </p:txBody>
      </p:sp>
      <p:sp>
        <p:nvSpPr>
          <p:cNvPr id="486" name="Google Shape;486;g2e0871e8e00_5_120"/>
          <p:cNvSpPr txBox="1"/>
          <p:nvPr/>
        </p:nvSpPr>
        <p:spPr>
          <a:xfrm>
            <a:off x="5584533" y="3711984"/>
            <a:ext cx="1566000" cy="929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rPr i="0" lang="en-BG" sz="1900" u="none" cap="none" strike="noStrike">
                <a:solidFill>
                  <a:srgbClr val="9900FF"/>
                </a:solidFill>
                <a:latin typeface="Century Gothic"/>
                <a:ea typeface="Century Gothic"/>
                <a:cs typeface="Century Gothic"/>
                <a:sym typeface="Century Gothic"/>
              </a:rPr>
              <a:t>(2) </a:t>
            </a:r>
            <a:endParaRPr i="0" sz="1900" u="none" cap="none" strike="noStrike">
              <a:solidFill>
                <a:srgbClr val="9900FF"/>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900"/>
              <a:buFont typeface="Arial"/>
              <a:buNone/>
            </a:pPr>
            <a:r>
              <a:rPr i="0" lang="en-BG" sz="1900" u="none" cap="none" strike="noStrike">
                <a:solidFill>
                  <a:srgbClr val="9900FF"/>
                </a:solidFill>
                <a:latin typeface="Century Gothic"/>
                <a:ea typeface="Century Gothic"/>
                <a:cs typeface="Century Gothic"/>
                <a:sym typeface="Century Gothic"/>
              </a:rPr>
              <a:t>Faithfulness</a:t>
            </a:r>
            <a:endParaRPr i="0" sz="1900" u="none" cap="none" strike="noStrike">
              <a:solidFill>
                <a:srgbClr val="9900FF"/>
              </a:solidFill>
              <a:latin typeface="Century Gothic"/>
              <a:ea typeface="Century Gothic"/>
              <a:cs typeface="Century Gothic"/>
              <a:sym typeface="Century Gothic"/>
            </a:endParaRPr>
          </a:p>
        </p:txBody>
      </p:sp>
      <p:sp>
        <p:nvSpPr>
          <p:cNvPr id="487" name="Google Shape;487;g2e0871e8e00_5_120"/>
          <p:cNvSpPr txBox="1"/>
          <p:nvPr>
            <p:ph idx="12" type="sldNum"/>
          </p:nvPr>
        </p:nvSpPr>
        <p:spPr>
          <a:xfrm>
            <a:off x="11631310" y="68880"/>
            <a:ext cx="4641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BG"/>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8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8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8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8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1" name="Shape 491"/>
        <p:cNvGrpSpPr/>
        <p:nvPr/>
      </p:nvGrpSpPr>
      <p:grpSpPr>
        <a:xfrm>
          <a:off x="0" y="0"/>
          <a:ext cx="0" cy="0"/>
          <a:chOff x="0" y="0"/>
          <a:chExt cx="0" cy="0"/>
        </a:xfrm>
      </p:grpSpPr>
      <p:sp>
        <p:nvSpPr>
          <p:cNvPr id="492" name="Google Shape;492;g2e0871e8e00_5_133"/>
          <p:cNvSpPr txBox="1"/>
          <p:nvPr>
            <p:ph idx="4294967295" type="title"/>
          </p:nvPr>
        </p:nvSpPr>
        <p:spPr>
          <a:xfrm>
            <a:off x="415600" y="593367"/>
            <a:ext cx="11360700" cy="763500"/>
          </a:xfrm>
          <a:prstGeom prst="rect">
            <a:avLst/>
          </a:prstGeom>
          <a:noFill/>
          <a:ln>
            <a:noFill/>
          </a:ln>
        </p:spPr>
        <p:txBody>
          <a:bodyPr anchorCtr="0" anchor="t" bIns="121900" lIns="121900" spcFirstLastPara="1" rIns="121900" wrap="square" tIns="121900">
            <a:normAutofit fontScale="90000"/>
          </a:bodyPr>
          <a:lstStyle/>
          <a:p>
            <a:pPr indent="0" lvl="0" marL="0" rtl="0" algn="l">
              <a:lnSpc>
                <a:spcPct val="100000"/>
              </a:lnSpc>
              <a:spcBef>
                <a:spcPts val="0"/>
              </a:spcBef>
              <a:spcAft>
                <a:spcPts val="0"/>
              </a:spcAft>
              <a:buSzPct val="113888"/>
              <a:buNone/>
            </a:pPr>
            <a:r>
              <a:rPr lang="en-BG"/>
              <a:t>Faithfulness violation example</a:t>
            </a:r>
            <a:endParaRPr/>
          </a:p>
        </p:txBody>
      </p:sp>
      <p:cxnSp>
        <p:nvCxnSpPr>
          <p:cNvPr id="493" name="Google Shape;493;g2e0871e8e00_5_133"/>
          <p:cNvCxnSpPr>
            <a:stCxn id="494" idx="3"/>
          </p:cNvCxnSpPr>
          <p:nvPr/>
        </p:nvCxnSpPr>
        <p:spPr>
          <a:xfrm>
            <a:off x="4809225" y="3391950"/>
            <a:ext cx="3271500" cy="0"/>
          </a:xfrm>
          <a:prstGeom prst="straightConnector1">
            <a:avLst/>
          </a:prstGeom>
          <a:noFill/>
          <a:ln cap="flat" cmpd="sng" w="9525">
            <a:solidFill>
              <a:schemeClr val="dk2"/>
            </a:solidFill>
            <a:prstDash val="solid"/>
            <a:round/>
            <a:headEnd len="sm" w="sm" type="none"/>
            <a:tailEnd len="med" w="med" type="triangle"/>
          </a:ln>
        </p:spPr>
      </p:cxnSp>
      <p:sp>
        <p:nvSpPr>
          <p:cNvPr id="495" name="Google Shape;495;g2e0871e8e00_5_133"/>
          <p:cNvSpPr txBox="1"/>
          <p:nvPr/>
        </p:nvSpPr>
        <p:spPr>
          <a:xfrm>
            <a:off x="5071125" y="1661079"/>
            <a:ext cx="2747700" cy="22842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100"/>
              <a:buFont typeface="Arial"/>
              <a:buNone/>
            </a:pPr>
            <a:r>
              <a:rPr b="1" lang="en-BG" sz="2100">
                <a:solidFill>
                  <a:schemeClr val="dk2"/>
                </a:solidFill>
                <a:latin typeface="Century Gothic"/>
                <a:ea typeface="Century Gothic"/>
                <a:cs typeface="Century Gothic"/>
                <a:sym typeface="Century Gothic"/>
              </a:rPr>
              <a:t>In the dataset</a:t>
            </a:r>
            <a:r>
              <a:rPr lang="en-BG" sz="2100">
                <a:solidFill>
                  <a:schemeClr val="dk2"/>
                </a:solidFill>
                <a:latin typeface="Century Gothic"/>
                <a:ea typeface="Century Gothic"/>
                <a:cs typeface="Century Gothic"/>
                <a:sym typeface="Century Gothic"/>
              </a:rPr>
              <a:t>,</a:t>
            </a:r>
            <a:endParaRPr sz="2100">
              <a:solidFill>
                <a:schemeClr val="dk2"/>
              </a:solidFill>
              <a:latin typeface="Century Gothic"/>
              <a:ea typeface="Century Gothic"/>
              <a:cs typeface="Century Gothic"/>
              <a:sym typeface="Century Gothic"/>
            </a:endParaRPr>
          </a:p>
          <a:p>
            <a:pPr indent="0" lvl="0" marL="0" marR="0" rtl="0" algn="ctr">
              <a:lnSpc>
                <a:spcPct val="100000"/>
              </a:lnSpc>
              <a:spcBef>
                <a:spcPts val="0"/>
              </a:spcBef>
              <a:spcAft>
                <a:spcPts val="0"/>
              </a:spcAft>
              <a:buClr>
                <a:srgbClr val="000000"/>
              </a:buClr>
              <a:buSzPts val="2100"/>
              <a:buFont typeface="Arial"/>
              <a:buNone/>
            </a:pPr>
            <a:r>
              <a:rPr lang="en-BG" sz="2100">
                <a:solidFill>
                  <a:schemeClr val="dk2"/>
                </a:solidFill>
                <a:latin typeface="Century Gothic"/>
                <a:ea typeface="Century Gothic"/>
                <a:cs typeface="Century Gothic"/>
                <a:sym typeface="Century Gothic"/>
              </a:rPr>
              <a:t>t</a:t>
            </a:r>
            <a:r>
              <a:rPr i="0" lang="en-BG" sz="2100" u="none" cap="none" strike="noStrike">
                <a:solidFill>
                  <a:schemeClr val="dk2"/>
                </a:solidFill>
                <a:latin typeface="Century Gothic"/>
                <a:ea typeface="Century Gothic"/>
                <a:cs typeface="Century Gothic"/>
                <a:sym typeface="Century Gothic"/>
              </a:rPr>
              <a:t>he positive effect of exercise </a:t>
            </a:r>
            <a:r>
              <a:rPr b="1" lang="en-BG" sz="2100">
                <a:solidFill>
                  <a:schemeClr val="dk2"/>
                </a:solidFill>
                <a:latin typeface="Century Gothic"/>
                <a:ea typeface="Century Gothic"/>
                <a:cs typeface="Century Gothic"/>
                <a:sym typeface="Century Gothic"/>
              </a:rPr>
              <a:t>coincidentally </a:t>
            </a:r>
            <a:r>
              <a:rPr i="0" lang="en-BG" sz="2100" u="none" cap="none" strike="noStrike">
                <a:solidFill>
                  <a:schemeClr val="dk2"/>
                </a:solidFill>
                <a:latin typeface="Century Gothic"/>
                <a:ea typeface="Century Gothic"/>
                <a:cs typeface="Century Gothic"/>
                <a:sym typeface="Century Gothic"/>
              </a:rPr>
              <a:t>cancels out the</a:t>
            </a:r>
            <a:r>
              <a:rPr lang="en-BG" sz="2100">
                <a:solidFill>
                  <a:schemeClr val="dk2"/>
                </a:solidFill>
                <a:latin typeface="Century Gothic"/>
                <a:ea typeface="Century Gothic"/>
                <a:cs typeface="Century Gothic"/>
                <a:sym typeface="Century Gothic"/>
              </a:rPr>
              <a:t> negative </a:t>
            </a:r>
            <a:r>
              <a:rPr i="0" lang="en-BG" sz="2100" u="none" cap="none" strike="noStrike">
                <a:solidFill>
                  <a:schemeClr val="dk2"/>
                </a:solidFill>
                <a:latin typeface="Century Gothic"/>
                <a:ea typeface="Century Gothic"/>
                <a:cs typeface="Century Gothic"/>
                <a:sym typeface="Century Gothic"/>
              </a:rPr>
              <a:t> effect of smoking on health</a:t>
            </a:r>
            <a:endParaRPr i="0" sz="2100" u="none" cap="none" strike="noStrike">
              <a:solidFill>
                <a:schemeClr val="dk2"/>
              </a:solidFill>
              <a:latin typeface="Century Gothic"/>
              <a:ea typeface="Century Gothic"/>
              <a:cs typeface="Century Gothic"/>
              <a:sym typeface="Century Gothic"/>
            </a:endParaRPr>
          </a:p>
        </p:txBody>
      </p:sp>
      <p:sp>
        <p:nvSpPr>
          <p:cNvPr id="496" name="Google Shape;496;g2e0871e8e00_5_133"/>
          <p:cNvSpPr txBox="1"/>
          <p:nvPr/>
        </p:nvSpPr>
        <p:spPr>
          <a:xfrm>
            <a:off x="8433524" y="2674275"/>
            <a:ext cx="2066100" cy="5799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100"/>
              <a:buFont typeface="Arial"/>
              <a:buNone/>
            </a:pPr>
            <a:r>
              <a:rPr i="0" lang="en-BG" sz="2100" u="none" cap="none" strike="noStrike">
                <a:solidFill>
                  <a:schemeClr val="dk1"/>
                </a:solidFill>
                <a:latin typeface="Century Gothic"/>
                <a:ea typeface="Century Gothic"/>
                <a:cs typeface="Century Gothic"/>
                <a:sym typeface="Century Gothic"/>
              </a:rPr>
              <a:t>Smoking </a:t>
            </a:r>
            <a:r>
              <a:rPr lang="en-BG" sz="2100">
                <a:solidFill>
                  <a:schemeClr val="dk1"/>
                </a:solidFill>
                <a:latin typeface="Century Gothic"/>
                <a:ea typeface="Century Gothic"/>
                <a:cs typeface="Century Gothic"/>
                <a:sym typeface="Century Gothic"/>
              </a:rPr>
              <a:t>is independent of Health in the data</a:t>
            </a:r>
            <a:endParaRPr i="0" sz="2100" u="none" cap="none" strike="noStrike">
              <a:solidFill>
                <a:schemeClr val="dk1"/>
              </a:solidFill>
              <a:latin typeface="Century Gothic"/>
              <a:ea typeface="Century Gothic"/>
              <a:cs typeface="Century Gothic"/>
              <a:sym typeface="Century Gothic"/>
            </a:endParaRPr>
          </a:p>
        </p:txBody>
      </p:sp>
      <p:sp>
        <p:nvSpPr>
          <p:cNvPr id="497" name="Google Shape;497;g2e0871e8e00_5_133"/>
          <p:cNvSpPr txBox="1"/>
          <p:nvPr/>
        </p:nvSpPr>
        <p:spPr>
          <a:xfrm>
            <a:off x="2088976" y="5417225"/>
            <a:ext cx="8712000" cy="5799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rPr i="0" lang="en-BG" sz="2400" u="none" cap="none" strike="noStrike">
                <a:solidFill>
                  <a:schemeClr val="dk2"/>
                </a:solidFill>
                <a:latin typeface="Century Gothic"/>
                <a:ea typeface="Century Gothic"/>
                <a:cs typeface="Century Gothic"/>
                <a:sym typeface="Century Gothic"/>
              </a:rPr>
              <a:t>The data distribution is unfaithful to the causal graph </a:t>
            </a:r>
            <a:endParaRPr i="0" sz="2400" u="none" cap="none" strike="noStrike">
              <a:solidFill>
                <a:schemeClr val="dk2"/>
              </a:solidFill>
              <a:latin typeface="Century Gothic"/>
              <a:ea typeface="Century Gothic"/>
              <a:cs typeface="Century Gothic"/>
              <a:sym typeface="Century Gothic"/>
            </a:endParaRPr>
          </a:p>
        </p:txBody>
      </p:sp>
      <p:sp>
        <p:nvSpPr>
          <p:cNvPr id="498" name="Google Shape;498;g2e0871e8e00_5_133"/>
          <p:cNvSpPr txBox="1"/>
          <p:nvPr>
            <p:ph idx="12" type="sldNum"/>
          </p:nvPr>
        </p:nvSpPr>
        <p:spPr>
          <a:xfrm>
            <a:off x="11631310" y="68880"/>
            <a:ext cx="4641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BG"/>
              <a:t>‹#›</a:t>
            </a:fld>
            <a:endParaRPr/>
          </a:p>
        </p:txBody>
      </p:sp>
      <p:sp>
        <p:nvSpPr>
          <p:cNvPr id="499" name="Google Shape;499;g2e0871e8e00_5_133"/>
          <p:cNvSpPr txBox="1"/>
          <p:nvPr/>
        </p:nvSpPr>
        <p:spPr>
          <a:xfrm>
            <a:off x="5858300" y="6534900"/>
            <a:ext cx="47286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BG" sz="1100">
                <a:latin typeface="Century Gothic"/>
                <a:ea typeface="Century Gothic"/>
                <a:cs typeface="Century Gothic"/>
                <a:sym typeface="Century Gothic"/>
              </a:rPr>
              <a:t>Image source:</a:t>
            </a:r>
            <a:r>
              <a:rPr lang="en-BG" sz="1100">
                <a:latin typeface="Century Gothic"/>
                <a:ea typeface="Century Gothic"/>
                <a:cs typeface="Century Gothic"/>
                <a:sym typeface="Century Gothic"/>
              </a:rPr>
              <a:t> </a:t>
            </a:r>
            <a:r>
              <a:rPr lang="en-BG" sz="1100" u="sng">
                <a:solidFill>
                  <a:srgbClr val="0097A7"/>
                </a:solidFill>
                <a:latin typeface="Century Gothic"/>
                <a:ea typeface="Century Gothic"/>
                <a:cs typeface="Century Gothic"/>
                <a:sym typeface="Century Gothic"/>
                <a:hlinkClick r:id="rId3">
                  <a:extLst>
                    <a:ext uri="{A12FA001-AC4F-418D-AE19-62706E023703}">
                      <ahyp:hlinkClr val="tx"/>
                    </a:ext>
                  </a:extLst>
                </a:hlinkClick>
              </a:rPr>
              <a:t>https://medium.com/causality-in-data-science</a:t>
            </a:r>
            <a:r>
              <a:rPr lang="en-BG" sz="1100">
                <a:latin typeface="Century Gothic"/>
                <a:ea typeface="Century Gothic"/>
                <a:cs typeface="Century Gothic"/>
                <a:sym typeface="Century Gothic"/>
              </a:rPr>
              <a:t> </a:t>
            </a:r>
            <a:endParaRPr sz="1100">
              <a:latin typeface="Century Gothic"/>
              <a:ea typeface="Century Gothic"/>
              <a:cs typeface="Century Gothic"/>
              <a:sym typeface="Century Gothic"/>
            </a:endParaRPr>
          </a:p>
        </p:txBody>
      </p:sp>
      <p:pic>
        <p:nvPicPr>
          <p:cNvPr id="500" name="Google Shape;500;g2e0871e8e00_5_133"/>
          <p:cNvPicPr preferRelativeResize="0"/>
          <p:nvPr/>
        </p:nvPicPr>
        <p:blipFill rotWithShape="1">
          <a:blip r:embed="rId4">
            <a:alphaModFix/>
          </a:blip>
          <a:srcRect b="0" l="0" r="0" t="0"/>
          <a:stretch/>
        </p:blipFill>
        <p:spPr>
          <a:xfrm>
            <a:off x="2354875" y="2655925"/>
            <a:ext cx="2454350" cy="1757275"/>
          </a:xfrm>
          <a:prstGeom prst="rect">
            <a:avLst/>
          </a:prstGeom>
          <a:noFill/>
          <a:ln>
            <a:noFill/>
          </a:ln>
        </p:spPr>
      </p:pic>
      <p:sp>
        <p:nvSpPr>
          <p:cNvPr id="501" name="Google Shape;501;g2e0871e8e00_5_133"/>
          <p:cNvSpPr/>
          <p:nvPr/>
        </p:nvSpPr>
        <p:spPr>
          <a:xfrm>
            <a:off x="3273150" y="2937100"/>
            <a:ext cx="771300" cy="5031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entury Gothic"/>
              <a:ea typeface="Century Gothic"/>
              <a:cs typeface="Century Gothic"/>
              <a:sym typeface="Century Gothic"/>
            </a:endParaRPr>
          </a:p>
        </p:txBody>
      </p:sp>
      <p:sp>
        <p:nvSpPr>
          <p:cNvPr id="502" name="Google Shape;502;g2e0871e8e00_5_133"/>
          <p:cNvSpPr/>
          <p:nvPr/>
        </p:nvSpPr>
        <p:spPr>
          <a:xfrm>
            <a:off x="3588425" y="3326150"/>
            <a:ext cx="1012800" cy="8184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entury Gothic"/>
              <a:ea typeface="Century Gothic"/>
              <a:cs typeface="Century Gothic"/>
              <a:sym typeface="Century Gothic"/>
            </a:endParaRPr>
          </a:p>
        </p:txBody>
      </p:sp>
      <p:sp>
        <p:nvSpPr>
          <p:cNvPr id="503" name="Google Shape;503;g2e0871e8e00_5_133"/>
          <p:cNvSpPr txBox="1"/>
          <p:nvPr/>
        </p:nvSpPr>
        <p:spPr>
          <a:xfrm>
            <a:off x="2689575" y="2179125"/>
            <a:ext cx="811800" cy="365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BG" sz="2000">
                <a:solidFill>
                  <a:schemeClr val="dk1"/>
                </a:solidFill>
                <a:latin typeface="Century Gothic"/>
                <a:ea typeface="Century Gothic"/>
                <a:cs typeface="Century Gothic"/>
                <a:sym typeface="Century Gothic"/>
              </a:rPr>
              <a:t>DAG</a:t>
            </a:r>
            <a:endParaRPr sz="2000">
              <a:solidFill>
                <a:schemeClr val="dk1"/>
              </a:solidFill>
              <a:latin typeface="Century Gothic"/>
              <a:ea typeface="Century Gothic"/>
              <a:cs typeface="Century Gothic"/>
              <a:sym typeface="Century Gothic"/>
            </a:endParaRPr>
          </a:p>
        </p:txBody>
      </p:sp>
      <p:sp>
        <p:nvSpPr>
          <p:cNvPr id="504" name="Google Shape;504;g2e0871e8e00_5_133"/>
          <p:cNvSpPr/>
          <p:nvPr/>
        </p:nvSpPr>
        <p:spPr>
          <a:xfrm rot="-977853">
            <a:off x="3316765" y="2500765"/>
            <a:ext cx="1233672" cy="1831284"/>
          </a:xfrm>
          <a:prstGeom prst="ellipse">
            <a:avLst/>
          </a:prstGeom>
          <a:noFill/>
          <a:ln cap="flat" cmpd="sng" w="9525">
            <a:solidFill>
              <a:schemeClr val="dk2"/>
            </a:solidFill>
            <a:prstDash val="dot"/>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entury Gothic"/>
              <a:ea typeface="Century Gothic"/>
              <a:cs typeface="Century Gothic"/>
              <a:sym typeface="Century Gothic"/>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502"/>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501"/>
                                        </p:tgtEl>
                                        <p:attrNameLst>
                                          <p:attrName>style.visibility</p:attrName>
                                        </p:attrNameLst>
                                      </p:cBhvr>
                                      <p:to>
                                        <p:strVal val="hidden"/>
                                      </p:to>
                                    </p:set>
                                  </p:childTnLst>
                                </p:cTn>
                              </p:par>
                              <p:par>
                                <p:cTn fill="hold" nodeType="withEffect" presetClass="entr" presetID="1" presetSubtype="0">
                                  <p:stCondLst>
                                    <p:cond delay="0"/>
                                  </p:stCondLst>
                                  <p:childTnLst>
                                    <p:set>
                                      <p:cBhvr>
                                        <p:cTn dur="1" fill="hold">
                                          <p:stCondLst>
                                            <p:cond delay="0"/>
                                          </p:stCondLst>
                                        </p:cTn>
                                        <p:tgtEl>
                                          <p:spTgt spid="50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9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9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9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9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8" name="Shape 508"/>
        <p:cNvGrpSpPr/>
        <p:nvPr/>
      </p:nvGrpSpPr>
      <p:grpSpPr>
        <a:xfrm>
          <a:off x="0" y="0"/>
          <a:ext cx="0" cy="0"/>
          <a:chOff x="0" y="0"/>
          <a:chExt cx="0" cy="0"/>
        </a:xfrm>
      </p:grpSpPr>
      <p:sp>
        <p:nvSpPr>
          <p:cNvPr id="509" name="Google Shape;509;g2e0871e8e00_5_146"/>
          <p:cNvSpPr txBox="1"/>
          <p:nvPr>
            <p:ph idx="4294967295" type="title"/>
          </p:nvPr>
        </p:nvSpPr>
        <p:spPr>
          <a:xfrm>
            <a:off x="415600" y="85367"/>
            <a:ext cx="11360700" cy="763500"/>
          </a:xfrm>
          <a:prstGeom prst="rect">
            <a:avLst/>
          </a:prstGeom>
          <a:noFill/>
          <a:ln>
            <a:noFill/>
          </a:ln>
        </p:spPr>
        <p:txBody>
          <a:bodyPr anchorCtr="0" anchor="t" bIns="121900" lIns="121900" spcFirstLastPara="1" rIns="121900" wrap="square" tIns="121900">
            <a:normAutofit fontScale="90000"/>
          </a:bodyPr>
          <a:lstStyle/>
          <a:p>
            <a:pPr indent="0" lvl="0" marL="0" rtl="0" algn="l">
              <a:lnSpc>
                <a:spcPct val="100000"/>
              </a:lnSpc>
              <a:spcBef>
                <a:spcPts val="0"/>
              </a:spcBef>
              <a:spcAft>
                <a:spcPts val="0"/>
              </a:spcAft>
              <a:buSzPct val="113888"/>
              <a:buNone/>
            </a:pPr>
            <a:r>
              <a:rPr lang="en-BG"/>
              <a:t>Summary of assumptions</a:t>
            </a:r>
            <a:endParaRPr/>
          </a:p>
        </p:txBody>
      </p:sp>
      <p:sp>
        <p:nvSpPr>
          <p:cNvPr id="510" name="Google Shape;510;g2e0871e8e00_5_146"/>
          <p:cNvSpPr/>
          <p:nvPr/>
        </p:nvSpPr>
        <p:spPr>
          <a:xfrm>
            <a:off x="1807799" y="2065167"/>
            <a:ext cx="3266400" cy="36537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900"/>
              <a:buFont typeface="Arial"/>
              <a:buNone/>
            </a:pPr>
            <a:r>
              <a:rPr i="0" lang="en-BG" sz="1900" u="none" cap="none" strike="noStrike">
                <a:solidFill>
                  <a:srgbClr val="000000"/>
                </a:solidFill>
                <a:latin typeface="Century Gothic"/>
                <a:ea typeface="Century Gothic"/>
                <a:cs typeface="Century Gothic"/>
                <a:sym typeface="Century Gothic"/>
              </a:rPr>
              <a:t>Causal graph</a:t>
            </a:r>
            <a:endParaRPr i="0" sz="1900" u="none" cap="none" strike="noStrike">
              <a:solidFill>
                <a:srgbClr val="000000"/>
              </a:solidFill>
              <a:latin typeface="Century Gothic"/>
              <a:ea typeface="Century Gothic"/>
              <a:cs typeface="Century Gothic"/>
              <a:sym typeface="Century Gothic"/>
            </a:endParaRPr>
          </a:p>
        </p:txBody>
      </p:sp>
      <p:sp>
        <p:nvSpPr>
          <p:cNvPr id="511" name="Google Shape;511;g2e0871e8e00_5_146"/>
          <p:cNvSpPr/>
          <p:nvPr/>
        </p:nvSpPr>
        <p:spPr>
          <a:xfrm>
            <a:off x="7492112" y="2065167"/>
            <a:ext cx="3266400" cy="36537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900"/>
              <a:buFont typeface="Arial"/>
              <a:buNone/>
            </a:pPr>
            <a:r>
              <a:rPr i="0" lang="en-BG" sz="1900" u="none" cap="none" strike="noStrike">
                <a:solidFill>
                  <a:schemeClr val="dk1"/>
                </a:solidFill>
                <a:latin typeface="Century Gothic"/>
                <a:ea typeface="Century Gothic"/>
                <a:cs typeface="Century Gothic"/>
                <a:sym typeface="Century Gothic"/>
              </a:rPr>
              <a:t>Dataset</a:t>
            </a:r>
            <a:endParaRPr i="0" sz="1900" u="none" cap="none" strike="noStrike">
              <a:solidFill>
                <a:schemeClr val="dk1"/>
              </a:solidFill>
              <a:latin typeface="Century Gothic"/>
              <a:ea typeface="Century Gothic"/>
              <a:cs typeface="Century Gothic"/>
              <a:sym typeface="Century Gothic"/>
            </a:endParaRPr>
          </a:p>
          <a:p>
            <a:pPr indent="0" lvl="0" marL="0" marR="0" rtl="0" algn="ctr">
              <a:lnSpc>
                <a:spcPct val="100000"/>
              </a:lnSpc>
              <a:spcBef>
                <a:spcPts val="0"/>
              </a:spcBef>
              <a:spcAft>
                <a:spcPts val="0"/>
              </a:spcAft>
              <a:buClr>
                <a:srgbClr val="000000"/>
              </a:buClr>
              <a:buSzPts val="1900"/>
              <a:buFont typeface="Arial"/>
              <a:buNone/>
            </a:pPr>
            <a:r>
              <a:t/>
            </a:r>
            <a:endParaRPr i="0" sz="1900" u="none" cap="none" strike="noStrike">
              <a:solidFill>
                <a:schemeClr val="dk1"/>
              </a:solidFill>
              <a:latin typeface="Century Gothic"/>
              <a:ea typeface="Century Gothic"/>
              <a:cs typeface="Century Gothic"/>
              <a:sym typeface="Century Gothic"/>
            </a:endParaRPr>
          </a:p>
          <a:p>
            <a:pPr indent="0" lvl="0" marL="0" marR="0" rtl="0" algn="ctr">
              <a:lnSpc>
                <a:spcPct val="100000"/>
              </a:lnSpc>
              <a:spcBef>
                <a:spcPts val="0"/>
              </a:spcBef>
              <a:spcAft>
                <a:spcPts val="0"/>
              </a:spcAft>
              <a:buClr>
                <a:srgbClr val="000000"/>
              </a:buClr>
              <a:buSzPts val="1900"/>
              <a:buFont typeface="Arial"/>
              <a:buNone/>
            </a:pPr>
            <a:r>
              <a:rPr i="0" lang="en-BG" sz="1900" u="none" cap="none" strike="noStrike">
                <a:solidFill>
                  <a:schemeClr val="dk1"/>
                </a:solidFill>
                <a:latin typeface="Century Gothic"/>
                <a:ea typeface="Century Gothic"/>
                <a:cs typeface="Century Gothic"/>
                <a:sym typeface="Century Gothic"/>
              </a:rPr>
              <a:t>(Joint probability distribution)</a:t>
            </a:r>
            <a:endParaRPr i="0" sz="1900" u="none" cap="none" strike="noStrike">
              <a:solidFill>
                <a:srgbClr val="000000"/>
              </a:solidFill>
              <a:latin typeface="Century Gothic"/>
              <a:ea typeface="Century Gothic"/>
              <a:cs typeface="Century Gothic"/>
              <a:sym typeface="Century Gothic"/>
            </a:endParaRPr>
          </a:p>
        </p:txBody>
      </p:sp>
      <p:cxnSp>
        <p:nvCxnSpPr>
          <p:cNvPr id="512" name="Google Shape;512;g2e0871e8e00_5_146"/>
          <p:cNvCxnSpPr/>
          <p:nvPr/>
        </p:nvCxnSpPr>
        <p:spPr>
          <a:xfrm flipH="1" rot="10800000">
            <a:off x="5074185" y="3210208"/>
            <a:ext cx="2409900" cy="19200"/>
          </a:xfrm>
          <a:prstGeom prst="straightConnector1">
            <a:avLst/>
          </a:prstGeom>
          <a:noFill/>
          <a:ln cap="flat" cmpd="sng" w="9525">
            <a:solidFill>
              <a:schemeClr val="dk2"/>
            </a:solidFill>
            <a:prstDash val="solid"/>
            <a:round/>
            <a:headEnd len="sm" w="sm" type="none"/>
            <a:tailEnd len="med" w="med" type="triangle"/>
          </a:ln>
        </p:spPr>
      </p:cxnSp>
      <p:sp>
        <p:nvSpPr>
          <p:cNvPr id="513" name="Google Shape;513;g2e0871e8e00_5_146"/>
          <p:cNvSpPr txBox="1"/>
          <p:nvPr/>
        </p:nvSpPr>
        <p:spPr>
          <a:xfrm>
            <a:off x="5500151" y="2065167"/>
            <a:ext cx="1566000" cy="2901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rPr i="0" lang="en-BG" sz="1900" u="none" cap="none" strike="noStrike">
                <a:solidFill>
                  <a:srgbClr val="0000FF"/>
                </a:solidFill>
                <a:latin typeface="Century Gothic"/>
                <a:ea typeface="Century Gothic"/>
                <a:cs typeface="Century Gothic"/>
                <a:sym typeface="Century Gothic"/>
              </a:rPr>
              <a:t>(1) Causal Markov Condition</a:t>
            </a:r>
            <a:endParaRPr i="0" sz="1900" u="none" cap="none" strike="noStrike">
              <a:solidFill>
                <a:srgbClr val="0000FF"/>
              </a:solidFill>
              <a:latin typeface="Century Gothic"/>
              <a:ea typeface="Century Gothic"/>
              <a:cs typeface="Century Gothic"/>
              <a:sym typeface="Century Gothic"/>
            </a:endParaRPr>
          </a:p>
        </p:txBody>
      </p:sp>
      <p:sp>
        <p:nvSpPr>
          <p:cNvPr id="514" name="Google Shape;514;g2e0871e8e00_5_146"/>
          <p:cNvSpPr txBox="1"/>
          <p:nvPr/>
        </p:nvSpPr>
        <p:spPr>
          <a:xfrm>
            <a:off x="4144767" y="891800"/>
            <a:ext cx="4305900" cy="911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000"/>
              <a:buFont typeface="Arial"/>
              <a:buNone/>
            </a:pPr>
            <a:r>
              <a:rPr i="1" lang="en-BG" sz="2000" u="none" cap="none" strike="noStrike">
                <a:solidFill>
                  <a:srgbClr val="0000FF"/>
                </a:solidFill>
                <a:latin typeface="Century Gothic"/>
                <a:ea typeface="Century Gothic"/>
                <a:cs typeface="Century Gothic"/>
                <a:sym typeface="Century Gothic"/>
              </a:rPr>
              <a:t>All conditional independencies in the CG are reflected in the data</a:t>
            </a:r>
            <a:endParaRPr i="1" sz="2000" u="none" cap="none" strike="noStrike">
              <a:solidFill>
                <a:srgbClr val="0000FF"/>
              </a:solidFill>
              <a:latin typeface="Century Gothic"/>
              <a:ea typeface="Century Gothic"/>
              <a:cs typeface="Century Gothic"/>
              <a:sym typeface="Century Gothic"/>
            </a:endParaRPr>
          </a:p>
        </p:txBody>
      </p:sp>
      <p:cxnSp>
        <p:nvCxnSpPr>
          <p:cNvPr id="515" name="Google Shape;515;g2e0871e8e00_5_146"/>
          <p:cNvCxnSpPr/>
          <p:nvPr/>
        </p:nvCxnSpPr>
        <p:spPr>
          <a:xfrm rot="10800000">
            <a:off x="5077467" y="4529467"/>
            <a:ext cx="2406900" cy="0"/>
          </a:xfrm>
          <a:prstGeom prst="straightConnector1">
            <a:avLst/>
          </a:prstGeom>
          <a:noFill/>
          <a:ln cap="flat" cmpd="sng" w="9525">
            <a:solidFill>
              <a:schemeClr val="dk2"/>
            </a:solidFill>
            <a:prstDash val="solid"/>
            <a:round/>
            <a:headEnd len="sm" w="sm" type="none"/>
            <a:tailEnd len="med" w="med" type="triangle"/>
          </a:ln>
        </p:spPr>
      </p:cxnSp>
      <p:sp>
        <p:nvSpPr>
          <p:cNvPr id="516" name="Google Shape;516;g2e0871e8e00_5_146"/>
          <p:cNvSpPr txBox="1"/>
          <p:nvPr/>
        </p:nvSpPr>
        <p:spPr>
          <a:xfrm>
            <a:off x="4329400" y="5820367"/>
            <a:ext cx="4305900" cy="11601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000"/>
              <a:buFont typeface="Arial"/>
              <a:buNone/>
            </a:pPr>
            <a:r>
              <a:rPr i="1" lang="en-BG" sz="2000" u="none" cap="none" strike="noStrike">
                <a:solidFill>
                  <a:srgbClr val="9900FF"/>
                </a:solidFill>
                <a:latin typeface="Century Gothic"/>
                <a:ea typeface="Century Gothic"/>
                <a:cs typeface="Century Gothic"/>
                <a:sym typeface="Century Gothic"/>
              </a:rPr>
              <a:t>No additional conditional independencies in the data that are not encoded in the graph</a:t>
            </a:r>
            <a:endParaRPr i="1" sz="2000" u="none" cap="none" strike="noStrike">
              <a:solidFill>
                <a:srgbClr val="9900FF"/>
              </a:solidFill>
              <a:latin typeface="Century Gothic"/>
              <a:ea typeface="Century Gothic"/>
              <a:cs typeface="Century Gothic"/>
              <a:sym typeface="Century Gothic"/>
            </a:endParaRPr>
          </a:p>
        </p:txBody>
      </p:sp>
      <p:sp>
        <p:nvSpPr>
          <p:cNvPr id="517" name="Google Shape;517;g2e0871e8e00_5_146"/>
          <p:cNvSpPr txBox="1"/>
          <p:nvPr/>
        </p:nvSpPr>
        <p:spPr>
          <a:xfrm>
            <a:off x="5584533" y="3711984"/>
            <a:ext cx="1566000" cy="929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rPr i="0" lang="en-BG" sz="1900" u="none" cap="none" strike="noStrike">
                <a:solidFill>
                  <a:srgbClr val="9900FF"/>
                </a:solidFill>
                <a:latin typeface="Century Gothic"/>
                <a:ea typeface="Century Gothic"/>
                <a:cs typeface="Century Gothic"/>
                <a:sym typeface="Century Gothic"/>
              </a:rPr>
              <a:t>(2) </a:t>
            </a:r>
            <a:endParaRPr i="0" sz="1900" u="none" cap="none" strike="noStrike">
              <a:solidFill>
                <a:srgbClr val="9900FF"/>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900"/>
              <a:buFont typeface="Arial"/>
              <a:buNone/>
            </a:pPr>
            <a:r>
              <a:rPr i="0" lang="en-BG" sz="1900" u="none" cap="none" strike="noStrike">
                <a:solidFill>
                  <a:srgbClr val="9900FF"/>
                </a:solidFill>
                <a:latin typeface="Century Gothic"/>
                <a:ea typeface="Century Gothic"/>
                <a:cs typeface="Century Gothic"/>
                <a:sym typeface="Century Gothic"/>
              </a:rPr>
              <a:t>Faithfulness</a:t>
            </a:r>
            <a:endParaRPr i="0" sz="1900" u="none" cap="none" strike="noStrike">
              <a:solidFill>
                <a:srgbClr val="9900FF"/>
              </a:solidFill>
              <a:latin typeface="Century Gothic"/>
              <a:ea typeface="Century Gothic"/>
              <a:cs typeface="Century Gothic"/>
              <a:sym typeface="Century Gothic"/>
            </a:endParaRPr>
          </a:p>
        </p:txBody>
      </p:sp>
      <p:sp>
        <p:nvSpPr>
          <p:cNvPr id="518" name="Google Shape;518;g2e0871e8e00_5_146"/>
          <p:cNvSpPr txBox="1"/>
          <p:nvPr/>
        </p:nvSpPr>
        <p:spPr>
          <a:xfrm>
            <a:off x="9151767" y="310867"/>
            <a:ext cx="2870700" cy="929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rPr i="0" lang="en-BG" sz="1900" u="none" cap="none" strike="noStrike">
                <a:solidFill>
                  <a:srgbClr val="980000"/>
                </a:solidFill>
                <a:latin typeface="Century Gothic"/>
                <a:ea typeface="Century Gothic"/>
                <a:cs typeface="Century Gothic"/>
                <a:sym typeface="Century Gothic"/>
              </a:rPr>
              <a:t>(3) Causal sufficiency</a:t>
            </a:r>
            <a:endParaRPr i="0" sz="1900" u="none" cap="none" strike="noStrike">
              <a:solidFill>
                <a:srgbClr val="980000"/>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900"/>
              <a:buFont typeface="Arial"/>
              <a:buNone/>
            </a:pPr>
            <a:r>
              <a:t/>
            </a:r>
            <a:endParaRPr i="0" sz="1900" u="none" cap="none" strike="noStrike">
              <a:solidFill>
                <a:srgbClr val="980000"/>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900"/>
              <a:buFont typeface="Arial"/>
              <a:buNone/>
            </a:pPr>
            <a:r>
              <a:rPr i="1" lang="en-BG" sz="1900" u="none" cap="none" strike="noStrike">
                <a:solidFill>
                  <a:srgbClr val="980000"/>
                </a:solidFill>
                <a:latin typeface="Century Gothic"/>
                <a:ea typeface="Century Gothic"/>
                <a:cs typeface="Century Gothic"/>
                <a:sym typeface="Century Gothic"/>
              </a:rPr>
              <a:t>No unobserved confounders</a:t>
            </a:r>
            <a:endParaRPr i="1" sz="1900" u="none" cap="none" strike="noStrike">
              <a:solidFill>
                <a:srgbClr val="980000"/>
              </a:solidFill>
              <a:latin typeface="Century Gothic"/>
              <a:ea typeface="Century Gothic"/>
              <a:cs typeface="Century Gothic"/>
              <a:sym typeface="Century Gothic"/>
            </a:endParaRPr>
          </a:p>
        </p:txBody>
      </p:sp>
      <p:sp>
        <p:nvSpPr>
          <p:cNvPr id="519" name="Google Shape;519;g2e0871e8e00_5_146"/>
          <p:cNvSpPr txBox="1"/>
          <p:nvPr/>
        </p:nvSpPr>
        <p:spPr>
          <a:xfrm>
            <a:off x="2831525" y="3044025"/>
            <a:ext cx="6895200" cy="1200600"/>
          </a:xfrm>
          <a:prstGeom prst="rect">
            <a:avLst/>
          </a:prstGeom>
          <a:solidFill>
            <a:schemeClr val="lt1"/>
          </a:solidFill>
          <a:ln cap="flat" cmpd="sng" w="9525">
            <a:solidFill>
              <a:schemeClr val="dk1"/>
            </a:solidFill>
            <a:prstDash val="solid"/>
            <a:round/>
            <a:headEnd len="sm" w="sm" type="none"/>
            <a:tailEnd len="sm" w="sm" type="none"/>
          </a:ln>
        </p:spPr>
        <p:txBody>
          <a:bodyPr anchorCtr="0" anchor="t" bIns="91425" lIns="91425" spcFirstLastPara="1" rIns="91425" wrap="square" tIns="91425">
            <a:spAutoFit/>
          </a:bodyPr>
          <a:lstStyle/>
          <a:p>
            <a:pPr indent="0" lvl="0" marL="0" rtl="0" algn="just">
              <a:lnSpc>
                <a:spcPct val="115000"/>
              </a:lnSpc>
              <a:spcBef>
                <a:spcPts val="0"/>
              </a:spcBef>
              <a:spcAft>
                <a:spcPts val="0"/>
              </a:spcAft>
              <a:buNone/>
            </a:pPr>
            <a:r>
              <a:rPr lang="en-BG" sz="2000">
                <a:solidFill>
                  <a:schemeClr val="dk1"/>
                </a:solidFill>
                <a:latin typeface="Century Gothic"/>
                <a:ea typeface="Century Gothic"/>
                <a:cs typeface="Century Gothic"/>
                <a:sym typeface="Century Gothic"/>
              </a:rPr>
              <a:t>These assumptions enable us to learn causal structures from data, e.g. </a:t>
            </a:r>
            <a:r>
              <a:rPr lang="en-BG" sz="2000" u="sng">
                <a:solidFill>
                  <a:schemeClr val="dk1"/>
                </a:solidFill>
                <a:latin typeface="Century Gothic"/>
                <a:ea typeface="Century Gothic"/>
                <a:cs typeface="Century Gothic"/>
                <a:sym typeface="Century Gothic"/>
              </a:rPr>
              <a:t>using conditional independence tests</a:t>
            </a:r>
            <a:r>
              <a:rPr lang="en-BG" sz="2000">
                <a:solidFill>
                  <a:schemeClr val="dk1"/>
                </a:solidFill>
                <a:latin typeface="Century Gothic"/>
                <a:ea typeface="Century Gothic"/>
                <a:cs typeface="Century Gothic"/>
                <a:sym typeface="Century Gothic"/>
              </a:rPr>
              <a:t> for </a:t>
            </a:r>
            <a:r>
              <a:rPr b="1" lang="en-BG" sz="2000">
                <a:solidFill>
                  <a:schemeClr val="dk1"/>
                </a:solidFill>
                <a:latin typeface="Century Gothic"/>
                <a:ea typeface="Century Gothic"/>
                <a:cs typeface="Century Gothic"/>
                <a:sym typeface="Century Gothic"/>
              </a:rPr>
              <a:t>constraint-based methods</a:t>
            </a:r>
            <a:endParaRPr>
              <a:latin typeface="Century Gothic"/>
              <a:ea typeface="Century Gothic"/>
              <a:cs typeface="Century Gothic"/>
              <a:sym typeface="Century Gothic"/>
            </a:endParaRPr>
          </a:p>
        </p:txBody>
      </p:sp>
      <p:sp>
        <p:nvSpPr>
          <p:cNvPr id="520" name="Google Shape;520;g2e0871e8e00_5_146"/>
          <p:cNvSpPr txBox="1"/>
          <p:nvPr>
            <p:ph idx="12" type="sldNum"/>
          </p:nvPr>
        </p:nvSpPr>
        <p:spPr>
          <a:xfrm>
            <a:off x="11631310" y="68880"/>
            <a:ext cx="4641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BG"/>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4" name="Shape 524"/>
        <p:cNvGrpSpPr/>
        <p:nvPr/>
      </p:nvGrpSpPr>
      <p:grpSpPr>
        <a:xfrm>
          <a:off x="0" y="0"/>
          <a:ext cx="0" cy="0"/>
          <a:chOff x="0" y="0"/>
          <a:chExt cx="0" cy="0"/>
        </a:xfrm>
      </p:grpSpPr>
      <p:sp>
        <p:nvSpPr>
          <p:cNvPr id="525" name="Google Shape;525;g2e0871e8e00_5_321"/>
          <p:cNvSpPr txBox="1"/>
          <p:nvPr>
            <p:ph idx="4294967295" type="title"/>
          </p:nvPr>
        </p:nvSpPr>
        <p:spPr>
          <a:xfrm>
            <a:off x="415600" y="2867800"/>
            <a:ext cx="11360700" cy="1122300"/>
          </a:xfrm>
          <a:prstGeom prst="rect">
            <a:avLst/>
          </a:prstGeom>
          <a:noFill/>
          <a:ln>
            <a:noFill/>
          </a:ln>
        </p:spPr>
        <p:txBody>
          <a:bodyPr anchorCtr="0" anchor="ctr" bIns="121900" lIns="121900" spcFirstLastPara="1" rIns="121900" wrap="square" tIns="121900">
            <a:normAutofit fontScale="90000"/>
          </a:bodyPr>
          <a:lstStyle/>
          <a:p>
            <a:pPr indent="0" lvl="0" marL="0" rtl="0" algn="ctr">
              <a:lnSpc>
                <a:spcPct val="100000"/>
              </a:lnSpc>
              <a:spcBef>
                <a:spcPts val="0"/>
              </a:spcBef>
              <a:spcAft>
                <a:spcPts val="0"/>
              </a:spcAft>
              <a:buSzPct val="133333"/>
              <a:buNone/>
            </a:pPr>
            <a:r>
              <a:rPr lang="en-BG"/>
              <a:t>PCMCI algorithm</a:t>
            </a:r>
            <a:endParaRPr/>
          </a:p>
          <a:p>
            <a:pPr indent="0" lvl="0" marL="0" rtl="0" algn="ctr">
              <a:spcBef>
                <a:spcPts val="0"/>
              </a:spcBef>
              <a:spcAft>
                <a:spcPts val="0"/>
              </a:spcAft>
              <a:buClr>
                <a:schemeClr val="dk1"/>
              </a:buClr>
              <a:buSzPct val="177777"/>
              <a:buFont typeface="Arial"/>
              <a:buNone/>
            </a:pPr>
            <a:r>
              <a:rPr lang="en-BG" sz="2700"/>
              <a:t>(Peter Clark Momentary Conditional Independence)</a:t>
            </a:r>
            <a:endParaRPr/>
          </a:p>
        </p:txBody>
      </p:sp>
      <p:sp>
        <p:nvSpPr>
          <p:cNvPr id="526" name="Google Shape;526;g2e0871e8e00_5_321"/>
          <p:cNvSpPr txBox="1"/>
          <p:nvPr/>
        </p:nvSpPr>
        <p:spPr>
          <a:xfrm>
            <a:off x="4150033" y="4124633"/>
            <a:ext cx="4016400" cy="9297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900"/>
              <a:buFont typeface="Arial"/>
              <a:buNone/>
            </a:pPr>
            <a:r>
              <a:rPr b="1" lang="en-BG" sz="1900">
                <a:solidFill>
                  <a:srgbClr val="980000"/>
                </a:solidFill>
              </a:rPr>
              <a:t>→Assumes</a:t>
            </a:r>
            <a:r>
              <a:rPr b="1" i="0" lang="en-BG" sz="1900" u="none" cap="none" strike="noStrike">
                <a:solidFill>
                  <a:srgbClr val="980000"/>
                </a:solidFill>
                <a:latin typeface="Arial"/>
                <a:ea typeface="Arial"/>
                <a:cs typeface="Arial"/>
                <a:sym typeface="Arial"/>
              </a:rPr>
              <a:t> </a:t>
            </a:r>
            <a:r>
              <a:rPr b="1" lang="en-BG" sz="1900">
                <a:solidFill>
                  <a:srgbClr val="980000"/>
                </a:solidFill>
              </a:rPr>
              <a:t>c</a:t>
            </a:r>
            <a:r>
              <a:rPr b="1" i="0" lang="en-BG" sz="1900" u="none" cap="none" strike="noStrike">
                <a:solidFill>
                  <a:srgbClr val="980000"/>
                </a:solidFill>
                <a:latin typeface="Arial"/>
                <a:ea typeface="Arial"/>
                <a:cs typeface="Arial"/>
                <a:sym typeface="Arial"/>
              </a:rPr>
              <a:t>ausal sufficiency</a:t>
            </a:r>
            <a:r>
              <a:rPr b="1" lang="en-BG" sz="1900">
                <a:solidFill>
                  <a:srgbClr val="980000"/>
                </a:solidFill>
              </a:rPr>
              <a:t> in its base version</a:t>
            </a:r>
            <a:endParaRPr b="1" i="0" sz="1900" u="none" cap="none" strike="noStrike">
              <a:solidFill>
                <a:srgbClr val="980000"/>
              </a:solidFill>
              <a:latin typeface="Arial"/>
              <a:ea typeface="Arial"/>
              <a:cs typeface="Arial"/>
              <a:sym typeface="Arial"/>
            </a:endParaRPr>
          </a:p>
        </p:txBody>
      </p:sp>
      <p:sp>
        <p:nvSpPr>
          <p:cNvPr id="527" name="Google Shape;527;g2e0871e8e00_5_321"/>
          <p:cNvSpPr txBox="1"/>
          <p:nvPr>
            <p:ph idx="12" type="sldNum"/>
          </p:nvPr>
        </p:nvSpPr>
        <p:spPr>
          <a:xfrm>
            <a:off x="11631310" y="68880"/>
            <a:ext cx="4641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BG"/>
              <a:t>‹#›</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1" name="Shape 531"/>
        <p:cNvGrpSpPr/>
        <p:nvPr/>
      </p:nvGrpSpPr>
      <p:grpSpPr>
        <a:xfrm>
          <a:off x="0" y="0"/>
          <a:ext cx="0" cy="0"/>
          <a:chOff x="0" y="0"/>
          <a:chExt cx="0" cy="0"/>
        </a:xfrm>
      </p:grpSpPr>
      <p:pic>
        <p:nvPicPr>
          <p:cNvPr id="532" name="Google Shape;532;g2e0871e8e00_5_327"/>
          <p:cNvPicPr preferRelativeResize="0"/>
          <p:nvPr/>
        </p:nvPicPr>
        <p:blipFill>
          <a:blip r:embed="rId3">
            <a:alphaModFix/>
          </a:blip>
          <a:stretch>
            <a:fillRect/>
          </a:stretch>
        </p:blipFill>
        <p:spPr>
          <a:xfrm>
            <a:off x="433567" y="1412817"/>
            <a:ext cx="6704368" cy="3226900"/>
          </a:xfrm>
          <a:prstGeom prst="rect">
            <a:avLst/>
          </a:prstGeom>
          <a:noFill/>
          <a:ln>
            <a:noFill/>
          </a:ln>
        </p:spPr>
      </p:pic>
      <p:sp>
        <p:nvSpPr>
          <p:cNvPr id="533" name="Google Shape;533;g2e0871e8e00_5_327"/>
          <p:cNvSpPr txBox="1"/>
          <p:nvPr/>
        </p:nvSpPr>
        <p:spPr>
          <a:xfrm>
            <a:off x="7137933" y="962633"/>
            <a:ext cx="4093200" cy="9759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400"/>
              <a:buFont typeface="Arial"/>
              <a:buNone/>
            </a:pPr>
            <a:r>
              <a:rPr lang="en-BG" sz="2400">
                <a:solidFill>
                  <a:srgbClr val="9900FF"/>
                </a:solidFill>
                <a:latin typeface="Century Gothic"/>
                <a:ea typeface="Century Gothic"/>
                <a:cs typeface="Century Gothic"/>
                <a:sym typeface="Century Gothic"/>
              </a:rPr>
              <a:t>Additional assumption: </a:t>
            </a:r>
            <a:r>
              <a:rPr b="1" lang="en-BG" sz="2400">
                <a:solidFill>
                  <a:srgbClr val="9900FF"/>
                </a:solidFill>
                <a:latin typeface="Century Gothic"/>
                <a:ea typeface="Century Gothic"/>
                <a:cs typeface="Century Gothic"/>
                <a:sym typeface="Century Gothic"/>
              </a:rPr>
              <a:t>Causal stationarity</a:t>
            </a:r>
            <a:endParaRPr b="1" i="0" sz="2400" u="none" cap="none" strike="noStrike">
              <a:solidFill>
                <a:srgbClr val="9900FF"/>
              </a:solidFill>
              <a:latin typeface="Century Gothic"/>
              <a:ea typeface="Century Gothic"/>
              <a:cs typeface="Century Gothic"/>
              <a:sym typeface="Century Gothic"/>
            </a:endParaRPr>
          </a:p>
        </p:txBody>
      </p:sp>
      <p:pic>
        <p:nvPicPr>
          <p:cNvPr id="534" name="Google Shape;534;g2e0871e8e00_5_327"/>
          <p:cNvPicPr preferRelativeResize="0"/>
          <p:nvPr/>
        </p:nvPicPr>
        <p:blipFill rotWithShape="1">
          <a:blip r:embed="rId4">
            <a:alphaModFix/>
          </a:blip>
          <a:srcRect b="0" l="0" r="0" t="51214"/>
          <a:stretch/>
        </p:blipFill>
        <p:spPr>
          <a:xfrm>
            <a:off x="6728667" y="2362559"/>
            <a:ext cx="5067997" cy="559600"/>
          </a:xfrm>
          <a:prstGeom prst="rect">
            <a:avLst/>
          </a:prstGeom>
          <a:noFill/>
          <a:ln>
            <a:noFill/>
          </a:ln>
        </p:spPr>
      </p:pic>
      <p:cxnSp>
        <p:nvCxnSpPr>
          <p:cNvPr id="535" name="Google Shape;535;g2e0871e8e00_5_327"/>
          <p:cNvCxnSpPr/>
          <p:nvPr/>
        </p:nvCxnSpPr>
        <p:spPr>
          <a:xfrm rot="10800000">
            <a:off x="8876533" y="2860367"/>
            <a:ext cx="156900" cy="579300"/>
          </a:xfrm>
          <a:prstGeom prst="straightConnector1">
            <a:avLst/>
          </a:prstGeom>
          <a:noFill/>
          <a:ln cap="flat" cmpd="sng" w="9525">
            <a:solidFill>
              <a:srgbClr val="9900FF"/>
            </a:solidFill>
            <a:prstDash val="solid"/>
            <a:round/>
            <a:headEnd len="med" w="med" type="none"/>
            <a:tailEnd len="med" w="med" type="triangle"/>
          </a:ln>
        </p:spPr>
      </p:cxnSp>
      <p:sp>
        <p:nvSpPr>
          <p:cNvPr id="536" name="Google Shape;536;g2e0871e8e00_5_327"/>
          <p:cNvSpPr txBox="1"/>
          <p:nvPr/>
        </p:nvSpPr>
        <p:spPr>
          <a:xfrm>
            <a:off x="7554733" y="3299433"/>
            <a:ext cx="3365100" cy="4785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400"/>
              <a:buFont typeface="Arial"/>
              <a:buNone/>
            </a:pPr>
            <a:r>
              <a:rPr i="1" lang="en-BG" sz="2100">
                <a:solidFill>
                  <a:srgbClr val="9900FF"/>
                </a:solidFill>
                <a:latin typeface="Century Gothic"/>
                <a:ea typeface="Century Gothic"/>
                <a:cs typeface="Century Gothic"/>
                <a:sym typeface="Century Gothic"/>
              </a:rPr>
              <a:t>f</a:t>
            </a:r>
            <a:r>
              <a:rPr baseline="-25000" i="1" lang="en-BG" sz="2100">
                <a:solidFill>
                  <a:srgbClr val="9900FF"/>
                </a:solidFill>
                <a:latin typeface="Century Gothic"/>
                <a:ea typeface="Century Gothic"/>
                <a:cs typeface="Century Gothic"/>
                <a:sym typeface="Century Gothic"/>
              </a:rPr>
              <a:t>j</a:t>
            </a:r>
            <a:r>
              <a:rPr lang="en-BG" sz="2100">
                <a:solidFill>
                  <a:srgbClr val="9900FF"/>
                </a:solidFill>
                <a:latin typeface="Century Gothic"/>
                <a:ea typeface="Century Gothic"/>
                <a:cs typeface="Century Gothic"/>
                <a:sym typeface="Century Gothic"/>
              </a:rPr>
              <a:t> and the parents do not depend on t</a:t>
            </a:r>
            <a:endParaRPr b="1" i="0" sz="2100" u="none" cap="none" strike="noStrike">
              <a:solidFill>
                <a:srgbClr val="9900FF"/>
              </a:solidFill>
              <a:latin typeface="Century Gothic"/>
              <a:ea typeface="Century Gothic"/>
              <a:cs typeface="Century Gothic"/>
              <a:sym typeface="Century Gothic"/>
            </a:endParaRPr>
          </a:p>
        </p:txBody>
      </p:sp>
      <p:sp>
        <p:nvSpPr>
          <p:cNvPr id="537" name="Google Shape;537;g2e0871e8e00_5_327"/>
          <p:cNvSpPr txBox="1"/>
          <p:nvPr/>
        </p:nvSpPr>
        <p:spPr>
          <a:xfrm>
            <a:off x="784633" y="5057933"/>
            <a:ext cx="10806300" cy="12621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lang="en-BG" sz="2200">
                <a:solidFill>
                  <a:schemeClr val="dk2"/>
                </a:solidFill>
                <a:latin typeface="Century Gothic"/>
                <a:ea typeface="Century Gothic"/>
                <a:cs typeface="Century Gothic"/>
                <a:sym typeface="Century Gothic"/>
              </a:rPr>
              <a:t>→ The conditional independence tests can be </a:t>
            </a:r>
            <a:r>
              <a:rPr lang="en-BG" sz="2200" u="sng">
                <a:solidFill>
                  <a:schemeClr val="dk2"/>
                </a:solidFill>
                <a:latin typeface="Century Gothic"/>
                <a:ea typeface="Century Gothic"/>
                <a:cs typeface="Century Gothic"/>
                <a:sym typeface="Century Gothic"/>
              </a:rPr>
              <a:t>repeated at every time step</a:t>
            </a:r>
            <a:endParaRPr sz="2200" u="sng">
              <a:solidFill>
                <a:schemeClr val="dk2"/>
              </a:solidFill>
              <a:latin typeface="Century Gothic"/>
              <a:ea typeface="Century Gothic"/>
              <a:cs typeface="Century Gothic"/>
              <a:sym typeface="Century Gothic"/>
            </a:endParaRPr>
          </a:p>
          <a:p>
            <a:pPr indent="0" lvl="0" marL="0" rtl="0" algn="ctr">
              <a:spcBef>
                <a:spcPts val="0"/>
              </a:spcBef>
              <a:spcAft>
                <a:spcPts val="0"/>
              </a:spcAft>
              <a:buNone/>
            </a:pPr>
            <a:r>
              <a:t/>
            </a:r>
            <a:endParaRPr sz="2200">
              <a:solidFill>
                <a:schemeClr val="dk2"/>
              </a:solidFill>
              <a:latin typeface="Century Gothic"/>
              <a:ea typeface="Century Gothic"/>
              <a:cs typeface="Century Gothic"/>
              <a:sym typeface="Century Gothic"/>
            </a:endParaRPr>
          </a:p>
          <a:p>
            <a:pPr indent="0" lvl="0" marL="0" rtl="0" algn="l">
              <a:spcBef>
                <a:spcPts val="0"/>
              </a:spcBef>
              <a:spcAft>
                <a:spcPts val="0"/>
              </a:spcAft>
              <a:buNone/>
            </a:pPr>
            <a:r>
              <a:rPr lang="en-BG" sz="2200">
                <a:solidFill>
                  <a:schemeClr val="dk2"/>
                </a:solidFill>
                <a:latin typeface="Century Gothic"/>
                <a:ea typeface="Century Gothic"/>
                <a:cs typeface="Century Gothic"/>
                <a:sym typeface="Century Gothic"/>
              </a:rPr>
              <a:t>→ Temporal precedence helps orienting relationships</a:t>
            </a:r>
            <a:endParaRPr sz="2200">
              <a:solidFill>
                <a:schemeClr val="dk2"/>
              </a:solidFill>
              <a:latin typeface="Century Gothic"/>
              <a:ea typeface="Century Gothic"/>
              <a:cs typeface="Century Gothic"/>
              <a:sym typeface="Century Gothic"/>
            </a:endParaRPr>
          </a:p>
        </p:txBody>
      </p:sp>
      <p:cxnSp>
        <p:nvCxnSpPr>
          <p:cNvPr id="538" name="Google Shape;538;g2e0871e8e00_5_327"/>
          <p:cNvCxnSpPr/>
          <p:nvPr/>
        </p:nvCxnSpPr>
        <p:spPr>
          <a:xfrm flipH="1">
            <a:off x="1621875" y="1332500"/>
            <a:ext cx="241800" cy="326700"/>
          </a:xfrm>
          <a:prstGeom prst="straightConnector1">
            <a:avLst/>
          </a:prstGeom>
          <a:noFill/>
          <a:ln cap="flat" cmpd="sng" w="9525">
            <a:solidFill>
              <a:schemeClr val="dk2"/>
            </a:solidFill>
            <a:prstDash val="solid"/>
            <a:round/>
            <a:headEnd len="med" w="med" type="none"/>
            <a:tailEnd len="med" w="med" type="triangle"/>
          </a:ln>
        </p:spPr>
      </p:cxnSp>
      <p:sp>
        <p:nvSpPr>
          <p:cNvPr id="539" name="Google Shape;539;g2e0871e8e00_5_327"/>
          <p:cNvSpPr txBox="1"/>
          <p:nvPr/>
        </p:nvSpPr>
        <p:spPr>
          <a:xfrm>
            <a:off x="1664633" y="855767"/>
            <a:ext cx="2454000" cy="9390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lang="en-BG" sz="1500">
                <a:solidFill>
                  <a:schemeClr val="dk2"/>
                </a:solidFill>
                <a:latin typeface="Century Gothic"/>
                <a:ea typeface="Century Gothic"/>
                <a:cs typeface="Century Gothic"/>
                <a:sym typeface="Century Gothic"/>
              </a:rPr>
              <a:t>Assumed to be repetitive for all time points t</a:t>
            </a:r>
            <a:endParaRPr sz="1500">
              <a:solidFill>
                <a:schemeClr val="dk2"/>
              </a:solidFill>
              <a:latin typeface="Century Gothic"/>
              <a:ea typeface="Century Gothic"/>
              <a:cs typeface="Century Gothic"/>
              <a:sym typeface="Century Gothic"/>
            </a:endParaRPr>
          </a:p>
        </p:txBody>
      </p:sp>
      <p:cxnSp>
        <p:nvCxnSpPr>
          <p:cNvPr id="540" name="Google Shape;540;g2e0871e8e00_5_327"/>
          <p:cNvCxnSpPr/>
          <p:nvPr/>
        </p:nvCxnSpPr>
        <p:spPr>
          <a:xfrm flipH="1" rot="10800000">
            <a:off x="9137333" y="2868733"/>
            <a:ext cx="135600" cy="564000"/>
          </a:xfrm>
          <a:prstGeom prst="straightConnector1">
            <a:avLst/>
          </a:prstGeom>
          <a:noFill/>
          <a:ln cap="flat" cmpd="sng" w="9525">
            <a:solidFill>
              <a:srgbClr val="9900FF"/>
            </a:solidFill>
            <a:prstDash val="solid"/>
            <a:round/>
            <a:headEnd len="med" w="med" type="none"/>
            <a:tailEnd len="med" w="med" type="triangle"/>
          </a:ln>
        </p:spPr>
      </p:cxnSp>
      <p:sp>
        <p:nvSpPr>
          <p:cNvPr id="541" name="Google Shape;541;g2e0871e8e00_5_327"/>
          <p:cNvSpPr txBox="1"/>
          <p:nvPr/>
        </p:nvSpPr>
        <p:spPr>
          <a:xfrm>
            <a:off x="290300" y="0"/>
            <a:ext cx="77541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BG" sz="4800">
                <a:solidFill>
                  <a:srgbClr val="163A3C"/>
                </a:solidFill>
                <a:latin typeface="Poppins"/>
                <a:ea typeface="Poppins"/>
                <a:cs typeface="Poppins"/>
                <a:sym typeface="Poppins"/>
              </a:rPr>
              <a:t>PCMCI algorithm</a:t>
            </a:r>
            <a:endParaRPr/>
          </a:p>
        </p:txBody>
      </p:sp>
      <p:sp>
        <p:nvSpPr>
          <p:cNvPr id="542" name="Google Shape;542;g2e0871e8e00_5_327"/>
          <p:cNvSpPr txBox="1"/>
          <p:nvPr>
            <p:ph idx="12" type="sldNum"/>
          </p:nvPr>
        </p:nvSpPr>
        <p:spPr>
          <a:xfrm>
            <a:off x="11631310" y="68880"/>
            <a:ext cx="4641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BG"/>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7">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7">
                                            <p:txEl>
                                              <p:pRg end="2" st="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6" name="Shape 546"/>
        <p:cNvGrpSpPr/>
        <p:nvPr/>
      </p:nvGrpSpPr>
      <p:grpSpPr>
        <a:xfrm>
          <a:off x="0" y="0"/>
          <a:ext cx="0" cy="0"/>
          <a:chOff x="0" y="0"/>
          <a:chExt cx="0" cy="0"/>
        </a:xfrm>
      </p:grpSpPr>
      <p:sp>
        <p:nvSpPr>
          <p:cNvPr id="547" name="Google Shape;547;g2e0871e8e00_5_340"/>
          <p:cNvSpPr txBox="1"/>
          <p:nvPr/>
        </p:nvSpPr>
        <p:spPr>
          <a:xfrm>
            <a:off x="1233750" y="1564575"/>
            <a:ext cx="9724500" cy="3201600"/>
          </a:xfrm>
          <a:prstGeom prst="rect">
            <a:avLst/>
          </a:prstGeom>
          <a:noFill/>
          <a:ln>
            <a:noFill/>
          </a:ln>
        </p:spPr>
        <p:txBody>
          <a:bodyPr anchorCtr="0" anchor="t" bIns="121900" lIns="121900" spcFirstLastPara="1" rIns="121900" wrap="square" tIns="121900">
            <a:spAutoFit/>
          </a:bodyPr>
          <a:lstStyle/>
          <a:p>
            <a:pPr indent="-457200" lvl="0" marL="609600" rtl="0" algn="l">
              <a:spcBef>
                <a:spcPts val="0"/>
              </a:spcBef>
              <a:spcAft>
                <a:spcPts val="0"/>
              </a:spcAft>
              <a:buClr>
                <a:schemeClr val="dk2"/>
              </a:buClr>
              <a:buSzPts val="2400"/>
              <a:buAutoNum type="arabicPeriod"/>
            </a:pPr>
            <a:r>
              <a:rPr b="1" lang="en-BG" sz="2400">
                <a:solidFill>
                  <a:schemeClr val="dk2"/>
                </a:solidFill>
                <a:latin typeface="Century Gothic"/>
                <a:ea typeface="Century Gothic"/>
                <a:cs typeface="Century Gothic"/>
                <a:sym typeface="Century Gothic"/>
              </a:rPr>
              <a:t>Condition-selection (PC</a:t>
            </a:r>
            <a:r>
              <a:rPr b="1" baseline="-25000" lang="en-BG" sz="2400">
                <a:solidFill>
                  <a:schemeClr val="dk2"/>
                </a:solidFill>
                <a:latin typeface="Century Gothic"/>
                <a:ea typeface="Century Gothic"/>
                <a:cs typeface="Century Gothic"/>
                <a:sym typeface="Century Gothic"/>
              </a:rPr>
              <a:t>1</a:t>
            </a:r>
            <a:r>
              <a:rPr b="1" lang="en-BG" sz="2400">
                <a:solidFill>
                  <a:schemeClr val="dk2"/>
                </a:solidFill>
                <a:latin typeface="Century Gothic"/>
                <a:ea typeface="Century Gothic"/>
                <a:cs typeface="Century Gothic"/>
                <a:sym typeface="Century Gothic"/>
              </a:rPr>
              <a:t>):</a:t>
            </a:r>
            <a:endParaRPr b="1" sz="2400">
              <a:solidFill>
                <a:schemeClr val="dk2"/>
              </a:solidFill>
              <a:latin typeface="Century Gothic"/>
              <a:ea typeface="Century Gothic"/>
              <a:cs typeface="Century Gothic"/>
              <a:sym typeface="Century Gothic"/>
            </a:endParaRPr>
          </a:p>
          <a:p>
            <a:pPr indent="0" lvl="0" marL="609600" rtl="0" algn="l">
              <a:spcBef>
                <a:spcPts val="0"/>
              </a:spcBef>
              <a:spcAft>
                <a:spcPts val="0"/>
              </a:spcAft>
              <a:buNone/>
            </a:pPr>
            <a:r>
              <a:rPr lang="en-BG" sz="2400">
                <a:solidFill>
                  <a:schemeClr val="dk2"/>
                </a:solidFill>
                <a:latin typeface="Century Gothic"/>
                <a:ea typeface="Century Gothic"/>
                <a:cs typeface="Century Gothic"/>
                <a:sym typeface="Century Gothic"/>
              </a:rPr>
              <a:t>→ Learns a conditioning set containing the parents of each variable, considering points up to a max. time lag 𝜏</a:t>
            </a:r>
            <a:r>
              <a:rPr baseline="-25000" lang="en-BG" sz="2400">
                <a:solidFill>
                  <a:schemeClr val="dk2"/>
                </a:solidFill>
                <a:latin typeface="Century Gothic"/>
                <a:ea typeface="Century Gothic"/>
                <a:cs typeface="Century Gothic"/>
                <a:sym typeface="Century Gothic"/>
              </a:rPr>
              <a:t>max</a:t>
            </a:r>
            <a:r>
              <a:rPr lang="en-BG" sz="2400">
                <a:solidFill>
                  <a:schemeClr val="dk2"/>
                </a:solidFill>
                <a:latin typeface="Century Gothic"/>
                <a:ea typeface="Century Gothic"/>
                <a:cs typeface="Century Gothic"/>
                <a:sym typeface="Century Gothic"/>
              </a:rPr>
              <a:t>.</a:t>
            </a:r>
            <a:endParaRPr sz="2400">
              <a:solidFill>
                <a:schemeClr val="dk2"/>
              </a:solidFill>
              <a:latin typeface="Century Gothic"/>
              <a:ea typeface="Century Gothic"/>
              <a:cs typeface="Century Gothic"/>
              <a:sym typeface="Century Gothic"/>
            </a:endParaRPr>
          </a:p>
          <a:p>
            <a:pPr indent="0" lvl="0" marL="609600" rtl="0" algn="l">
              <a:spcBef>
                <a:spcPts val="0"/>
              </a:spcBef>
              <a:spcAft>
                <a:spcPts val="0"/>
              </a:spcAft>
              <a:buNone/>
            </a:pPr>
            <a:r>
              <a:t/>
            </a:r>
            <a:endParaRPr sz="2400">
              <a:solidFill>
                <a:schemeClr val="dk2"/>
              </a:solidFill>
              <a:latin typeface="Century Gothic"/>
              <a:ea typeface="Century Gothic"/>
              <a:cs typeface="Century Gothic"/>
              <a:sym typeface="Century Gothic"/>
            </a:endParaRPr>
          </a:p>
          <a:p>
            <a:pPr indent="0" lvl="0" marL="609600" rtl="0" algn="l">
              <a:spcBef>
                <a:spcPts val="0"/>
              </a:spcBef>
              <a:spcAft>
                <a:spcPts val="0"/>
              </a:spcAft>
              <a:buNone/>
            </a:pPr>
            <a:r>
              <a:t/>
            </a:r>
            <a:endParaRPr sz="2400">
              <a:solidFill>
                <a:schemeClr val="dk2"/>
              </a:solidFill>
              <a:latin typeface="Century Gothic"/>
              <a:ea typeface="Century Gothic"/>
              <a:cs typeface="Century Gothic"/>
              <a:sym typeface="Century Gothic"/>
            </a:endParaRPr>
          </a:p>
          <a:p>
            <a:pPr indent="-457200" lvl="0" marL="609600" rtl="0" algn="l">
              <a:spcBef>
                <a:spcPts val="0"/>
              </a:spcBef>
              <a:spcAft>
                <a:spcPts val="0"/>
              </a:spcAft>
              <a:buClr>
                <a:schemeClr val="dk2"/>
              </a:buClr>
              <a:buSzPts val="2400"/>
              <a:buFont typeface="Century Gothic"/>
              <a:buAutoNum type="arabicPeriod"/>
            </a:pPr>
            <a:r>
              <a:rPr b="1" lang="en-BG" sz="2400">
                <a:solidFill>
                  <a:schemeClr val="dk2"/>
                </a:solidFill>
                <a:latin typeface="Century Gothic"/>
                <a:ea typeface="Century Gothic"/>
                <a:cs typeface="Century Gothic"/>
                <a:sym typeface="Century Gothic"/>
              </a:rPr>
              <a:t>Momentary Conditional Independence (MCI) tests</a:t>
            </a:r>
            <a:endParaRPr b="1" sz="2400">
              <a:solidFill>
                <a:schemeClr val="dk2"/>
              </a:solidFill>
              <a:latin typeface="Century Gothic"/>
              <a:ea typeface="Century Gothic"/>
              <a:cs typeface="Century Gothic"/>
              <a:sym typeface="Century Gothic"/>
            </a:endParaRPr>
          </a:p>
          <a:p>
            <a:pPr indent="0" lvl="0" marL="609600" rtl="0" algn="l">
              <a:spcBef>
                <a:spcPts val="0"/>
              </a:spcBef>
              <a:spcAft>
                <a:spcPts val="0"/>
              </a:spcAft>
              <a:buNone/>
            </a:pPr>
            <a:r>
              <a:rPr lang="en-BG" sz="2400">
                <a:solidFill>
                  <a:schemeClr val="dk2"/>
                </a:solidFill>
                <a:latin typeface="Century Gothic"/>
                <a:ea typeface="Century Gothic"/>
                <a:cs typeface="Century Gothic"/>
                <a:sym typeface="Century Gothic"/>
              </a:rPr>
              <a:t>→ Removes links within the [t, t-𝜏</a:t>
            </a:r>
            <a:r>
              <a:rPr baseline="-25000" lang="en-BG" sz="2400">
                <a:solidFill>
                  <a:schemeClr val="dk2"/>
                </a:solidFill>
                <a:latin typeface="Century Gothic"/>
                <a:ea typeface="Century Gothic"/>
                <a:cs typeface="Century Gothic"/>
                <a:sym typeface="Century Gothic"/>
              </a:rPr>
              <a:t>max</a:t>
            </a:r>
            <a:r>
              <a:rPr lang="en-BG" sz="2400">
                <a:solidFill>
                  <a:schemeClr val="dk2"/>
                </a:solidFill>
                <a:latin typeface="Century Gothic"/>
                <a:ea typeface="Century Gothic"/>
                <a:cs typeface="Century Gothic"/>
                <a:sym typeface="Century Gothic"/>
              </a:rPr>
              <a:t>] window based on conditional independence tests on the two nodes’ parents</a:t>
            </a:r>
            <a:endParaRPr sz="2900">
              <a:solidFill>
                <a:schemeClr val="dk2"/>
              </a:solidFill>
              <a:latin typeface="Century Gothic"/>
              <a:ea typeface="Century Gothic"/>
              <a:cs typeface="Century Gothic"/>
              <a:sym typeface="Century Gothic"/>
            </a:endParaRPr>
          </a:p>
        </p:txBody>
      </p:sp>
      <p:sp>
        <p:nvSpPr>
          <p:cNvPr id="548" name="Google Shape;548;g2e0871e8e00_5_340"/>
          <p:cNvSpPr txBox="1"/>
          <p:nvPr/>
        </p:nvSpPr>
        <p:spPr>
          <a:xfrm>
            <a:off x="290300" y="0"/>
            <a:ext cx="77541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BG" sz="4800">
                <a:solidFill>
                  <a:srgbClr val="163A3C"/>
                </a:solidFill>
                <a:latin typeface="Poppins"/>
                <a:ea typeface="Poppins"/>
                <a:cs typeface="Poppins"/>
                <a:sym typeface="Poppins"/>
              </a:rPr>
              <a:t>PCMCI algorithm: 2 steps</a:t>
            </a:r>
            <a:endParaRPr/>
          </a:p>
        </p:txBody>
      </p:sp>
      <p:sp>
        <p:nvSpPr>
          <p:cNvPr id="549" name="Google Shape;549;g2e0871e8e00_5_340"/>
          <p:cNvSpPr txBox="1"/>
          <p:nvPr>
            <p:ph idx="12" type="sldNum"/>
          </p:nvPr>
        </p:nvSpPr>
        <p:spPr>
          <a:xfrm>
            <a:off x="11631310" y="68880"/>
            <a:ext cx="4641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BG"/>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7">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7">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7">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7">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7">
                                            <p:txEl>
                                              <p:pRg end="5" st="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3" name="Shape 553"/>
        <p:cNvGrpSpPr/>
        <p:nvPr/>
      </p:nvGrpSpPr>
      <p:grpSpPr>
        <a:xfrm>
          <a:off x="0" y="0"/>
          <a:ext cx="0" cy="0"/>
          <a:chOff x="0" y="0"/>
          <a:chExt cx="0" cy="0"/>
        </a:xfrm>
      </p:grpSpPr>
      <p:sp>
        <p:nvSpPr>
          <p:cNvPr id="554" name="Google Shape;554;g2e0871e8e00_5_366"/>
          <p:cNvSpPr txBox="1"/>
          <p:nvPr/>
        </p:nvSpPr>
        <p:spPr>
          <a:xfrm>
            <a:off x="592800" y="1565375"/>
            <a:ext cx="6274500" cy="11697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lang="en-BG" sz="2000">
                <a:solidFill>
                  <a:schemeClr val="dk2"/>
                </a:solidFill>
                <a:latin typeface="Century Gothic"/>
                <a:ea typeface="Century Gothic"/>
                <a:cs typeface="Century Gothic"/>
                <a:sym typeface="Century Gothic"/>
              </a:rPr>
              <a:t>PCMCI has many variants relaxing assumptions, </a:t>
            </a:r>
            <a:r>
              <a:rPr lang="en-BG" sz="2000">
                <a:solidFill>
                  <a:schemeClr val="dk2"/>
                </a:solidFill>
                <a:latin typeface="Century Gothic"/>
                <a:ea typeface="Century Gothic"/>
                <a:cs typeface="Century Gothic"/>
                <a:sym typeface="Century Gothic"/>
              </a:rPr>
              <a:t>including</a:t>
            </a:r>
            <a:r>
              <a:rPr lang="en-BG" sz="2000">
                <a:solidFill>
                  <a:schemeClr val="dk2"/>
                </a:solidFill>
                <a:latin typeface="Century Gothic"/>
                <a:ea typeface="Century Gothic"/>
                <a:cs typeface="Century Gothic"/>
                <a:sym typeface="Century Gothic"/>
              </a:rPr>
              <a:t> JPCMCI+ to jointly learn causal graphs </a:t>
            </a:r>
            <a:r>
              <a:rPr lang="en-BG" sz="2000" u="sng">
                <a:solidFill>
                  <a:schemeClr val="dk2"/>
                </a:solidFill>
                <a:latin typeface="Century Gothic"/>
                <a:ea typeface="Century Gothic"/>
                <a:cs typeface="Century Gothic"/>
                <a:sym typeface="Century Gothic"/>
              </a:rPr>
              <a:t>from different sites</a:t>
            </a:r>
            <a:endParaRPr sz="1900">
              <a:solidFill>
                <a:schemeClr val="dk2"/>
              </a:solidFill>
              <a:latin typeface="Century Gothic"/>
              <a:ea typeface="Century Gothic"/>
              <a:cs typeface="Century Gothic"/>
              <a:sym typeface="Century Gothic"/>
            </a:endParaRPr>
          </a:p>
        </p:txBody>
      </p:sp>
      <p:sp>
        <p:nvSpPr>
          <p:cNvPr id="555" name="Google Shape;555;g2e0871e8e00_5_366"/>
          <p:cNvSpPr txBox="1"/>
          <p:nvPr/>
        </p:nvSpPr>
        <p:spPr>
          <a:xfrm>
            <a:off x="290300" y="152400"/>
            <a:ext cx="11006400" cy="1146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2400"/>
              </a:spcBef>
              <a:spcAft>
                <a:spcPts val="600"/>
              </a:spcAft>
              <a:buNone/>
            </a:pPr>
            <a:r>
              <a:rPr lang="en-BG" sz="3000">
                <a:solidFill>
                  <a:schemeClr val="dk1"/>
                </a:solidFill>
                <a:latin typeface="Poppins"/>
                <a:ea typeface="Poppins"/>
                <a:cs typeface="Poppins"/>
                <a:sym typeface="Poppins"/>
              </a:rPr>
              <a:t>JPCMCI+:	</a:t>
            </a:r>
            <a:r>
              <a:rPr lang="en-BG" sz="2800">
                <a:solidFill>
                  <a:schemeClr val="dk1"/>
                </a:solidFill>
                <a:latin typeface="Poppins"/>
                <a:ea typeface="Poppins"/>
                <a:cs typeface="Poppins"/>
                <a:sym typeface="Poppins"/>
              </a:rPr>
              <a:t>Causal discovery for time-series from multiple contexts</a:t>
            </a:r>
            <a:endParaRPr sz="5300">
              <a:solidFill>
                <a:srgbClr val="163A3C"/>
              </a:solidFill>
              <a:latin typeface="Poppins"/>
              <a:ea typeface="Poppins"/>
              <a:cs typeface="Poppins"/>
              <a:sym typeface="Poppins"/>
            </a:endParaRPr>
          </a:p>
        </p:txBody>
      </p:sp>
      <p:sp>
        <p:nvSpPr>
          <p:cNvPr id="556" name="Google Shape;556;g2e0871e8e00_5_366"/>
          <p:cNvSpPr txBox="1"/>
          <p:nvPr/>
        </p:nvSpPr>
        <p:spPr>
          <a:xfrm>
            <a:off x="783300" y="3169200"/>
            <a:ext cx="5893500" cy="27399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lang="en-BG" sz="2000">
                <a:solidFill>
                  <a:schemeClr val="dk2"/>
                </a:solidFill>
                <a:latin typeface="Century Gothic"/>
                <a:ea typeface="Century Gothic"/>
                <a:cs typeface="Century Gothic"/>
                <a:sym typeface="Century Gothic"/>
              </a:rPr>
              <a:t>→ Similar setting to fixed-effects panel regression settings with </a:t>
            </a:r>
            <a:r>
              <a:rPr lang="en-BG" sz="2000" u="sng">
                <a:solidFill>
                  <a:schemeClr val="dk2"/>
                </a:solidFill>
                <a:latin typeface="Century Gothic"/>
                <a:ea typeface="Century Gothic"/>
                <a:cs typeface="Century Gothic"/>
                <a:sym typeface="Century Gothic"/>
              </a:rPr>
              <a:t>site-specific</a:t>
            </a:r>
            <a:r>
              <a:rPr lang="en-BG" sz="2000">
                <a:solidFill>
                  <a:schemeClr val="dk2"/>
                </a:solidFill>
                <a:latin typeface="Century Gothic"/>
                <a:ea typeface="Century Gothic"/>
                <a:cs typeface="Century Gothic"/>
                <a:sym typeface="Century Gothic"/>
              </a:rPr>
              <a:t> and </a:t>
            </a:r>
            <a:r>
              <a:rPr lang="en-BG" sz="2000" u="sng">
                <a:solidFill>
                  <a:schemeClr val="dk2"/>
                </a:solidFill>
                <a:latin typeface="Century Gothic"/>
                <a:ea typeface="Century Gothic"/>
                <a:cs typeface="Century Gothic"/>
                <a:sym typeface="Century Gothic"/>
              </a:rPr>
              <a:t>year-specific</a:t>
            </a:r>
            <a:r>
              <a:rPr lang="en-BG" sz="2000">
                <a:solidFill>
                  <a:schemeClr val="dk2"/>
                </a:solidFill>
                <a:latin typeface="Century Gothic"/>
                <a:ea typeface="Century Gothic"/>
                <a:cs typeface="Century Gothic"/>
                <a:sym typeface="Century Gothic"/>
              </a:rPr>
              <a:t> unobserved latent variables, but for causal discovery</a:t>
            </a:r>
            <a:endParaRPr sz="2000">
              <a:solidFill>
                <a:schemeClr val="dk2"/>
              </a:solidFill>
              <a:latin typeface="Century Gothic"/>
              <a:ea typeface="Century Gothic"/>
              <a:cs typeface="Century Gothic"/>
              <a:sym typeface="Century Gothic"/>
            </a:endParaRPr>
          </a:p>
          <a:p>
            <a:pPr indent="0" lvl="0" marL="0" rtl="0" algn="l">
              <a:spcBef>
                <a:spcPts val="0"/>
              </a:spcBef>
              <a:spcAft>
                <a:spcPts val="0"/>
              </a:spcAft>
              <a:buClr>
                <a:schemeClr val="dk1"/>
              </a:buClr>
              <a:buSzPts val="1100"/>
              <a:buFont typeface="Arial"/>
              <a:buNone/>
            </a:pPr>
            <a:r>
              <a:t/>
            </a:r>
            <a:endParaRPr sz="2000">
              <a:solidFill>
                <a:schemeClr val="dk2"/>
              </a:solidFill>
              <a:latin typeface="Century Gothic"/>
              <a:ea typeface="Century Gothic"/>
              <a:cs typeface="Century Gothic"/>
              <a:sym typeface="Century Gothic"/>
            </a:endParaRPr>
          </a:p>
          <a:p>
            <a:pPr indent="0" lvl="0" marL="0" rtl="0" algn="l">
              <a:spcBef>
                <a:spcPts val="0"/>
              </a:spcBef>
              <a:spcAft>
                <a:spcPts val="0"/>
              </a:spcAft>
              <a:buClr>
                <a:schemeClr val="dk1"/>
              </a:buClr>
              <a:buSzPts val="1100"/>
              <a:buFont typeface="Arial"/>
              <a:buNone/>
            </a:pPr>
            <a:r>
              <a:t/>
            </a:r>
            <a:endParaRPr sz="2000">
              <a:solidFill>
                <a:schemeClr val="dk2"/>
              </a:solidFill>
              <a:latin typeface="Century Gothic"/>
              <a:ea typeface="Century Gothic"/>
              <a:cs typeface="Century Gothic"/>
              <a:sym typeface="Century Gothic"/>
            </a:endParaRPr>
          </a:p>
          <a:p>
            <a:pPr indent="0" lvl="0" marL="0" rtl="0" algn="l">
              <a:spcBef>
                <a:spcPts val="0"/>
              </a:spcBef>
              <a:spcAft>
                <a:spcPts val="0"/>
              </a:spcAft>
              <a:buNone/>
            </a:pPr>
            <a:r>
              <a:rPr lang="en-BG" sz="2100">
                <a:solidFill>
                  <a:schemeClr val="dk2"/>
                </a:solidFill>
                <a:latin typeface="Century Gothic"/>
                <a:ea typeface="Century Gothic"/>
                <a:cs typeface="Century Gothic"/>
                <a:sym typeface="Century Gothic"/>
              </a:rPr>
              <a:t>→ Examples &amp; tutorials available on </a:t>
            </a:r>
            <a:r>
              <a:rPr lang="en-BG" sz="2100" u="sng">
                <a:solidFill>
                  <a:schemeClr val="hlink"/>
                </a:solidFill>
                <a:latin typeface="Century Gothic"/>
                <a:ea typeface="Century Gothic"/>
                <a:cs typeface="Century Gothic"/>
                <a:sym typeface="Century Gothic"/>
                <a:hlinkClick r:id="rId3"/>
              </a:rPr>
              <a:t>https://github.com/jakobrunge/tigramite</a:t>
            </a:r>
            <a:r>
              <a:rPr lang="en-BG" sz="2100">
                <a:solidFill>
                  <a:schemeClr val="dk1"/>
                </a:solidFill>
                <a:latin typeface="Century Gothic"/>
                <a:ea typeface="Century Gothic"/>
                <a:cs typeface="Century Gothic"/>
                <a:sym typeface="Century Gothic"/>
              </a:rPr>
              <a:t> </a:t>
            </a:r>
            <a:endParaRPr sz="2100">
              <a:solidFill>
                <a:schemeClr val="dk2"/>
              </a:solidFill>
              <a:latin typeface="Century Gothic"/>
              <a:ea typeface="Century Gothic"/>
              <a:cs typeface="Century Gothic"/>
              <a:sym typeface="Century Gothic"/>
            </a:endParaRPr>
          </a:p>
        </p:txBody>
      </p:sp>
      <p:pic>
        <p:nvPicPr>
          <p:cNvPr id="557" name="Google Shape;557;g2e0871e8e00_5_366"/>
          <p:cNvPicPr preferRelativeResize="0"/>
          <p:nvPr/>
        </p:nvPicPr>
        <p:blipFill>
          <a:blip r:embed="rId4">
            <a:alphaModFix/>
          </a:blip>
          <a:stretch>
            <a:fillRect/>
          </a:stretch>
        </p:blipFill>
        <p:spPr>
          <a:xfrm>
            <a:off x="7312850" y="985625"/>
            <a:ext cx="3788425" cy="5470725"/>
          </a:xfrm>
          <a:prstGeom prst="rect">
            <a:avLst/>
          </a:prstGeom>
          <a:noFill/>
          <a:ln>
            <a:noFill/>
          </a:ln>
        </p:spPr>
      </p:pic>
      <p:sp>
        <p:nvSpPr>
          <p:cNvPr id="558" name="Google Shape;558;g2e0871e8e00_5_366"/>
          <p:cNvSpPr txBox="1"/>
          <p:nvPr>
            <p:ph idx="12" type="sldNum"/>
          </p:nvPr>
        </p:nvSpPr>
        <p:spPr>
          <a:xfrm>
            <a:off x="11631310" y="68880"/>
            <a:ext cx="4641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BG"/>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5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6">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6">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2" name="Shape 562"/>
        <p:cNvGrpSpPr/>
        <p:nvPr/>
      </p:nvGrpSpPr>
      <p:grpSpPr>
        <a:xfrm>
          <a:off x="0" y="0"/>
          <a:ext cx="0" cy="0"/>
          <a:chOff x="0" y="0"/>
          <a:chExt cx="0" cy="0"/>
        </a:xfrm>
      </p:grpSpPr>
      <p:sp>
        <p:nvSpPr>
          <p:cNvPr id="563" name="Google Shape;563;g2e0871e8e00_5_440"/>
          <p:cNvSpPr txBox="1"/>
          <p:nvPr>
            <p:ph idx="4294967295" type="title"/>
          </p:nvPr>
        </p:nvSpPr>
        <p:spPr>
          <a:xfrm>
            <a:off x="615367" y="126800"/>
            <a:ext cx="11360700" cy="11223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BG" sz="4300"/>
              <a:t>Include expert knowledge</a:t>
            </a:r>
            <a:endParaRPr sz="4300"/>
          </a:p>
        </p:txBody>
      </p:sp>
      <p:sp>
        <p:nvSpPr>
          <p:cNvPr id="564" name="Google Shape;564;g2e0871e8e00_5_440"/>
          <p:cNvSpPr txBox="1"/>
          <p:nvPr/>
        </p:nvSpPr>
        <p:spPr>
          <a:xfrm>
            <a:off x="556100" y="1181233"/>
            <a:ext cx="10975200" cy="1939500"/>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r>
              <a:rPr b="1" lang="en-BG" sz="2100">
                <a:solidFill>
                  <a:schemeClr val="dk2"/>
                </a:solidFill>
                <a:latin typeface="Century Gothic"/>
                <a:ea typeface="Century Gothic"/>
                <a:cs typeface="Century Gothic"/>
                <a:sym typeface="Century Gothic"/>
              </a:rPr>
              <a:t>Why ?</a:t>
            </a:r>
            <a:endParaRPr b="1" sz="2100">
              <a:solidFill>
                <a:schemeClr val="dk2"/>
              </a:solidFill>
              <a:latin typeface="Century Gothic"/>
              <a:ea typeface="Century Gothic"/>
              <a:cs typeface="Century Gothic"/>
              <a:sym typeface="Century Gothic"/>
            </a:endParaRPr>
          </a:p>
          <a:p>
            <a:pPr indent="-438150" lvl="0" marL="609600" rtl="0" algn="l">
              <a:spcBef>
                <a:spcPts val="0"/>
              </a:spcBef>
              <a:spcAft>
                <a:spcPts val="0"/>
              </a:spcAft>
              <a:buClr>
                <a:schemeClr val="dk2"/>
              </a:buClr>
              <a:buSzPts val="2100"/>
              <a:buFont typeface="Century Gothic"/>
              <a:buChar char="●"/>
            </a:pPr>
            <a:r>
              <a:rPr lang="en-BG" sz="2100">
                <a:solidFill>
                  <a:schemeClr val="dk2"/>
                </a:solidFill>
                <a:latin typeface="Century Gothic"/>
                <a:ea typeface="Century Gothic"/>
                <a:cs typeface="Century Gothic"/>
                <a:sym typeface="Century Gothic"/>
              </a:rPr>
              <a:t>Significantly s</a:t>
            </a:r>
            <a:r>
              <a:rPr lang="en-BG" sz="2100">
                <a:solidFill>
                  <a:schemeClr val="dk2"/>
                </a:solidFill>
                <a:latin typeface="Century Gothic"/>
                <a:ea typeface="Century Gothic"/>
                <a:cs typeface="Century Gothic"/>
                <a:sym typeface="Century Gothic"/>
              </a:rPr>
              <a:t>implify the search problem (less conditional independence tests)</a:t>
            </a:r>
            <a:endParaRPr sz="2100">
              <a:solidFill>
                <a:schemeClr val="dk2"/>
              </a:solidFill>
              <a:latin typeface="Century Gothic"/>
              <a:ea typeface="Century Gothic"/>
              <a:cs typeface="Century Gothic"/>
              <a:sym typeface="Century Gothic"/>
            </a:endParaRPr>
          </a:p>
          <a:p>
            <a:pPr indent="-438150" lvl="0" marL="609600" rtl="0" algn="l">
              <a:spcBef>
                <a:spcPts val="0"/>
              </a:spcBef>
              <a:spcAft>
                <a:spcPts val="0"/>
              </a:spcAft>
              <a:buClr>
                <a:schemeClr val="dk2"/>
              </a:buClr>
              <a:buSzPts val="2100"/>
              <a:buFont typeface="Century Gothic"/>
              <a:buChar char="●"/>
            </a:pPr>
            <a:r>
              <a:rPr lang="en-BG" sz="2100">
                <a:solidFill>
                  <a:schemeClr val="dk2"/>
                </a:solidFill>
                <a:latin typeface="Century Gothic"/>
                <a:ea typeface="Century Gothic"/>
                <a:cs typeface="Century Gothic"/>
                <a:sym typeface="Century Gothic"/>
              </a:rPr>
              <a:t>Benefit from common sense &amp; expert knowledge</a:t>
            </a:r>
            <a:endParaRPr sz="2100">
              <a:solidFill>
                <a:schemeClr val="dk2"/>
              </a:solidFill>
              <a:latin typeface="Century Gothic"/>
              <a:ea typeface="Century Gothic"/>
              <a:cs typeface="Century Gothic"/>
              <a:sym typeface="Century Gothic"/>
            </a:endParaRPr>
          </a:p>
          <a:p>
            <a:pPr indent="0" lvl="0" marL="0" rtl="0" algn="l">
              <a:spcBef>
                <a:spcPts val="0"/>
              </a:spcBef>
              <a:spcAft>
                <a:spcPts val="0"/>
              </a:spcAft>
              <a:buNone/>
            </a:pPr>
            <a:r>
              <a:t/>
            </a:r>
            <a:endParaRPr sz="2100">
              <a:solidFill>
                <a:schemeClr val="dk2"/>
              </a:solidFill>
              <a:latin typeface="Century Gothic"/>
              <a:ea typeface="Century Gothic"/>
              <a:cs typeface="Century Gothic"/>
              <a:sym typeface="Century Gothic"/>
            </a:endParaRPr>
          </a:p>
          <a:p>
            <a:pPr indent="0" lvl="0" marL="0" rtl="0" algn="l">
              <a:spcBef>
                <a:spcPts val="0"/>
              </a:spcBef>
              <a:spcAft>
                <a:spcPts val="0"/>
              </a:spcAft>
              <a:buNone/>
            </a:pPr>
            <a:r>
              <a:rPr b="1" lang="en-BG" sz="2100">
                <a:solidFill>
                  <a:schemeClr val="dk2"/>
                </a:solidFill>
                <a:latin typeface="Century Gothic"/>
                <a:ea typeface="Century Gothic"/>
                <a:cs typeface="Century Gothic"/>
                <a:sym typeface="Century Gothic"/>
              </a:rPr>
              <a:t>Types of expert knowledge</a:t>
            </a:r>
            <a:endParaRPr b="1" sz="2100">
              <a:solidFill>
                <a:schemeClr val="dk2"/>
              </a:solidFill>
              <a:latin typeface="Century Gothic"/>
              <a:ea typeface="Century Gothic"/>
              <a:cs typeface="Century Gothic"/>
              <a:sym typeface="Century Gothic"/>
            </a:endParaRPr>
          </a:p>
          <a:p>
            <a:pPr indent="0" lvl="0" marL="0" rtl="0" algn="l">
              <a:spcBef>
                <a:spcPts val="0"/>
              </a:spcBef>
              <a:spcAft>
                <a:spcPts val="0"/>
              </a:spcAft>
              <a:buNone/>
            </a:pPr>
            <a:r>
              <a:t/>
            </a:r>
            <a:endParaRPr sz="2100">
              <a:solidFill>
                <a:schemeClr val="dk2"/>
              </a:solidFill>
              <a:latin typeface="Century Gothic"/>
              <a:ea typeface="Century Gothic"/>
              <a:cs typeface="Century Gothic"/>
              <a:sym typeface="Century Gothic"/>
            </a:endParaRPr>
          </a:p>
        </p:txBody>
      </p:sp>
      <p:sp>
        <p:nvSpPr>
          <p:cNvPr id="565" name="Google Shape;565;g2e0871e8e00_5_440"/>
          <p:cNvSpPr/>
          <p:nvPr/>
        </p:nvSpPr>
        <p:spPr>
          <a:xfrm>
            <a:off x="1284300" y="3208533"/>
            <a:ext cx="2252700" cy="11223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rPr lang="en-BG" sz="1800">
                <a:latin typeface="Century Gothic"/>
                <a:ea typeface="Century Gothic"/>
                <a:cs typeface="Century Gothic"/>
                <a:sym typeface="Century Gothic"/>
              </a:rPr>
              <a:t>Independence</a:t>
            </a:r>
            <a:endParaRPr sz="1800">
              <a:latin typeface="Century Gothic"/>
              <a:ea typeface="Century Gothic"/>
              <a:cs typeface="Century Gothic"/>
              <a:sym typeface="Century Gothic"/>
            </a:endParaRPr>
          </a:p>
          <a:p>
            <a:pPr indent="0" lvl="0" marL="0" rtl="0" algn="ctr">
              <a:spcBef>
                <a:spcPts val="0"/>
              </a:spcBef>
              <a:spcAft>
                <a:spcPts val="0"/>
              </a:spcAft>
              <a:buNone/>
            </a:pPr>
            <a:r>
              <a:rPr lang="en-BG" sz="1800">
                <a:latin typeface="Century Gothic"/>
                <a:ea typeface="Century Gothic"/>
                <a:cs typeface="Century Gothic"/>
                <a:sym typeface="Century Gothic"/>
              </a:rPr>
              <a:t>(absence of direct effect)</a:t>
            </a:r>
            <a:endParaRPr sz="1800">
              <a:latin typeface="Century Gothic"/>
              <a:ea typeface="Century Gothic"/>
              <a:cs typeface="Century Gothic"/>
              <a:sym typeface="Century Gothic"/>
            </a:endParaRPr>
          </a:p>
        </p:txBody>
      </p:sp>
      <p:sp>
        <p:nvSpPr>
          <p:cNvPr id="566" name="Google Shape;566;g2e0871e8e00_5_440"/>
          <p:cNvSpPr/>
          <p:nvPr/>
        </p:nvSpPr>
        <p:spPr>
          <a:xfrm>
            <a:off x="3722700" y="3208533"/>
            <a:ext cx="2252700" cy="11223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rPr lang="en-BG" sz="1800">
                <a:latin typeface="Century Gothic"/>
                <a:ea typeface="Century Gothic"/>
                <a:cs typeface="Century Gothic"/>
                <a:sym typeface="Century Gothic"/>
              </a:rPr>
              <a:t>Force </a:t>
            </a:r>
            <a:endParaRPr sz="1800">
              <a:latin typeface="Century Gothic"/>
              <a:ea typeface="Century Gothic"/>
              <a:cs typeface="Century Gothic"/>
              <a:sym typeface="Century Gothic"/>
            </a:endParaRPr>
          </a:p>
          <a:p>
            <a:pPr indent="0" lvl="0" marL="0" rtl="0" algn="ctr">
              <a:spcBef>
                <a:spcPts val="0"/>
              </a:spcBef>
              <a:spcAft>
                <a:spcPts val="0"/>
              </a:spcAft>
              <a:buNone/>
            </a:pPr>
            <a:r>
              <a:rPr lang="en-BG" sz="1800">
                <a:latin typeface="Century Gothic"/>
                <a:ea typeface="Century Gothic"/>
                <a:cs typeface="Century Gothic"/>
                <a:sym typeface="Century Gothic"/>
              </a:rPr>
              <a:t>orientation</a:t>
            </a:r>
            <a:endParaRPr sz="1800">
              <a:latin typeface="Century Gothic"/>
              <a:ea typeface="Century Gothic"/>
              <a:cs typeface="Century Gothic"/>
              <a:sym typeface="Century Gothic"/>
            </a:endParaRPr>
          </a:p>
          <a:p>
            <a:pPr indent="0" lvl="0" marL="0" rtl="0" algn="ctr">
              <a:spcBef>
                <a:spcPts val="0"/>
              </a:spcBef>
              <a:spcAft>
                <a:spcPts val="0"/>
              </a:spcAft>
              <a:buNone/>
            </a:pPr>
            <a:r>
              <a:rPr lang="en-BG" sz="1800">
                <a:latin typeface="Century Gothic"/>
                <a:ea typeface="Century Gothic"/>
                <a:cs typeface="Century Gothic"/>
                <a:sym typeface="Century Gothic"/>
              </a:rPr>
              <a:t>(if dependent)</a:t>
            </a:r>
            <a:endParaRPr sz="1800">
              <a:latin typeface="Century Gothic"/>
              <a:ea typeface="Century Gothic"/>
              <a:cs typeface="Century Gothic"/>
              <a:sym typeface="Century Gothic"/>
            </a:endParaRPr>
          </a:p>
        </p:txBody>
      </p:sp>
      <p:sp>
        <p:nvSpPr>
          <p:cNvPr id="567" name="Google Shape;567;g2e0871e8e00_5_440"/>
          <p:cNvSpPr/>
          <p:nvPr/>
        </p:nvSpPr>
        <p:spPr>
          <a:xfrm>
            <a:off x="6119167" y="3208533"/>
            <a:ext cx="2414100" cy="11223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rPr lang="en-BG" sz="1800">
                <a:latin typeface="Century Gothic"/>
                <a:ea typeface="Century Gothic"/>
                <a:cs typeface="Century Gothic"/>
                <a:sym typeface="Century Gothic"/>
              </a:rPr>
              <a:t>Force </a:t>
            </a:r>
            <a:endParaRPr sz="1800">
              <a:latin typeface="Century Gothic"/>
              <a:ea typeface="Century Gothic"/>
              <a:cs typeface="Century Gothic"/>
              <a:sym typeface="Century Gothic"/>
            </a:endParaRPr>
          </a:p>
          <a:p>
            <a:pPr indent="0" lvl="0" marL="0" rtl="0" algn="ctr">
              <a:spcBef>
                <a:spcPts val="0"/>
              </a:spcBef>
              <a:spcAft>
                <a:spcPts val="0"/>
              </a:spcAft>
              <a:buNone/>
            </a:pPr>
            <a:r>
              <a:rPr lang="en-BG" sz="1800">
                <a:latin typeface="Century Gothic"/>
                <a:ea typeface="Century Gothic"/>
                <a:cs typeface="Century Gothic"/>
                <a:sym typeface="Century Gothic"/>
              </a:rPr>
              <a:t>orientation on known dependence</a:t>
            </a:r>
            <a:endParaRPr sz="1800">
              <a:latin typeface="Century Gothic"/>
              <a:ea typeface="Century Gothic"/>
              <a:cs typeface="Century Gothic"/>
              <a:sym typeface="Century Gothic"/>
            </a:endParaRPr>
          </a:p>
        </p:txBody>
      </p:sp>
      <p:sp>
        <p:nvSpPr>
          <p:cNvPr id="568" name="Google Shape;568;g2e0871e8e00_5_440"/>
          <p:cNvSpPr/>
          <p:nvPr/>
        </p:nvSpPr>
        <p:spPr>
          <a:xfrm>
            <a:off x="8718700" y="3208533"/>
            <a:ext cx="2252700" cy="11223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rPr lang="en-BG" sz="1800">
                <a:latin typeface="Century Gothic"/>
                <a:ea typeface="Century Gothic"/>
                <a:cs typeface="Century Gothic"/>
                <a:sym typeface="Century Gothic"/>
              </a:rPr>
              <a:t>Force </a:t>
            </a:r>
            <a:endParaRPr sz="1800">
              <a:latin typeface="Century Gothic"/>
              <a:ea typeface="Century Gothic"/>
              <a:cs typeface="Century Gothic"/>
              <a:sym typeface="Century Gothic"/>
            </a:endParaRPr>
          </a:p>
          <a:p>
            <a:pPr indent="0" lvl="0" marL="0" rtl="0" algn="ctr">
              <a:spcBef>
                <a:spcPts val="0"/>
              </a:spcBef>
              <a:spcAft>
                <a:spcPts val="0"/>
              </a:spcAft>
              <a:buNone/>
            </a:pPr>
            <a:r>
              <a:rPr lang="en-BG" sz="1800">
                <a:latin typeface="Century Gothic"/>
                <a:ea typeface="Century Gothic"/>
                <a:cs typeface="Century Gothic"/>
                <a:sym typeface="Century Gothic"/>
              </a:rPr>
              <a:t>dependence</a:t>
            </a:r>
            <a:endParaRPr sz="1800">
              <a:latin typeface="Century Gothic"/>
              <a:ea typeface="Century Gothic"/>
              <a:cs typeface="Century Gothic"/>
              <a:sym typeface="Century Gothic"/>
            </a:endParaRPr>
          </a:p>
          <a:p>
            <a:pPr indent="0" lvl="0" marL="0" rtl="0" algn="ctr">
              <a:spcBef>
                <a:spcPts val="0"/>
              </a:spcBef>
              <a:spcAft>
                <a:spcPts val="0"/>
              </a:spcAft>
              <a:buNone/>
            </a:pPr>
            <a:r>
              <a:rPr lang="en-BG" sz="1800">
                <a:latin typeface="Century Gothic"/>
                <a:ea typeface="Century Gothic"/>
                <a:cs typeface="Century Gothic"/>
                <a:sym typeface="Century Gothic"/>
              </a:rPr>
              <a:t>but unknown orientation</a:t>
            </a:r>
            <a:endParaRPr sz="1800">
              <a:latin typeface="Century Gothic"/>
              <a:ea typeface="Century Gothic"/>
              <a:cs typeface="Century Gothic"/>
              <a:sym typeface="Century Gothic"/>
            </a:endParaRPr>
          </a:p>
        </p:txBody>
      </p:sp>
      <p:sp>
        <p:nvSpPr>
          <p:cNvPr id="569" name="Google Shape;569;g2e0871e8e00_5_440"/>
          <p:cNvSpPr txBox="1"/>
          <p:nvPr/>
        </p:nvSpPr>
        <p:spPr>
          <a:xfrm>
            <a:off x="1284300" y="4330930"/>
            <a:ext cx="2252700" cy="702600"/>
          </a:xfrm>
          <a:prstGeom prst="rect">
            <a:avLst/>
          </a:prstGeom>
          <a:noFill/>
          <a:ln>
            <a:noFill/>
          </a:ln>
        </p:spPr>
        <p:txBody>
          <a:bodyPr anchorCtr="0" anchor="t" bIns="121900" lIns="121900" spcFirstLastPara="1" rIns="121900" wrap="square" tIns="121900">
            <a:noAutofit/>
          </a:bodyPr>
          <a:lstStyle/>
          <a:p>
            <a:pPr indent="0" lvl="0" marL="0" rtl="0" algn="ctr">
              <a:spcBef>
                <a:spcPts val="0"/>
              </a:spcBef>
              <a:spcAft>
                <a:spcPts val="0"/>
              </a:spcAft>
              <a:buNone/>
            </a:pPr>
            <a:r>
              <a:rPr lang="en-BG" sz="2300">
                <a:solidFill>
                  <a:schemeClr val="dk2"/>
                </a:solidFill>
                <a:latin typeface="Century Gothic"/>
                <a:ea typeface="Century Gothic"/>
                <a:cs typeface="Century Gothic"/>
                <a:sym typeface="Century Gothic"/>
              </a:rPr>
              <a:t>A</a:t>
            </a:r>
            <a:r>
              <a:rPr baseline="-25000" lang="en-BG" sz="2300">
                <a:solidFill>
                  <a:schemeClr val="dk2"/>
                </a:solidFill>
                <a:latin typeface="Century Gothic"/>
                <a:ea typeface="Century Gothic"/>
                <a:cs typeface="Century Gothic"/>
                <a:sym typeface="Century Gothic"/>
              </a:rPr>
              <a:t>bear</a:t>
            </a:r>
            <a:r>
              <a:rPr lang="en-BG" sz="2300">
                <a:solidFill>
                  <a:schemeClr val="dk2"/>
                </a:solidFill>
                <a:latin typeface="Century Gothic"/>
                <a:ea typeface="Century Gothic"/>
                <a:cs typeface="Century Gothic"/>
                <a:sym typeface="Century Gothic"/>
              </a:rPr>
              <a:t> </a:t>
            </a:r>
            <a:r>
              <a:rPr lang="en-BG" sz="2300">
                <a:solidFill>
                  <a:schemeClr val="dk1"/>
                </a:solidFill>
                <a:latin typeface="Century Gothic"/>
                <a:ea typeface="Century Gothic"/>
                <a:cs typeface="Century Gothic"/>
                <a:sym typeface="Century Gothic"/>
              </a:rPr>
              <a:t>x</a:t>
            </a:r>
            <a:r>
              <a:rPr lang="en-BG" sz="2300">
                <a:solidFill>
                  <a:schemeClr val="dk2"/>
                </a:solidFill>
                <a:latin typeface="Century Gothic"/>
                <a:ea typeface="Century Gothic"/>
                <a:cs typeface="Century Gothic"/>
                <a:sym typeface="Century Gothic"/>
              </a:rPr>
              <a:t>  A</a:t>
            </a:r>
            <a:r>
              <a:rPr baseline="-25000" lang="en-BG" sz="2300">
                <a:solidFill>
                  <a:schemeClr val="dk2"/>
                </a:solidFill>
                <a:latin typeface="Century Gothic"/>
                <a:ea typeface="Century Gothic"/>
                <a:cs typeface="Century Gothic"/>
                <a:sym typeface="Century Gothic"/>
              </a:rPr>
              <a:t>camel</a:t>
            </a:r>
            <a:endParaRPr baseline="-25000" sz="2300">
              <a:solidFill>
                <a:schemeClr val="dk2"/>
              </a:solidFill>
              <a:latin typeface="Century Gothic"/>
              <a:ea typeface="Century Gothic"/>
              <a:cs typeface="Century Gothic"/>
              <a:sym typeface="Century Gothic"/>
            </a:endParaRPr>
          </a:p>
        </p:txBody>
      </p:sp>
      <p:sp>
        <p:nvSpPr>
          <p:cNvPr id="570" name="Google Shape;570;g2e0871e8e00_5_440"/>
          <p:cNvSpPr txBox="1"/>
          <p:nvPr/>
        </p:nvSpPr>
        <p:spPr>
          <a:xfrm>
            <a:off x="3722700" y="4330930"/>
            <a:ext cx="2252700" cy="702600"/>
          </a:xfrm>
          <a:prstGeom prst="rect">
            <a:avLst/>
          </a:prstGeom>
          <a:noFill/>
          <a:ln>
            <a:noFill/>
          </a:ln>
        </p:spPr>
        <p:txBody>
          <a:bodyPr anchorCtr="0" anchor="t" bIns="121900" lIns="121900" spcFirstLastPara="1" rIns="121900" wrap="square" tIns="121900">
            <a:noAutofit/>
          </a:bodyPr>
          <a:lstStyle/>
          <a:p>
            <a:pPr indent="0" lvl="0" marL="0" rtl="0" algn="ctr">
              <a:spcBef>
                <a:spcPts val="0"/>
              </a:spcBef>
              <a:spcAft>
                <a:spcPts val="0"/>
              </a:spcAft>
              <a:buNone/>
            </a:pPr>
            <a:r>
              <a:rPr lang="en-BG" sz="2300">
                <a:solidFill>
                  <a:schemeClr val="dk2"/>
                </a:solidFill>
                <a:latin typeface="Century Gothic"/>
                <a:ea typeface="Century Gothic"/>
                <a:cs typeface="Century Gothic"/>
                <a:sym typeface="Century Gothic"/>
              </a:rPr>
              <a:t>P  </a:t>
            </a:r>
            <a:r>
              <a:rPr lang="en-BG" sz="2300">
                <a:solidFill>
                  <a:schemeClr val="dk1"/>
                </a:solidFill>
                <a:latin typeface="Century Gothic"/>
                <a:ea typeface="Century Gothic"/>
                <a:cs typeface="Century Gothic"/>
                <a:sym typeface="Century Gothic"/>
              </a:rPr>
              <a:t>-?&gt;</a:t>
            </a:r>
            <a:r>
              <a:rPr lang="en-BG" sz="2300">
                <a:solidFill>
                  <a:schemeClr val="dk2"/>
                </a:solidFill>
                <a:latin typeface="Century Gothic"/>
                <a:ea typeface="Century Gothic"/>
                <a:cs typeface="Century Gothic"/>
                <a:sym typeface="Century Gothic"/>
              </a:rPr>
              <a:t>  A</a:t>
            </a:r>
            <a:r>
              <a:rPr baseline="-25000" lang="en-BG" sz="2300">
                <a:solidFill>
                  <a:schemeClr val="dk2"/>
                </a:solidFill>
                <a:latin typeface="Century Gothic"/>
                <a:ea typeface="Century Gothic"/>
                <a:cs typeface="Century Gothic"/>
                <a:sym typeface="Century Gothic"/>
              </a:rPr>
              <a:t>bird</a:t>
            </a:r>
            <a:endParaRPr baseline="-25000" sz="2300">
              <a:solidFill>
                <a:schemeClr val="dk2"/>
              </a:solidFill>
              <a:latin typeface="Century Gothic"/>
              <a:ea typeface="Century Gothic"/>
              <a:cs typeface="Century Gothic"/>
              <a:sym typeface="Century Gothic"/>
            </a:endParaRPr>
          </a:p>
        </p:txBody>
      </p:sp>
      <p:sp>
        <p:nvSpPr>
          <p:cNvPr id="571" name="Google Shape;571;g2e0871e8e00_5_440"/>
          <p:cNvSpPr txBox="1"/>
          <p:nvPr/>
        </p:nvSpPr>
        <p:spPr>
          <a:xfrm>
            <a:off x="6220700" y="4330930"/>
            <a:ext cx="2252700" cy="702600"/>
          </a:xfrm>
          <a:prstGeom prst="rect">
            <a:avLst/>
          </a:prstGeom>
          <a:noFill/>
          <a:ln>
            <a:noFill/>
          </a:ln>
        </p:spPr>
        <p:txBody>
          <a:bodyPr anchorCtr="0" anchor="t" bIns="121900" lIns="121900" spcFirstLastPara="1" rIns="121900" wrap="square" tIns="121900">
            <a:noAutofit/>
          </a:bodyPr>
          <a:lstStyle/>
          <a:p>
            <a:pPr indent="0" lvl="0" marL="0" rtl="0" algn="ctr">
              <a:spcBef>
                <a:spcPts val="0"/>
              </a:spcBef>
              <a:spcAft>
                <a:spcPts val="0"/>
              </a:spcAft>
              <a:buClr>
                <a:schemeClr val="dk1"/>
              </a:buClr>
              <a:buSzPts val="1500"/>
              <a:buFont typeface="Arial"/>
              <a:buNone/>
            </a:pPr>
            <a:r>
              <a:rPr lang="en-BG" sz="2300">
                <a:solidFill>
                  <a:schemeClr val="dk2"/>
                </a:solidFill>
                <a:latin typeface="Century Gothic"/>
                <a:ea typeface="Century Gothic"/>
                <a:cs typeface="Century Gothic"/>
                <a:sym typeface="Century Gothic"/>
              </a:rPr>
              <a:t>T° </a:t>
            </a:r>
            <a:r>
              <a:rPr lang="en-BG" sz="2300">
                <a:solidFill>
                  <a:schemeClr val="dk1"/>
                </a:solidFill>
                <a:latin typeface="Century Gothic"/>
                <a:ea typeface="Century Gothic"/>
                <a:cs typeface="Century Gothic"/>
                <a:sym typeface="Century Gothic"/>
              </a:rPr>
              <a:t>--&gt;</a:t>
            </a:r>
            <a:r>
              <a:rPr lang="en-BG" sz="2300">
                <a:solidFill>
                  <a:schemeClr val="dk2"/>
                </a:solidFill>
                <a:latin typeface="Century Gothic"/>
                <a:ea typeface="Century Gothic"/>
                <a:cs typeface="Century Gothic"/>
                <a:sym typeface="Century Gothic"/>
              </a:rPr>
              <a:t>  A</a:t>
            </a:r>
            <a:r>
              <a:rPr baseline="-25000" lang="en-BG" sz="2300">
                <a:solidFill>
                  <a:schemeClr val="dk2"/>
                </a:solidFill>
                <a:latin typeface="Century Gothic"/>
                <a:ea typeface="Century Gothic"/>
                <a:cs typeface="Century Gothic"/>
                <a:sym typeface="Century Gothic"/>
              </a:rPr>
              <a:t>bird</a:t>
            </a:r>
            <a:endParaRPr baseline="-25000" sz="2300">
              <a:solidFill>
                <a:schemeClr val="dk2"/>
              </a:solidFill>
              <a:latin typeface="Century Gothic"/>
              <a:ea typeface="Century Gothic"/>
              <a:cs typeface="Century Gothic"/>
              <a:sym typeface="Century Gothic"/>
            </a:endParaRPr>
          </a:p>
        </p:txBody>
      </p:sp>
      <p:sp>
        <p:nvSpPr>
          <p:cNvPr id="572" name="Google Shape;572;g2e0871e8e00_5_440"/>
          <p:cNvSpPr txBox="1"/>
          <p:nvPr/>
        </p:nvSpPr>
        <p:spPr>
          <a:xfrm>
            <a:off x="8718700" y="4330930"/>
            <a:ext cx="2252700" cy="702600"/>
          </a:xfrm>
          <a:prstGeom prst="rect">
            <a:avLst/>
          </a:prstGeom>
          <a:noFill/>
          <a:ln>
            <a:noFill/>
          </a:ln>
        </p:spPr>
        <p:txBody>
          <a:bodyPr anchorCtr="0" anchor="t" bIns="121900" lIns="121900" spcFirstLastPara="1" rIns="121900" wrap="square" tIns="121900">
            <a:noAutofit/>
          </a:bodyPr>
          <a:lstStyle/>
          <a:p>
            <a:pPr indent="0" lvl="0" marL="0" rtl="0" algn="ctr">
              <a:spcBef>
                <a:spcPts val="0"/>
              </a:spcBef>
              <a:spcAft>
                <a:spcPts val="0"/>
              </a:spcAft>
              <a:buNone/>
            </a:pPr>
            <a:r>
              <a:rPr lang="en-BG" sz="2300">
                <a:solidFill>
                  <a:schemeClr val="dk2"/>
                </a:solidFill>
                <a:latin typeface="Century Gothic"/>
                <a:ea typeface="Century Gothic"/>
                <a:cs typeface="Century Gothic"/>
                <a:sym typeface="Century Gothic"/>
              </a:rPr>
              <a:t>A</a:t>
            </a:r>
            <a:r>
              <a:rPr baseline="-25000" lang="en-BG" sz="2300">
                <a:solidFill>
                  <a:schemeClr val="dk2"/>
                </a:solidFill>
                <a:latin typeface="Century Gothic"/>
                <a:ea typeface="Century Gothic"/>
                <a:cs typeface="Century Gothic"/>
                <a:sym typeface="Century Gothic"/>
              </a:rPr>
              <a:t>prey</a:t>
            </a:r>
            <a:r>
              <a:rPr lang="en-BG" sz="2300">
                <a:solidFill>
                  <a:schemeClr val="dk2"/>
                </a:solidFill>
                <a:latin typeface="Century Gothic"/>
                <a:ea typeface="Century Gothic"/>
                <a:cs typeface="Century Gothic"/>
                <a:sym typeface="Century Gothic"/>
              </a:rPr>
              <a:t> </a:t>
            </a:r>
            <a:r>
              <a:rPr lang="en-BG" sz="2300">
                <a:solidFill>
                  <a:schemeClr val="dk1"/>
                </a:solidFill>
                <a:latin typeface="Century Gothic"/>
                <a:ea typeface="Century Gothic"/>
                <a:cs typeface="Century Gothic"/>
                <a:sym typeface="Century Gothic"/>
              </a:rPr>
              <a:t>o-o</a:t>
            </a:r>
            <a:r>
              <a:rPr lang="en-BG" sz="2300">
                <a:solidFill>
                  <a:schemeClr val="dk2"/>
                </a:solidFill>
                <a:latin typeface="Century Gothic"/>
                <a:ea typeface="Century Gothic"/>
                <a:cs typeface="Century Gothic"/>
                <a:sym typeface="Century Gothic"/>
              </a:rPr>
              <a:t>  A</a:t>
            </a:r>
            <a:r>
              <a:rPr baseline="-25000" lang="en-BG" sz="2300">
                <a:solidFill>
                  <a:schemeClr val="dk2"/>
                </a:solidFill>
                <a:latin typeface="Century Gothic"/>
                <a:ea typeface="Century Gothic"/>
                <a:cs typeface="Century Gothic"/>
                <a:sym typeface="Century Gothic"/>
              </a:rPr>
              <a:t>pred</a:t>
            </a:r>
            <a:endParaRPr baseline="-25000" sz="2300">
              <a:solidFill>
                <a:schemeClr val="dk2"/>
              </a:solidFill>
              <a:latin typeface="Century Gothic"/>
              <a:ea typeface="Century Gothic"/>
              <a:cs typeface="Century Gothic"/>
              <a:sym typeface="Century Gothic"/>
            </a:endParaRPr>
          </a:p>
        </p:txBody>
      </p:sp>
      <p:sp>
        <p:nvSpPr>
          <p:cNvPr id="573" name="Google Shape;573;g2e0871e8e00_5_440"/>
          <p:cNvSpPr txBox="1"/>
          <p:nvPr>
            <p:ph idx="12" type="sldNum"/>
          </p:nvPr>
        </p:nvSpPr>
        <p:spPr>
          <a:xfrm>
            <a:off x="11631310" y="68880"/>
            <a:ext cx="4641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BG"/>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6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7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7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7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7" name="Shape 577"/>
        <p:cNvGrpSpPr/>
        <p:nvPr/>
      </p:nvGrpSpPr>
      <p:grpSpPr>
        <a:xfrm>
          <a:off x="0" y="0"/>
          <a:ext cx="0" cy="0"/>
          <a:chOff x="0" y="0"/>
          <a:chExt cx="0" cy="0"/>
        </a:xfrm>
      </p:grpSpPr>
      <p:sp>
        <p:nvSpPr>
          <p:cNvPr id="578" name="Google Shape;578;g2e0871e8e00_5_626"/>
          <p:cNvSpPr txBox="1"/>
          <p:nvPr/>
        </p:nvSpPr>
        <p:spPr>
          <a:xfrm>
            <a:off x="738825" y="1333900"/>
            <a:ext cx="10557900" cy="14160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Clr>
                <a:schemeClr val="dk1"/>
              </a:buClr>
              <a:buSzPts val="2000"/>
              <a:buFont typeface="Century Gothic"/>
              <a:buChar char="-"/>
            </a:pPr>
            <a:r>
              <a:rPr lang="en-BG" sz="2000">
                <a:solidFill>
                  <a:schemeClr val="dk1"/>
                </a:solidFill>
                <a:latin typeface="Century Gothic"/>
                <a:ea typeface="Century Gothic"/>
                <a:cs typeface="Century Gothic"/>
                <a:sym typeface="Century Gothic"/>
              </a:rPr>
              <a:t>Many different families of methods: constraint-based methods, score-based, continuous optimization-based (benefiting from ML), </a:t>
            </a:r>
            <a:r>
              <a:rPr lang="en-BG" sz="2000">
                <a:solidFill>
                  <a:schemeClr val="dk1"/>
                </a:solidFill>
                <a:latin typeface="Century Gothic"/>
                <a:ea typeface="Century Gothic"/>
                <a:cs typeface="Century Gothic"/>
                <a:sym typeface="Century Gothic"/>
              </a:rPr>
              <a:t>asymmetry</a:t>
            </a:r>
            <a:r>
              <a:rPr lang="en-BG" sz="2000">
                <a:solidFill>
                  <a:schemeClr val="dk1"/>
                </a:solidFill>
                <a:latin typeface="Century Gothic"/>
                <a:ea typeface="Century Gothic"/>
                <a:cs typeface="Century Gothic"/>
                <a:sym typeface="Century Gothic"/>
              </a:rPr>
              <a:t>-based.</a:t>
            </a:r>
            <a:endParaRPr sz="2000">
              <a:solidFill>
                <a:schemeClr val="dk1"/>
              </a:solidFill>
              <a:latin typeface="Century Gothic"/>
              <a:ea typeface="Century Gothic"/>
              <a:cs typeface="Century Gothic"/>
              <a:sym typeface="Century Gothic"/>
            </a:endParaRPr>
          </a:p>
          <a:p>
            <a:pPr indent="0" lvl="0" marL="457200" rtl="0" algn="l">
              <a:spcBef>
                <a:spcPts val="0"/>
              </a:spcBef>
              <a:spcAft>
                <a:spcPts val="0"/>
              </a:spcAft>
              <a:buNone/>
            </a:pPr>
            <a:r>
              <a:t/>
            </a:r>
            <a:endParaRPr sz="2000">
              <a:solidFill>
                <a:schemeClr val="dk1"/>
              </a:solidFill>
              <a:latin typeface="Century Gothic"/>
              <a:ea typeface="Century Gothic"/>
              <a:cs typeface="Century Gothic"/>
              <a:sym typeface="Century Gothic"/>
            </a:endParaRPr>
          </a:p>
          <a:p>
            <a:pPr indent="-355600" lvl="0" marL="457200" rtl="0" algn="l">
              <a:spcBef>
                <a:spcPts val="0"/>
              </a:spcBef>
              <a:spcAft>
                <a:spcPts val="0"/>
              </a:spcAft>
              <a:buClr>
                <a:schemeClr val="dk1"/>
              </a:buClr>
              <a:buSzPts val="2000"/>
              <a:buFont typeface="Century Gothic"/>
              <a:buChar char="-"/>
            </a:pPr>
            <a:r>
              <a:rPr lang="en-BG" sz="2000">
                <a:solidFill>
                  <a:schemeClr val="dk1"/>
                </a:solidFill>
                <a:latin typeface="Century Gothic"/>
                <a:ea typeface="Century Gothic"/>
                <a:cs typeface="Century Gothic"/>
                <a:sym typeface="Century Gothic"/>
              </a:rPr>
              <a:t>Many challenges:</a:t>
            </a:r>
            <a:endParaRPr sz="2000">
              <a:solidFill>
                <a:schemeClr val="dk1"/>
              </a:solidFill>
              <a:latin typeface="Century Gothic"/>
              <a:ea typeface="Century Gothic"/>
              <a:cs typeface="Century Gothic"/>
              <a:sym typeface="Century Gothic"/>
            </a:endParaRPr>
          </a:p>
        </p:txBody>
      </p:sp>
      <p:sp>
        <p:nvSpPr>
          <p:cNvPr id="579" name="Google Shape;579;g2e0871e8e00_5_626"/>
          <p:cNvSpPr txBox="1"/>
          <p:nvPr/>
        </p:nvSpPr>
        <p:spPr>
          <a:xfrm>
            <a:off x="896050" y="6498749"/>
            <a:ext cx="104007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BG" sz="1200">
                <a:latin typeface="Century Gothic"/>
                <a:ea typeface="Century Gothic"/>
                <a:cs typeface="Century Gothic"/>
                <a:sym typeface="Century Gothic"/>
              </a:rPr>
              <a:t>Methodological challenges for causal discovery in complex spatio-temporal systems such as the Earth system (Runge et al. 2019)</a:t>
            </a:r>
            <a:endParaRPr b="1" sz="1200">
              <a:latin typeface="Century Gothic"/>
              <a:ea typeface="Century Gothic"/>
              <a:cs typeface="Century Gothic"/>
              <a:sym typeface="Century Gothic"/>
            </a:endParaRPr>
          </a:p>
        </p:txBody>
      </p:sp>
      <p:sp>
        <p:nvSpPr>
          <p:cNvPr id="580" name="Google Shape;580;g2e0871e8e00_5_626"/>
          <p:cNvSpPr txBox="1"/>
          <p:nvPr/>
        </p:nvSpPr>
        <p:spPr>
          <a:xfrm>
            <a:off x="290300" y="0"/>
            <a:ext cx="90168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BG" sz="4800">
                <a:solidFill>
                  <a:srgbClr val="163A3C"/>
                </a:solidFill>
                <a:latin typeface="Poppins"/>
                <a:ea typeface="Poppins"/>
                <a:cs typeface="Poppins"/>
                <a:sym typeface="Poppins"/>
              </a:rPr>
              <a:t>Causal discovery conclusion</a:t>
            </a:r>
            <a:endParaRPr/>
          </a:p>
        </p:txBody>
      </p:sp>
      <p:pic>
        <p:nvPicPr>
          <p:cNvPr id="581" name="Google Shape;581;g2e0871e8e00_5_626"/>
          <p:cNvPicPr preferRelativeResize="0"/>
          <p:nvPr/>
        </p:nvPicPr>
        <p:blipFill>
          <a:blip r:embed="rId3">
            <a:alphaModFix/>
          </a:blip>
          <a:stretch>
            <a:fillRect/>
          </a:stretch>
        </p:blipFill>
        <p:spPr>
          <a:xfrm>
            <a:off x="1738125" y="373563"/>
            <a:ext cx="8559302" cy="6110875"/>
          </a:xfrm>
          <a:prstGeom prst="rect">
            <a:avLst/>
          </a:prstGeom>
          <a:noFill/>
          <a:ln cap="flat" cmpd="sng" w="19050">
            <a:solidFill>
              <a:schemeClr val="dk2"/>
            </a:solidFill>
            <a:prstDash val="solid"/>
            <a:round/>
            <a:headEnd len="sm" w="sm" type="none"/>
            <a:tailEnd len="sm" w="sm" type="none"/>
          </a:ln>
        </p:spPr>
      </p:pic>
      <p:sp>
        <p:nvSpPr>
          <p:cNvPr id="582" name="Google Shape;582;g2e0871e8e00_5_626"/>
          <p:cNvSpPr txBox="1"/>
          <p:nvPr>
            <p:ph idx="12" type="sldNum"/>
          </p:nvPr>
        </p:nvSpPr>
        <p:spPr>
          <a:xfrm>
            <a:off x="11631310" y="68880"/>
            <a:ext cx="4641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BG"/>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8">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8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6" name="Shape 586"/>
        <p:cNvGrpSpPr/>
        <p:nvPr/>
      </p:nvGrpSpPr>
      <p:grpSpPr>
        <a:xfrm>
          <a:off x="0" y="0"/>
          <a:ext cx="0" cy="0"/>
          <a:chOff x="0" y="0"/>
          <a:chExt cx="0" cy="0"/>
        </a:xfrm>
      </p:grpSpPr>
      <p:sp>
        <p:nvSpPr>
          <p:cNvPr id="587" name="Google Shape;587;g2e045e19c3c_0_15"/>
          <p:cNvSpPr txBox="1"/>
          <p:nvPr>
            <p:ph type="title"/>
          </p:nvPr>
        </p:nvSpPr>
        <p:spPr>
          <a:xfrm>
            <a:off x="831850" y="2275827"/>
            <a:ext cx="10515600" cy="2007300"/>
          </a:xfrm>
          <a:prstGeom prst="rect">
            <a:avLst/>
          </a:prstGeom>
          <a:noFill/>
          <a:ln>
            <a:noFill/>
          </a:ln>
        </p:spPr>
        <p:txBody>
          <a:bodyPr anchorCtr="0" anchor="ctr" bIns="45700" lIns="91425" spcFirstLastPara="1" rIns="91425" wrap="square" tIns="45700">
            <a:normAutofit/>
          </a:bodyPr>
          <a:lstStyle/>
          <a:p>
            <a:pPr indent="-609600" lvl="0" marL="457200" rtl="0" algn="ctr">
              <a:lnSpc>
                <a:spcPct val="90000"/>
              </a:lnSpc>
              <a:spcBef>
                <a:spcPts val="0"/>
              </a:spcBef>
              <a:spcAft>
                <a:spcPts val="0"/>
              </a:spcAft>
              <a:buSzPts val="6000"/>
              <a:buAutoNum type="romanUcPeriod" startAt="4"/>
            </a:pPr>
            <a:r>
              <a:rPr lang="en-BG"/>
              <a:t>Covariate adjustment</a:t>
            </a:r>
            <a:endParaRPr/>
          </a:p>
        </p:txBody>
      </p:sp>
      <p:sp>
        <p:nvSpPr>
          <p:cNvPr id="588" name="Google Shape;588;g2e045e19c3c_0_15"/>
          <p:cNvSpPr txBox="1"/>
          <p:nvPr>
            <p:ph idx="1" type="body"/>
          </p:nvPr>
        </p:nvSpPr>
        <p:spPr>
          <a:xfrm>
            <a:off x="831850" y="4589480"/>
            <a:ext cx="10515600" cy="12351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None/>
            </a:pPr>
            <a:r>
              <a:t/>
            </a:r>
            <a:endParaRPr/>
          </a:p>
          <a:p>
            <a:pPr indent="0" lvl="0" marL="0" rtl="0" algn="ctr">
              <a:lnSpc>
                <a:spcPct val="90000"/>
              </a:lnSpc>
              <a:spcBef>
                <a:spcPts val="0"/>
              </a:spcBef>
              <a:spcAft>
                <a:spcPts val="0"/>
              </a:spcAft>
              <a:buNone/>
            </a:pPr>
            <a:r>
              <a:rPr lang="en-BG"/>
              <a:t>Structural Causal Models</a:t>
            </a:r>
            <a:endParaRPr/>
          </a:p>
        </p:txBody>
      </p:sp>
      <p:sp>
        <p:nvSpPr>
          <p:cNvPr id="589" name="Google Shape;589;g2e045e19c3c_0_15"/>
          <p:cNvSpPr txBox="1"/>
          <p:nvPr>
            <p:ph idx="12" type="sldNum"/>
          </p:nvPr>
        </p:nvSpPr>
        <p:spPr>
          <a:xfrm>
            <a:off x="11631310" y="68880"/>
            <a:ext cx="4641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BG"/>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g2e045e19c3c_0_143"/>
          <p:cNvSpPr txBox="1"/>
          <p:nvPr>
            <p:ph type="title"/>
          </p:nvPr>
        </p:nvSpPr>
        <p:spPr>
          <a:xfrm>
            <a:off x="254496" y="268550"/>
            <a:ext cx="11341800" cy="13257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163A3C"/>
              </a:buClr>
              <a:buSzPts val="3600"/>
              <a:buFont typeface="Poppins"/>
              <a:buNone/>
            </a:pPr>
            <a:r>
              <a:rPr lang="en-BG" sz="3100"/>
              <a:t>Motivation</a:t>
            </a:r>
            <a:r>
              <a:rPr lang="en-BG" sz="3100"/>
              <a:t>: What is the causal effect of a given action on a given outcome variable?</a:t>
            </a:r>
            <a:endParaRPr sz="3100"/>
          </a:p>
        </p:txBody>
      </p:sp>
      <p:sp>
        <p:nvSpPr>
          <p:cNvPr id="146" name="Google Shape;146;g2e045e19c3c_0_143"/>
          <p:cNvSpPr txBox="1"/>
          <p:nvPr>
            <p:ph idx="1" type="body"/>
          </p:nvPr>
        </p:nvSpPr>
        <p:spPr>
          <a:xfrm>
            <a:off x="172675" y="1365650"/>
            <a:ext cx="6427500" cy="572100"/>
          </a:xfrm>
          <a:prstGeom prst="rect">
            <a:avLst/>
          </a:prstGeom>
          <a:noFill/>
          <a:ln>
            <a:noFill/>
          </a:ln>
        </p:spPr>
        <p:txBody>
          <a:bodyPr anchorCtr="0" anchor="t" bIns="45700" lIns="91425" spcFirstLastPara="1" rIns="91425" wrap="square" tIns="45700">
            <a:normAutofit/>
          </a:bodyPr>
          <a:lstStyle/>
          <a:p>
            <a:pPr indent="-355600" lvl="0" marL="457200" rtl="0" algn="l">
              <a:lnSpc>
                <a:spcPct val="90000"/>
              </a:lnSpc>
              <a:spcBef>
                <a:spcPts val="0"/>
              </a:spcBef>
              <a:spcAft>
                <a:spcPts val="0"/>
              </a:spcAft>
              <a:buSzPts val="2000"/>
              <a:buChar char="-"/>
            </a:pPr>
            <a:r>
              <a:rPr b="1" lang="en-BG" sz="2200"/>
              <a:t>Gold standard:</a:t>
            </a:r>
            <a:r>
              <a:rPr lang="en-BG" sz="2200"/>
              <a:t> Randomised Control Trials</a:t>
            </a:r>
            <a:endParaRPr sz="2200"/>
          </a:p>
        </p:txBody>
      </p:sp>
      <p:pic>
        <p:nvPicPr>
          <p:cNvPr id="147" name="Google Shape;147;g2e045e19c3c_0_143"/>
          <p:cNvPicPr preferRelativeResize="0"/>
          <p:nvPr/>
        </p:nvPicPr>
        <p:blipFill rotWithShape="1">
          <a:blip r:embed="rId3">
            <a:alphaModFix/>
          </a:blip>
          <a:srcRect b="10071" l="0" r="0" t="0"/>
          <a:stretch/>
        </p:blipFill>
        <p:spPr>
          <a:xfrm>
            <a:off x="172676" y="2002824"/>
            <a:ext cx="6912699" cy="3778325"/>
          </a:xfrm>
          <a:prstGeom prst="rect">
            <a:avLst/>
          </a:prstGeom>
          <a:noFill/>
          <a:ln>
            <a:noFill/>
          </a:ln>
        </p:spPr>
      </p:pic>
      <p:sp>
        <p:nvSpPr>
          <p:cNvPr id="148" name="Google Shape;148;g2e045e19c3c_0_143"/>
          <p:cNvSpPr txBox="1"/>
          <p:nvPr/>
        </p:nvSpPr>
        <p:spPr>
          <a:xfrm>
            <a:off x="477475" y="5694825"/>
            <a:ext cx="66078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BG" sz="1600">
                <a:solidFill>
                  <a:schemeClr val="dk1"/>
                </a:solidFill>
                <a:latin typeface="Century Gothic"/>
                <a:ea typeface="Century Gothic"/>
                <a:cs typeface="Century Gothic"/>
                <a:sym typeface="Century Gothic"/>
              </a:rPr>
              <a:t>Haynes et al. 2012 </a:t>
            </a:r>
            <a:r>
              <a:rPr lang="en-BG" sz="1600" u="sng">
                <a:solidFill>
                  <a:schemeClr val="hlink"/>
                </a:solidFill>
                <a:latin typeface="Century Gothic"/>
                <a:ea typeface="Century Gothic"/>
                <a:cs typeface="Century Gothic"/>
                <a:sym typeface="Century Gothic"/>
                <a:hlinkClick r:id="rId4"/>
              </a:rPr>
              <a:t>http://dx.doi.org/10.2139/ssrn.2131581</a:t>
            </a:r>
            <a:r>
              <a:rPr lang="en-BG" sz="1600">
                <a:solidFill>
                  <a:schemeClr val="dk1"/>
                </a:solidFill>
                <a:latin typeface="Century Gothic"/>
                <a:ea typeface="Century Gothic"/>
                <a:cs typeface="Century Gothic"/>
                <a:sym typeface="Century Gothic"/>
              </a:rPr>
              <a:t> </a:t>
            </a:r>
            <a:endParaRPr sz="1600">
              <a:solidFill>
                <a:schemeClr val="dk1"/>
              </a:solidFill>
              <a:latin typeface="Century Gothic"/>
              <a:ea typeface="Century Gothic"/>
              <a:cs typeface="Century Gothic"/>
              <a:sym typeface="Century Gothic"/>
            </a:endParaRPr>
          </a:p>
        </p:txBody>
      </p:sp>
      <p:sp>
        <p:nvSpPr>
          <p:cNvPr id="149" name="Google Shape;149;g2e045e19c3c_0_143"/>
          <p:cNvSpPr/>
          <p:nvPr/>
        </p:nvSpPr>
        <p:spPr>
          <a:xfrm>
            <a:off x="3412656" y="3876672"/>
            <a:ext cx="570600" cy="260400"/>
          </a:xfrm>
          <a:prstGeom prst="rect">
            <a:avLst/>
          </a:prstGeom>
          <a:noFill/>
          <a:ln cap="flat" cmpd="sng" w="381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entury Gothic"/>
              <a:ea typeface="Century Gothic"/>
              <a:cs typeface="Century Gothic"/>
              <a:sym typeface="Century Gothic"/>
            </a:endParaRPr>
          </a:p>
        </p:txBody>
      </p:sp>
      <p:sp>
        <p:nvSpPr>
          <p:cNvPr id="150" name="Google Shape;150;g2e045e19c3c_0_143"/>
          <p:cNvSpPr txBox="1"/>
          <p:nvPr/>
        </p:nvSpPr>
        <p:spPr>
          <a:xfrm>
            <a:off x="8111575" y="1688675"/>
            <a:ext cx="3236700" cy="818400"/>
          </a:xfrm>
          <a:prstGeom prst="rect">
            <a:avLst/>
          </a:prstGeom>
          <a:noFill/>
          <a:ln>
            <a:noFill/>
          </a:ln>
        </p:spPr>
        <p:txBody>
          <a:bodyPr anchorCtr="0" anchor="t" bIns="91425" lIns="91425" spcFirstLastPara="1" rIns="91425" wrap="square" tIns="91425">
            <a:noAutofit/>
          </a:bodyPr>
          <a:lstStyle/>
          <a:p>
            <a:pPr indent="-355600" lvl="0" marL="457200" rtl="0" algn="l">
              <a:spcBef>
                <a:spcPts val="0"/>
              </a:spcBef>
              <a:spcAft>
                <a:spcPts val="0"/>
              </a:spcAft>
              <a:buClr>
                <a:schemeClr val="accent1"/>
              </a:buClr>
              <a:buSzPts val="2000"/>
              <a:buFont typeface="Century Gothic"/>
              <a:buChar char="+"/>
            </a:pPr>
            <a:r>
              <a:rPr lang="en-BG" sz="2000">
                <a:solidFill>
                  <a:schemeClr val="accent1"/>
                </a:solidFill>
                <a:latin typeface="Century Gothic"/>
                <a:ea typeface="Century Gothic"/>
                <a:cs typeface="Century Gothic"/>
                <a:sym typeface="Century Gothic"/>
              </a:rPr>
              <a:t>Balances out all</a:t>
            </a:r>
            <a:r>
              <a:rPr b="1" lang="en-BG" sz="2000">
                <a:solidFill>
                  <a:schemeClr val="accent1"/>
                </a:solidFill>
                <a:latin typeface="Century Gothic"/>
                <a:ea typeface="Century Gothic"/>
                <a:cs typeface="Century Gothic"/>
                <a:sym typeface="Century Gothic"/>
              </a:rPr>
              <a:t> confoundings effects</a:t>
            </a:r>
            <a:endParaRPr sz="2000">
              <a:solidFill>
                <a:schemeClr val="accent2"/>
              </a:solidFill>
              <a:latin typeface="Century Gothic"/>
              <a:ea typeface="Century Gothic"/>
              <a:cs typeface="Century Gothic"/>
              <a:sym typeface="Century Gothic"/>
            </a:endParaRPr>
          </a:p>
        </p:txBody>
      </p:sp>
      <p:sp>
        <p:nvSpPr>
          <p:cNvPr id="151" name="Google Shape;151;g2e045e19c3c_0_143"/>
          <p:cNvSpPr txBox="1"/>
          <p:nvPr/>
        </p:nvSpPr>
        <p:spPr>
          <a:xfrm>
            <a:off x="8207450" y="2601500"/>
            <a:ext cx="32367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BG" sz="2000">
                <a:solidFill>
                  <a:schemeClr val="dk1"/>
                </a:solidFill>
                <a:latin typeface="Century Gothic"/>
                <a:ea typeface="Century Gothic"/>
                <a:cs typeface="Century Gothic"/>
                <a:sym typeface="Century Gothic"/>
              </a:rPr>
              <a:t>But:</a:t>
            </a:r>
            <a:r>
              <a:rPr lang="en-BG" sz="2000">
                <a:solidFill>
                  <a:schemeClr val="dk1"/>
                </a:solidFill>
                <a:latin typeface="Century Gothic"/>
                <a:ea typeface="Century Gothic"/>
                <a:cs typeface="Century Gothic"/>
                <a:sym typeface="Century Gothic"/>
              </a:rPr>
              <a:t> Impossible and/or unethical to run in many ecological applications </a:t>
            </a:r>
            <a:endParaRPr/>
          </a:p>
        </p:txBody>
      </p:sp>
      <p:sp>
        <p:nvSpPr>
          <p:cNvPr id="152" name="Google Shape;152;g2e045e19c3c_0_143"/>
          <p:cNvSpPr txBox="1"/>
          <p:nvPr/>
        </p:nvSpPr>
        <p:spPr>
          <a:xfrm>
            <a:off x="8263975" y="5390125"/>
            <a:ext cx="3236700" cy="800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BG" sz="2000">
                <a:solidFill>
                  <a:schemeClr val="accent2"/>
                </a:solidFill>
                <a:latin typeface="Century Gothic"/>
                <a:ea typeface="Century Gothic"/>
                <a:cs typeface="Century Gothic"/>
                <a:sym typeface="Century Gothic"/>
              </a:rPr>
              <a:t>→ Causal inference to the rescue</a:t>
            </a:r>
            <a:endParaRPr b="1"/>
          </a:p>
        </p:txBody>
      </p:sp>
      <p:pic>
        <p:nvPicPr>
          <p:cNvPr id="153" name="Google Shape;153;g2e045e19c3c_0_143"/>
          <p:cNvPicPr preferRelativeResize="0"/>
          <p:nvPr/>
        </p:nvPicPr>
        <p:blipFill rotWithShape="1">
          <a:blip r:embed="rId5">
            <a:alphaModFix/>
          </a:blip>
          <a:srcRect b="0" l="18572" r="22728" t="0"/>
          <a:stretch/>
        </p:blipFill>
        <p:spPr>
          <a:xfrm>
            <a:off x="8379550" y="3689325"/>
            <a:ext cx="2892525" cy="1487925"/>
          </a:xfrm>
          <a:prstGeom prst="rect">
            <a:avLst/>
          </a:prstGeom>
          <a:noFill/>
          <a:ln cap="flat" cmpd="sng" w="9525">
            <a:solidFill>
              <a:srgbClr val="000000"/>
            </a:solidFill>
            <a:prstDash val="solid"/>
            <a:round/>
            <a:headEnd len="sm" w="sm" type="none"/>
            <a:tailEnd len="sm" w="sm" type="none"/>
          </a:ln>
        </p:spPr>
      </p:pic>
      <p:sp>
        <p:nvSpPr>
          <p:cNvPr id="154" name="Google Shape;154;g2e045e19c3c_0_143"/>
          <p:cNvSpPr txBox="1"/>
          <p:nvPr/>
        </p:nvSpPr>
        <p:spPr>
          <a:xfrm>
            <a:off x="9810575" y="3646575"/>
            <a:ext cx="1289700" cy="384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BG" sz="1300">
                <a:solidFill>
                  <a:schemeClr val="dk1"/>
                </a:solidFill>
                <a:latin typeface="Century Gothic"/>
                <a:ea typeface="Century Gothic"/>
                <a:cs typeface="Century Gothic"/>
                <a:sym typeface="Century Gothic"/>
              </a:rPr>
              <a:t>Climate</a:t>
            </a:r>
            <a:endParaRPr sz="1300">
              <a:solidFill>
                <a:schemeClr val="dk1"/>
              </a:solidFill>
              <a:latin typeface="Century Gothic"/>
              <a:ea typeface="Century Gothic"/>
              <a:cs typeface="Century Gothic"/>
              <a:sym typeface="Century Gothic"/>
            </a:endParaRPr>
          </a:p>
        </p:txBody>
      </p:sp>
      <p:sp>
        <p:nvSpPr>
          <p:cNvPr id="155" name="Google Shape;155;g2e045e19c3c_0_143"/>
          <p:cNvSpPr txBox="1"/>
          <p:nvPr/>
        </p:nvSpPr>
        <p:spPr>
          <a:xfrm>
            <a:off x="8972375" y="4599971"/>
            <a:ext cx="12897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BG" sz="1300">
                <a:solidFill>
                  <a:schemeClr val="dk1"/>
                </a:solidFill>
                <a:latin typeface="Century Gothic"/>
                <a:ea typeface="Century Gothic"/>
                <a:cs typeface="Century Gothic"/>
                <a:sym typeface="Century Gothic"/>
              </a:rPr>
              <a:t>Habitat structure</a:t>
            </a:r>
            <a:endParaRPr sz="1300">
              <a:solidFill>
                <a:schemeClr val="dk1"/>
              </a:solidFill>
              <a:latin typeface="Century Gothic"/>
              <a:ea typeface="Century Gothic"/>
              <a:cs typeface="Century Gothic"/>
              <a:sym typeface="Century Gothic"/>
            </a:endParaRPr>
          </a:p>
        </p:txBody>
      </p:sp>
      <p:sp>
        <p:nvSpPr>
          <p:cNvPr id="156" name="Google Shape;156;g2e045e19c3c_0_143"/>
          <p:cNvSpPr txBox="1"/>
          <p:nvPr/>
        </p:nvSpPr>
        <p:spPr>
          <a:xfrm>
            <a:off x="9824768" y="4599971"/>
            <a:ext cx="12897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BG" sz="1300">
                <a:solidFill>
                  <a:schemeClr val="dk1"/>
                </a:solidFill>
                <a:latin typeface="Century Gothic"/>
                <a:ea typeface="Century Gothic"/>
                <a:cs typeface="Century Gothic"/>
                <a:sym typeface="Century Gothic"/>
              </a:rPr>
              <a:t>Species richness</a:t>
            </a:r>
            <a:endParaRPr sz="1300">
              <a:solidFill>
                <a:schemeClr val="dk1"/>
              </a:solidFill>
              <a:latin typeface="Century Gothic"/>
              <a:ea typeface="Century Gothic"/>
              <a:cs typeface="Century Gothic"/>
              <a:sym typeface="Century Gothic"/>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4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4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3" name="Shape 593"/>
        <p:cNvGrpSpPr/>
        <p:nvPr/>
      </p:nvGrpSpPr>
      <p:grpSpPr>
        <a:xfrm>
          <a:off x="0" y="0"/>
          <a:ext cx="0" cy="0"/>
          <a:chOff x="0" y="0"/>
          <a:chExt cx="0" cy="0"/>
        </a:xfrm>
      </p:grpSpPr>
      <p:sp>
        <p:nvSpPr>
          <p:cNvPr id="594" name="Google Shape;594;g2e045e19c3c_0_80"/>
          <p:cNvSpPr txBox="1"/>
          <p:nvPr>
            <p:ph type="title"/>
          </p:nvPr>
        </p:nvSpPr>
        <p:spPr>
          <a:xfrm>
            <a:off x="254510" y="26855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163A3C"/>
              </a:buClr>
              <a:buSzPts val="3600"/>
              <a:buFont typeface="Poppins"/>
              <a:buNone/>
            </a:pPr>
            <a:r>
              <a:rPr lang="en-BG"/>
              <a:t>Effect estimation overview</a:t>
            </a:r>
            <a:endParaRPr/>
          </a:p>
        </p:txBody>
      </p:sp>
      <p:sp>
        <p:nvSpPr>
          <p:cNvPr id="595" name="Google Shape;595;g2e045e19c3c_0_80"/>
          <p:cNvSpPr txBox="1"/>
          <p:nvPr>
            <p:ph idx="1" type="body"/>
          </p:nvPr>
        </p:nvSpPr>
        <p:spPr>
          <a:xfrm>
            <a:off x="254500" y="1792653"/>
            <a:ext cx="11682900" cy="3990900"/>
          </a:xfrm>
          <a:prstGeom prst="rect">
            <a:avLst/>
          </a:prstGeom>
          <a:noFill/>
          <a:ln>
            <a:noFill/>
          </a:ln>
        </p:spPr>
        <p:txBody>
          <a:bodyPr anchorCtr="0" anchor="t" bIns="45700" lIns="91425" spcFirstLastPara="1" rIns="91425" wrap="square" tIns="45700">
            <a:normAutofit/>
          </a:bodyPr>
          <a:lstStyle/>
          <a:p>
            <a:pPr indent="-342900" lvl="0" marL="457200" rtl="0" algn="l">
              <a:lnSpc>
                <a:spcPct val="90000"/>
              </a:lnSpc>
              <a:spcBef>
                <a:spcPts val="0"/>
              </a:spcBef>
              <a:spcAft>
                <a:spcPts val="0"/>
              </a:spcAft>
              <a:buSzPts val="1800"/>
              <a:buChar char="-"/>
            </a:pPr>
            <a:r>
              <a:rPr lang="en-BG"/>
              <a:t>Causal effects can be </a:t>
            </a:r>
            <a:r>
              <a:rPr lang="en-BG"/>
              <a:t>estimated</a:t>
            </a:r>
            <a:r>
              <a:rPr lang="en-BG"/>
              <a:t>:</a:t>
            </a:r>
            <a:endParaRPr/>
          </a:p>
          <a:p>
            <a:pPr indent="0" lvl="0" marL="914400" rtl="0" algn="l">
              <a:lnSpc>
                <a:spcPct val="90000"/>
              </a:lnSpc>
              <a:spcBef>
                <a:spcPts val="0"/>
              </a:spcBef>
              <a:spcAft>
                <a:spcPts val="0"/>
              </a:spcAft>
              <a:buNone/>
            </a:pPr>
            <a:r>
              <a:t/>
            </a:r>
            <a:endParaRPr/>
          </a:p>
          <a:p>
            <a:pPr indent="-342900" lvl="1" marL="1371600" rtl="0" algn="l">
              <a:spcBef>
                <a:spcPts val="0"/>
              </a:spcBef>
              <a:spcAft>
                <a:spcPts val="0"/>
              </a:spcAft>
              <a:buSzPts val="1800"/>
              <a:buChar char="-"/>
            </a:pPr>
            <a:r>
              <a:rPr b="1" i="1" lang="en-BG"/>
              <a:t>Quasi-experimental</a:t>
            </a:r>
            <a:r>
              <a:rPr b="1" lang="en-BG"/>
              <a:t> methods:</a:t>
            </a:r>
            <a:r>
              <a:rPr lang="en-BG"/>
              <a:t> Matching methods, Instrument variables, panel regression etc</a:t>
            </a:r>
            <a:endParaRPr/>
          </a:p>
          <a:p>
            <a:pPr indent="0" lvl="0" marL="1371600" rtl="0" algn="l">
              <a:spcBef>
                <a:spcPts val="0"/>
              </a:spcBef>
              <a:spcAft>
                <a:spcPts val="0"/>
              </a:spcAft>
              <a:buNone/>
            </a:pPr>
            <a:r>
              <a:t/>
            </a:r>
            <a:endParaRPr/>
          </a:p>
          <a:p>
            <a:pPr indent="-342900" lvl="1" marL="1371600" rtl="0" algn="l">
              <a:lnSpc>
                <a:spcPct val="90000"/>
              </a:lnSpc>
              <a:spcBef>
                <a:spcPts val="0"/>
              </a:spcBef>
              <a:spcAft>
                <a:spcPts val="0"/>
              </a:spcAft>
              <a:buSzPts val="1800"/>
              <a:buChar char="-"/>
            </a:pPr>
            <a:r>
              <a:rPr b="1" lang="en-BG"/>
              <a:t>Covariate adjustment methods</a:t>
            </a:r>
            <a:r>
              <a:rPr lang="en-BG"/>
              <a:t>:</a:t>
            </a:r>
            <a:r>
              <a:rPr lang="en-BG"/>
              <a:t> backdoor &amp; frontdoor criteria, mediation analysis, do-calculus</a:t>
            </a:r>
            <a:endParaRPr/>
          </a:p>
          <a:p>
            <a:pPr indent="0" lvl="0" marL="1371600" rtl="0" algn="l">
              <a:lnSpc>
                <a:spcPct val="90000"/>
              </a:lnSpc>
              <a:spcBef>
                <a:spcPts val="0"/>
              </a:spcBef>
              <a:spcAft>
                <a:spcPts val="0"/>
              </a:spcAft>
              <a:buNone/>
            </a:pPr>
            <a:r>
              <a:t/>
            </a:r>
            <a:endParaRPr/>
          </a:p>
          <a:p>
            <a:pPr indent="-342900" lvl="1" marL="1371600" rtl="0" algn="l">
              <a:lnSpc>
                <a:spcPct val="90000"/>
              </a:lnSpc>
              <a:spcBef>
                <a:spcPts val="0"/>
              </a:spcBef>
              <a:spcAft>
                <a:spcPts val="0"/>
              </a:spcAft>
              <a:buSzPts val="1800"/>
              <a:buChar char="-"/>
            </a:pPr>
            <a:r>
              <a:rPr b="1" lang="en-BG"/>
              <a:t>ML: </a:t>
            </a:r>
            <a:r>
              <a:rPr lang="en-BG"/>
              <a:t>Meta-learners, e.g. Double Machine Learning</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9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9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9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95">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95">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95">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95">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9" name="Shape 599"/>
        <p:cNvGrpSpPr/>
        <p:nvPr/>
      </p:nvGrpSpPr>
      <p:grpSpPr>
        <a:xfrm>
          <a:off x="0" y="0"/>
          <a:ext cx="0" cy="0"/>
          <a:chOff x="0" y="0"/>
          <a:chExt cx="0" cy="0"/>
        </a:xfrm>
      </p:grpSpPr>
      <p:pic>
        <p:nvPicPr>
          <p:cNvPr id="600" name="Google Shape;600;g2e0f24ec015_0_0"/>
          <p:cNvPicPr preferRelativeResize="0"/>
          <p:nvPr/>
        </p:nvPicPr>
        <p:blipFill>
          <a:blip r:embed="rId3">
            <a:alphaModFix/>
          </a:blip>
          <a:stretch>
            <a:fillRect/>
          </a:stretch>
        </p:blipFill>
        <p:spPr>
          <a:xfrm>
            <a:off x="3214850" y="2035050"/>
            <a:ext cx="5768300" cy="2166500"/>
          </a:xfrm>
          <a:prstGeom prst="rect">
            <a:avLst/>
          </a:prstGeom>
          <a:noFill/>
          <a:ln>
            <a:noFill/>
          </a:ln>
        </p:spPr>
      </p:pic>
      <p:sp>
        <p:nvSpPr>
          <p:cNvPr id="601" name="Google Shape;601;g2e0f24ec015_0_0"/>
          <p:cNvSpPr txBox="1"/>
          <p:nvPr/>
        </p:nvSpPr>
        <p:spPr>
          <a:xfrm>
            <a:off x="4983258" y="3942650"/>
            <a:ext cx="3999900" cy="477000"/>
          </a:xfrm>
          <a:prstGeom prst="rect">
            <a:avLst/>
          </a:prstGeom>
          <a:noFill/>
          <a:ln>
            <a:noFill/>
          </a:ln>
        </p:spPr>
        <p:txBody>
          <a:bodyPr anchorCtr="0" anchor="t" bIns="121900" lIns="121900" spcFirstLastPara="1" rIns="121900" wrap="square" tIns="121900">
            <a:spAutoFit/>
          </a:bodyPr>
          <a:lstStyle/>
          <a:p>
            <a:pPr indent="0" lvl="0" marL="0" rtl="0" algn="r">
              <a:spcBef>
                <a:spcPts val="0"/>
              </a:spcBef>
              <a:spcAft>
                <a:spcPts val="0"/>
              </a:spcAft>
              <a:buNone/>
            </a:pPr>
            <a:r>
              <a:rPr lang="en-BG" sz="1500" u="sng">
                <a:solidFill>
                  <a:schemeClr val="hlink"/>
                </a:solidFill>
                <a:latin typeface="Century Gothic"/>
                <a:ea typeface="Century Gothic"/>
                <a:cs typeface="Century Gothic"/>
                <a:sym typeface="Century Gothic"/>
                <a:hlinkClick r:id="rId4"/>
              </a:rPr>
              <a:t>https://doi.org/10.1002/ecm.1554</a:t>
            </a:r>
            <a:r>
              <a:rPr lang="en-BG" sz="1500">
                <a:latin typeface="Century Gothic"/>
                <a:ea typeface="Century Gothic"/>
                <a:cs typeface="Century Gothic"/>
                <a:sym typeface="Century Gothic"/>
              </a:rPr>
              <a:t> </a:t>
            </a:r>
            <a:endParaRPr sz="1500">
              <a:latin typeface="Century Gothic"/>
              <a:ea typeface="Century Gothic"/>
              <a:cs typeface="Century Gothic"/>
              <a:sym typeface="Century Gothic"/>
            </a:endParaRPr>
          </a:p>
        </p:txBody>
      </p:sp>
      <p:sp>
        <p:nvSpPr>
          <p:cNvPr id="602" name="Google Shape;602;g2e0f24ec015_0_0"/>
          <p:cNvSpPr txBox="1"/>
          <p:nvPr/>
        </p:nvSpPr>
        <p:spPr>
          <a:xfrm>
            <a:off x="2230050" y="4607200"/>
            <a:ext cx="7737900" cy="7389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lang="en-BG" sz="1600">
                <a:solidFill>
                  <a:schemeClr val="dk1"/>
                </a:solidFill>
                <a:latin typeface="Century Gothic"/>
                <a:ea typeface="Century Gothic"/>
                <a:cs typeface="Century Gothic"/>
                <a:sym typeface="Century Gothic"/>
              </a:rPr>
              <a:t>→ Overview of the </a:t>
            </a:r>
            <a:r>
              <a:rPr b="1" lang="en-BG" sz="1600">
                <a:solidFill>
                  <a:schemeClr val="dk1"/>
                </a:solidFill>
                <a:latin typeface="Century Gothic"/>
                <a:ea typeface="Century Gothic"/>
                <a:cs typeface="Century Gothic"/>
                <a:sym typeface="Century Gothic"/>
              </a:rPr>
              <a:t>structural causal modeling</a:t>
            </a:r>
            <a:r>
              <a:rPr lang="en-BG" sz="1600">
                <a:solidFill>
                  <a:schemeClr val="dk1"/>
                </a:solidFill>
                <a:latin typeface="Century Gothic"/>
                <a:ea typeface="Century Gothic"/>
                <a:cs typeface="Century Gothic"/>
                <a:sym typeface="Century Gothic"/>
              </a:rPr>
              <a:t> (SCM) as a framework to detect </a:t>
            </a:r>
            <a:r>
              <a:rPr lang="en-BG" sz="1600" u="sng">
                <a:solidFill>
                  <a:schemeClr val="dk1"/>
                </a:solidFill>
                <a:latin typeface="Century Gothic"/>
                <a:ea typeface="Century Gothic"/>
                <a:cs typeface="Century Gothic"/>
                <a:sym typeface="Century Gothic"/>
              </a:rPr>
              <a:t>cause-effect relationships</a:t>
            </a:r>
            <a:r>
              <a:rPr lang="en-BG" sz="1600">
                <a:solidFill>
                  <a:schemeClr val="dk1"/>
                </a:solidFill>
                <a:latin typeface="Century Gothic"/>
                <a:ea typeface="Century Gothic"/>
                <a:cs typeface="Century Gothic"/>
                <a:sym typeface="Century Gothic"/>
              </a:rPr>
              <a:t> in </a:t>
            </a:r>
            <a:r>
              <a:rPr lang="en-BG" sz="1600" u="sng">
                <a:solidFill>
                  <a:schemeClr val="dk1"/>
                </a:solidFill>
                <a:latin typeface="Century Gothic"/>
                <a:ea typeface="Century Gothic"/>
                <a:cs typeface="Century Gothic"/>
                <a:sym typeface="Century Gothic"/>
              </a:rPr>
              <a:t>observational data</a:t>
            </a:r>
            <a:r>
              <a:rPr lang="en-BG" sz="1600">
                <a:solidFill>
                  <a:schemeClr val="dk1"/>
                </a:solidFill>
                <a:latin typeface="Century Gothic"/>
                <a:ea typeface="Century Gothic"/>
                <a:cs typeface="Century Gothic"/>
                <a:sym typeface="Century Gothic"/>
              </a:rPr>
              <a:t>.</a:t>
            </a:r>
            <a:endParaRPr i="1" sz="1600">
              <a:solidFill>
                <a:schemeClr val="dk1"/>
              </a:solidFill>
              <a:latin typeface="Century Gothic"/>
              <a:ea typeface="Century Gothic"/>
              <a:cs typeface="Century Gothic"/>
              <a:sym typeface="Century Gothic"/>
            </a:endParaRPr>
          </a:p>
        </p:txBody>
      </p:sp>
      <p:sp>
        <p:nvSpPr>
          <p:cNvPr id="603" name="Google Shape;603;g2e0f24ec015_0_0"/>
          <p:cNvSpPr txBox="1"/>
          <p:nvPr>
            <p:ph idx="4294967295" type="title"/>
          </p:nvPr>
        </p:nvSpPr>
        <p:spPr>
          <a:xfrm>
            <a:off x="254510" y="26855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163A3C"/>
              </a:buClr>
              <a:buSzPts val="3600"/>
              <a:buFont typeface="Poppins"/>
              <a:buNone/>
            </a:pPr>
            <a:r>
              <a:rPr lang="en-BG"/>
              <a:t>SCM &amp; Covariate adjustment </a:t>
            </a:r>
            <a:r>
              <a:rPr b="1" lang="en-BG"/>
              <a:t>| A review</a:t>
            </a:r>
            <a:endParaRPr b="1"/>
          </a:p>
        </p:txBody>
      </p:sp>
      <p:sp>
        <p:nvSpPr>
          <p:cNvPr id="604" name="Google Shape;604;g2e0f24ec015_0_0"/>
          <p:cNvSpPr txBox="1"/>
          <p:nvPr>
            <p:ph idx="12" type="sldNum"/>
          </p:nvPr>
        </p:nvSpPr>
        <p:spPr>
          <a:xfrm>
            <a:off x="11631310" y="68880"/>
            <a:ext cx="4641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BG"/>
              <a:t>‹#›</a:t>
            </a:fld>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8" name="Shape 608"/>
        <p:cNvGrpSpPr/>
        <p:nvPr/>
      </p:nvGrpSpPr>
      <p:grpSpPr>
        <a:xfrm>
          <a:off x="0" y="0"/>
          <a:ext cx="0" cy="0"/>
          <a:chOff x="0" y="0"/>
          <a:chExt cx="0" cy="0"/>
        </a:xfrm>
      </p:grpSpPr>
      <p:sp>
        <p:nvSpPr>
          <p:cNvPr id="609" name="Google Shape;609;g2e0f24ec015_0_37"/>
          <p:cNvSpPr txBox="1"/>
          <p:nvPr/>
        </p:nvSpPr>
        <p:spPr>
          <a:xfrm>
            <a:off x="97400" y="5800233"/>
            <a:ext cx="11997300" cy="8619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lang="en-BG" sz="2000">
                <a:solidFill>
                  <a:schemeClr val="dk1"/>
                </a:solidFill>
                <a:latin typeface="Century Gothic"/>
                <a:ea typeface="Century Gothic"/>
                <a:cs typeface="Century Gothic"/>
                <a:sym typeface="Century Gothic"/>
              </a:rPr>
              <a:t>→ Draw a Directed Acyclic Graph (DAG) &amp; apply specific rules on information flow:</a:t>
            </a:r>
            <a:endParaRPr sz="20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rPr b="1" lang="en-BG" sz="2000">
                <a:solidFill>
                  <a:schemeClr val="dk1"/>
                </a:solidFill>
                <a:latin typeface="Century Gothic"/>
                <a:ea typeface="Century Gothic"/>
                <a:cs typeface="Century Gothic"/>
                <a:sym typeface="Century Gothic"/>
              </a:rPr>
              <a:t>Backdoor or Frontdoor criterion</a:t>
            </a:r>
            <a:endParaRPr b="1" sz="2000">
              <a:solidFill>
                <a:schemeClr val="dk1"/>
              </a:solidFill>
              <a:latin typeface="Century Gothic"/>
              <a:ea typeface="Century Gothic"/>
              <a:cs typeface="Century Gothic"/>
              <a:sym typeface="Century Gothic"/>
            </a:endParaRPr>
          </a:p>
        </p:txBody>
      </p:sp>
      <p:sp>
        <p:nvSpPr>
          <p:cNvPr id="610" name="Google Shape;610;g2e0f24ec015_0_37"/>
          <p:cNvSpPr txBox="1"/>
          <p:nvPr/>
        </p:nvSpPr>
        <p:spPr>
          <a:xfrm>
            <a:off x="1235371" y="2326871"/>
            <a:ext cx="1818900" cy="4926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i="1" lang="en-BG" sz="1600">
                <a:solidFill>
                  <a:schemeClr val="dk1"/>
                </a:solidFill>
                <a:latin typeface="Century Gothic"/>
                <a:ea typeface="Century Gothic"/>
                <a:cs typeface="Century Gothic"/>
                <a:sym typeface="Century Gothic"/>
              </a:rPr>
              <a:t>In a chain</a:t>
            </a:r>
            <a:endParaRPr i="1" sz="1600">
              <a:solidFill>
                <a:schemeClr val="dk1"/>
              </a:solidFill>
              <a:latin typeface="Century Gothic"/>
              <a:ea typeface="Century Gothic"/>
              <a:cs typeface="Century Gothic"/>
              <a:sym typeface="Century Gothic"/>
            </a:endParaRPr>
          </a:p>
        </p:txBody>
      </p:sp>
      <p:sp>
        <p:nvSpPr>
          <p:cNvPr id="611" name="Google Shape;611;g2e0f24ec015_0_37"/>
          <p:cNvSpPr txBox="1"/>
          <p:nvPr/>
        </p:nvSpPr>
        <p:spPr>
          <a:xfrm>
            <a:off x="5091050" y="2326871"/>
            <a:ext cx="1818900" cy="4926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i="1" lang="en-BG" sz="1600">
                <a:solidFill>
                  <a:schemeClr val="dk1"/>
                </a:solidFill>
              </a:rPr>
              <a:t>In a fork</a:t>
            </a:r>
            <a:endParaRPr i="1" sz="1600">
              <a:solidFill>
                <a:schemeClr val="dk1"/>
              </a:solidFill>
            </a:endParaRPr>
          </a:p>
        </p:txBody>
      </p:sp>
      <p:sp>
        <p:nvSpPr>
          <p:cNvPr id="612" name="Google Shape;612;g2e0f24ec015_0_37"/>
          <p:cNvSpPr txBox="1"/>
          <p:nvPr/>
        </p:nvSpPr>
        <p:spPr>
          <a:xfrm>
            <a:off x="8846592" y="2326871"/>
            <a:ext cx="1818900" cy="4926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i="1" lang="en-BG" sz="1600">
                <a:solidFill>
                  <a:schemeClr val="dk1"/>
                </a:solidFill>
                <a:latin typeface="Century Gothic"/>
                <a:ea typeface="Century Gothic"/>
                <a:cs typeface="Century Gothic"/>
                <a:sym typeface="Century Gothic"/>
              </a:rPr>
              <a:t>With a collider</a:t>
            </a:r>
            <a:endParaRPr i="1" sz="1600">
              <a:solidFill>
                <a:schemeClr val="dk1"/>
              </a:solidFill>
              <a:latin typeface="Century Gothic"/>
              <a:ea typeface="Century Gothic"/>
              <a:cs typeface="Century Gothic"/>
              <a:sym typeface="Century Gothic"/>
            </a:endParaRPr>
          </a:p>
        </p:txBody>
      </p:sp>
      <p:sp>
        <p:nvSpPr>
          <p:cNvPr id="613" name="Google Shape;613;g2e0f24ec015_0_37"/>
          <p:cNvSpPr txBox="1"/>
          <p:nvPr/>
        </p:nvSpPr>
        <p:spPr>
          <a:xfrm>
            <a:off x="1124149" y="4654625"/>
            <a:ext cx="2119800" cy="9234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b="1" lang="en-BG" sz="1600">
                <a:solidFill>
                  <a:schemeClr val="dk1"/>
                </a:solidFill>
                <a:latin typeface="Century Gothic"/>
                <a:ea typeface="Century Gothic"/>
                <a:cs typeface="Century Gothic"/>
                <a:sym typeface="Century Gothic"/>
              </a:rPr>
              <a:t>Overcontrol</a:t>
            </a:r>
            <a:endParaRPr b="1" sz="1600">
              <a:solidFill>
                <a:schemeClr val="dk1"/>
              </a:solidFill>
              <a:latin typeface="Century Gothic"/>
              <a:ea typeface="Century Gothic"/>
              <a:cs typeface="Century Gothic"/>
              <a:sym typeface="Century Gothic"/>
            </a:endParaRPr>
          </a:p>
          <a:p>
            <a:pPr indent="0" lvl="0" marL="0" rtl="0" algn="ctr">
              <a:spcBef>
                <a:spcPts val="0"/>
              </a:spcBef>
              <a:spcAft>
                <a:spcPts val="0"/>
              </a:spcAft>
              <a:buClr>
                <a:schemeClr val="dk1"/>
              </a:buClr>
              <a:buSzPts val="1100"/>
              <a:buFont typeface="Arial"/>
              <a:buNone/>
            </a:pPr>
            <a:r>
              <a:rPr lang="en-BG">
                <a:solidFill>
                  <a:schemeClr val="dk1"/>
                </a:solidFill>
                <a:latin typeface="Century Gothic"/>
                <a:ea typeface="Century Gothic"/>
                <a:cs typeface="Century Gothic"/>
                <a:sym typeface="Century Gothic"/>
              </a:rPr>
              <a:t>→Do not condition on intermed. nodes</a:t>
            </a:r>
            <a:endParaRPr b="1" sz="1600">
              <a:solidFill>
                <a:schemeClr val="dk1"/>
              </a:solidFill>
              <a:latin typeface="Century Gothic"/>
              <a:ea typeface="Century Gothic"/>
              <a:cs typeface="Century Gothic"/>
              <a:sym typeface="Century Gothic"/>
            </a:endParaRPr>
          </a:p>
        </p:txBody>
      </p:sp>
      <p:sp>
        <p:nvSpPr>
          <p:cNvPr id="614" name="Google Shape;614;g2e0f24ec015_0_37"/>
          <p:cNvSpPr txBox="1"/>
          <p:nvPr/>
        </p:nvSpPr>
        <p:spPr>
          <a:xfrm>
            <a:off x="5091058" y="4644021"/>
            <a:ext cx="1818900" cy="9234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b="1" lang="en-BG" sz="1600">
                <a:solidFill>
                  <a:schemeClr val="dk1"/>
                </a:solidFill>
                <a:latin typeface="Century Gothic"/>
                <a:ea typeface="Century Gothic"/>
                <a:cs typeface="Century Gothic"/>
                <a:sym typeface="Century Gothic"/>
              </a:rPr>
              <a:t>Confounder</a:t>
            </a:r>
            <a:endParaRPr b="1" sz="1600">
              <a:solidFill>
                <a:schemeClr val="dk1"/>
              </a:solidFill>
              <a:latin typeface="Century Gothic"/>
              <a:ea typeface="Century Gothic"/>
              <a:cs typeface="Century Gothic"/>
              <a:sym typeface="Century Gothic"/>
            </a:endParaRPr>
          </a:p>
          <a:p>
            <a:pPr indent="0" lvl="0" marL="0" rtl="0" algn="ctr">
              <a:spcBef>
                <a:spcPts val="0"/>
              </a:spcBef>
              <a:spcAft>
                <a:spcPts val="0"/>
              </a:spcAft>
              <a:buClr>
                <a:schemeClr val="dk1"/>
              </a:buClr>
              <a:buSzPts val="1100"/>
              <a:buFont typeface="Arial"/>
              <a:buNone/>
            </a:pPr>
            <a:r>
              <a:rPr lang="en-BG">
                <a:solidFill>
                  <a:schemeClr val="dk1"/>
                </a:solidFill>
                <a:latin typeface="Century Gothic"/>
                <a:ea typeface="Century Gothic"/>
                <a:cs typeface="Century Gothic"/>
                <a:sym typeface="Century Gothic"/>
              </a:rPr>
              <a:t>→Condition on confounders</a:t>
            </a:r>
            <a:endParaRPr b="1" sz="1600">
              <a:solidFill>
                <a:schemeClr val="dk1"/>
              </a:solidFill>
              <a:latin typeface="Century Gothic"/>
              <a:ea typeface="Century Gothic"/>
              <a:cs typeface="Century Gothic"/>
              <a:sym typeface="Century Gothic"/>
            </a:endParaRPr>
          </a:p>
        </p:txBody>
      </p:sp>
      <p:sp>
        <p:nvSpPr>
          <p:cNvPr id="615" name="Google Shape;615;g2e0f24ec015_0_37"/>
          <p:cNvSpPr txBox="1"/>
          <p:nvPr/>
        </p:nvSpPr>
        <p:spPr>
          <a:xfrm>
            <a:off x="8678425" y="4654625"/>
            <a:ext cx="2226900" cy="9234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b="1" lang="en-BG" sz="1600">
                <a:solidFill>
                  <a:schemeClr val="dk1"/>
                </a:solidFill>
                <a:latin typeface="Century Gothic"/>
                <a:ea typeface="Century Gothic"/>
                <a:cs typeface="Century Gothic"/>
                <a:sym typeface="Century Gothic"/>
              </a:rPr>
              <a:t>Selection</a:t>
            </a:r>
            <a:endParaRPr b="1" sz="16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rPr lang="en-BG">
                <a:solidFill>
                  <a:schemeClr val="dk1"/>
                </a:solidFill>
                <a:latin typeface="Century Gothic"/>
                <a:ea typeface="Century Gothic"/>
                <a:cs typeface="Century Gothic"/>
                <a:sym typeface="Century Gothic"/>
              </a:rPr>
              <a:t>→Do not condition on a collider</a:t>
            </a:r>
            <a:endParaRPr>
              <a:solidFill>
                <a:schemeClr val="dk1"/>
              </a:solidFill>
              <a:latin typeface="Century Gothic"/>
              <a:ea typeface="Century Gothic"/>
              <a:cs typeface="Century Gothic"/>
              <a:sym typeface="Century Gothic"/>
            </a:endParaRPr>
          </a:p>
        </p:txBody>
      </p:sp>
      <p:sp>
        <p:nvSpPr>
          <p:cNvPr id="616" name="Google Shape;616;g2e0f24ec015_0_37"/>
          <p:cNvSpPr/>
          <p:nvPr/>
        </p:nvSpPr>
        <p:spPr>
          <a:xfrm>
            <a:off x="347622" y="3306915"/>
            <a:ext cx="779100" cy="778800"/>
          </a:xfrm>
          <a:prstGeom prst="ellipse">
            <a:avLst/>
          </a:prstGeom>
          <a:solidFill>
            <a:schemeClr val="lt1"/>
          </a:solidFill>
          <a:ln cap="flat" cmpd="sng" w="19050">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rPr lang="en-BG" sz="1900"/>
              <a:t>T</a:t>
            </a:r>
            <a:endParaRPr sz="1900"/>
          </a:p>
        </p:txBody>
      </p:sp>
      <p:sp>
        <p:nvSpPr>
          <p:cNvPr id="617" name="Google Shape;617;g2e0f24ec015_0_37"/>
          <p:cNvSpPr/>
          <p:nvPr/>
        </p:nvSpPr>
        <p:spPr>
          <a:xfrm>
            <a:off x="3102860" y="3302742"/>
            <a:ext cx="778200" cy="777600"/>
          </a:xfrm>
          <a:prstGeom prst="ellipse">
            <a:avLst/>
          </a:prstGeom>
          <a:solidFill>
            <a:schemeClr val="lt1"/>
          </a:solidFill>
          <a:ln cap="flat" cmpd="sng" w="19050">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rPr b="1" lang="en-BG" sz="1000"/>
              <a:t>#</a:t>
            </a:r>
            <a:endParaRPr b="1" sz="1000"/>
          </a:p>
          <a:p>
            <a:pPr indent="0" lvl="0" marL="0" rtl="0" algn="ctr">
              <a:spcBef>
                <a:spcPts val="0"/>
              </a:spcBef>
              <a:spcAft>
                <a:spcPts val="0"/>
              </a:spcAft>
              <a:buNone/>
            </a:pPr>
            <a:r>
              <a:rPr b="1" lang="en-BG" sz="800"/>
              <a:t>shark attack</a:t>
            </a:r>
            <a:endParaRPr b="1" sz="800"/>
          </a:p>
        </p:txBody>
      </p:sp>
      <p:sp>
        <p:nvSpPr>
          <p:cNvPr id="618" name="Google Shape;618;g2e0f24ec015_0_37"/>
          <p:cNvSpPr/>
          <p:nvPr/>
        </p:nvSpPr>
        <p:spPr>
          <a:xfrm>
            <a:off x="1755277" y="3302199"/>
            <a:ext cx="779100" cy="778800"/>
          </a:xfrm>
          <a:prstGeom prst="ellipse">
            <a:avLst/>
          </a:prstGeom>
          <a:solidFill>
            <a:schemeClr val="lt1"/>
          </a:solidFill>
          <a:ln cap="flat" cmpd="sng" w="19050">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rPr b="1" lang="en-BG" sz="1000"/>
              <a:t>#P. sea</a:t>
            </a:r>
            <a:endParaRPr b="1" sz="1000"/>
          </a:p>
        </p:txBody>
      </p:sp>
      <p:cxnSp>
        <p:nvCxnSpPr>
          <p:cNvPr id="619" name="Google Shape;619;g2e0f24ec015_0_37"/>
          <p:cNvCxnSpPr>
            <a:stCxn id="616" idx="6"/>
            <a:endCxn id="618" idx="2"/>
          </p:cNvCxnSpPr>
          <p:nvPr/>
        </p:nvCxnSpPr>
        <p:spPr>
          <a:xfrm flipH="1" rot="10800000">
            <a:off x="1126722" y="3691515"/>
            <a:ext cx="628500" cy="4800"/>
          </a:xfrm>
          <a:prstGeom prst="straightConnector1">
            <a:avLst/>
          </a:prstGeom>
          <a:noFill/>
          <a:ln cap="flat" cmpd="sng" w="19050">
            <a:solidFill>
              <a:schemeClr val="dk1"/>
            </a:solidFill>
            <a:prstDash val="solid"/>
            <a:round/>
            <a:headEnd len="med" w="med" type="none"/>
            <a:tailEnd len="med" w="med" type="triangle"/>
          </a:ln>
        </p:spPr>
      </p:cxnSp>
      <p:cxnSp>
        <p:nvCxnSpPr>
          <p:cNvPr id="620" name="Google Shape;620;g2e0f24ec015_0_37"/>
          <p:cNvCxnSpPr>
            <a:stCxn id="618" idx="6"/>
            <a:endCxn id="617" idx="2"/>
          </p:cNvCxnSpPr>
          <p:nvPr/>
        </p:nvCxnSpPr>
        <p:spPr>
          <a:xfrm>
            <a:off x="2534377" y="3691599"/>
            <a:ext cx="568500" cy="0"/>
          </a:xfrm>
          <a:prstGeom prst="straightConnector1">
            <a:avLst/>
          </a:prstGeom>
          <a:noFill/>
          <a:ln cap="flat" cmpd="sng" w="19050">
            <a:solidFill>
              <a:schemeClr val="dk1"/>
            </a:solidFill>
            <a:prstDash val="solid"/>
            <a:round/>
            <a:headEnd len="med" w="med" type="none"/>
            <a:tailEnd len="med" w="med" type="triangle"/>
          </a:ln>
        </p:spPr>
      </p:cxnSp>
      <p:sp>
        <p:nvSpPr>
          <p:cNvPr id="621" name="Google Shape;621;g2e0f24ec015_0_37"/>
          <p:cNvSpPr/>
          <p:nvPr/>
        </p:nvSpPr>
        <p:spPr>
          <a:xfrm>
            <a:off x="4682363" y="3971686"/>
            <a:ext cx="779100" cy="778800"/>
          </a:xfrm>
          <a:prstGeom prst="ellipse">
            <a:avLst/>
          </a:prstGeom>
          <a:solidFill>
            <a:schemeClr val="lt1"/>
          </a:solidFill>
          <a:ln cap="flat" cmpd="sng" w="19050">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rPr b="1" lang="en-BG" sz="800"/>
              <a:t>Ice cream</a:t>
            </a:r>
            <a:endParaRPr b="1" sz="800"/>
          </a:p>
          <a:p>
            <a:pPr indent="0" lvl="0" marL="0" rtl="0" algn="ctr">
              <a:spcBef>
                <a:spcPts val="0"/>
              </a:spcBef>
              <a:spcAft>
                <a:spcPts val="0"/>
              </a:spcAft>
              <a:buNone/>
            </a:pPr>
            <a:r>
              <a:rPr b="1" lang="en-BG" sz="800"/>
              <a:t>sales</a:t>
            </a:r>
            <a:endParaRPr b="1" sz="800"/>
          </a:p>
        </p:txBody>
      </p:sp>
      <p:sp>
        <p:nvSpPr>
          <p:cNvPr id="622" name="Google Shape;622;g2e0f24ec015_0_37"/>
          <p:cNvSpPr/>
          <p:nvPr/>
        </p:nvSpPr>
        <p:spPr>
          <a:xfrm>
            <a:off x="5646088" y="2985987"/>
            <a:ext cx="779100" cy="778800"/>
          </a:xfrm>
          <a:prstGeom prst="ellipse">
            <a:avLst/>
          </a:prstGeom>
          <a:solidFill>
            <a:schemeClr val="lt1"/>
          </a:solidFill>
          <a:ln cap="flat" cmpd="sng" w="19050">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rPr lang="en-BG" sz="1900"/>
              <a:t>T</a:t>
            </a:r>
            <a:endParaRPr sz="1900"/>
          </a:p>
        </p:txBody>
      </p:sp>
      <p:sp>
        <p:nvSpPr>
          <p:cNvPr id="623" name="Google Shape;623;g2e0f24ec015_0_37"/>
          <p:cNvSpPr/>
          <p:nvPr/>
        </p:nvSpPr>
        <p:spPr>
          <a:xfrm>
            <a:off x="6538113" y="3972386"/>
            <a:ext cx="778200" cy="777900"/>
          </a:xfrm>
          <a:prstGeom prst="ellipse">
            <a:avLst/>
          </a:prstGeom>
          <a:solidFill>
            <a:schemeClr val="lt1"/>
          </a:solidFill>
          <a:ln cap="flat" cmpd="sng" w="19050">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Clr>
                <a:schemeClr val="dk1"/>
              </a:buClr>
              <a:buSzPts val="1100"/>
              <a:buFont typeface="Arial"/>
              <a:buNone/>
            </a:pPr>
            <a:r>
              <a:rPr b="1" lang="en-BG" sz="1000">
                <a:solidFill>
                  <a:schemeClr val="dk1"/>
                </a:solidFill>
              </a:rPr>
              <a:t>#</a:t>
            </a:r>
            <a:endParaRPr b="1" sz="1000">
              <a:solidFill>
                <a:schemeClr val="dk1"/>
              </a:solidFill>
            </a:endParaRPr>
          </a:p>
          <a:p>
            <a:pPr indent="0" lvl="0" marL="0" rtl="0" algn="ctr">
              <a:spcBef>
                <a:spcPts val="0"/>
              </a:spcBef>
              <a:spcAft>
                <a:spcPts val="0"/>
              </a:spcAft>
              <a:buNone/>
            </a:pPr>
            <a:r>
              <a:rPr b="1" lang="en-BG" sz="800">
                <a:solidFill>
                  <a:schemeClr val="dk1"/>
                </a:solidFill>
              </a:rPr>
              <a:t>shark attack</a:t>
            </a:r>
            <a:endParaRPr sz="1900"/>
          </a:p>
        </p:txBody>
      </p:sp>
      <p:cxnSp>
        <p:nvCxnSpPr>
          <p:cNvPr id="624" name="Google Shape;624;g2e0f24ec015_0_37"/>
          <p:cNvCxnSpPr>
            <a:stCxn id="621" idx="6"/>
            <a:endCxn id="623" idx="2"/>
          </p:cNvCxnSpPr>
          <p:nvPr/>
        </p:nvCxnSpPr>
        <p:spPr>
          <a:xfrm>
            <a:off x="5461463" y="4361086"/>
            <a:ext cx="1076700" cy="300"/>
          </a:xfrm>
          <a:prstGeom prst="straightConnector1">
            <a:avLst/>
          </a:prstGeom>
          <a:noFill/>
          <a:ln cap="flat" cmpd="sng" w="19050">
            <a:solidFill>
              <a:schemeClr val="dk1"/>
            </a:solidFill>
            <a:prstDash val="solid"/>
            <a:round/>
            <a:headEnd len="med" w="med" type="none"/>
            <a:tailEnd len="med" w="med" type="triangle"/>
          </a:ln>
        </p:spPr>
      </p:cxnSp>
      <p:cxnSp>
        <p:nvCxnSpPr>
          <p:cNvPr id="625" name="Google Shape;625;g2e0f24ec015_0_37"/>
          <p:cNvCxnSpPr>
            <a:stCxn id="622" idx="3"/>
            <a:endCxn id="621" idx="7"/>
          </p:cNvCxnSpPr>
          <p:nvPr/>
        </p:nvCxnSpPr>
        <p:spPr>
          <a:xfrm flipH="1">
            <a:off x="5347385" y="3650735"/>
            <a:ext cx="412800" cy="435000"/>
          </a:xfrm>
          <a:prstGeom prst="straightConnector1">
            <a:avLst/>
          </a:prstGeom>
          <a:noFill/>
          <a:ln cap="flat" cmpd="sng" w="19050">
            <a:solidFill>
              <a:schemeClr val="dk1"/>
            </a:solidFill>
            <a:prstDash val="solid"/>
            <a:round/>
            <a:headEnd len="med" w="med" type="none"/>
            <a:tailEnd len="med" w="med" type="triangle"/>
          </a:ln>
        </p:spPr>
      </p:cxnSp>
      <p:cxnSp>
        <p:nvCxnSpPr>
          <p:cNvPr id="626" name="Google Shape;626;g2e0f24ec015_0_37"/>
          <p:cNvCxnSpPr>
            <a:stCxn id="622" idx="5"/>
            <a:endCxn id="623" idx="1"/>
          </p:cNvCxnSpPr>
          <p:nvPr/>
        </p:nvCxnSpPr>
        <p:spPr>
          <a:xfrm>
            <a:off x="6311092" y="3650735"/>
            <a:ext cx="341100" cy="435600"/>
          </a:xfrm>
          <a:prstGeom prst="straightConnector1">
            <a:avLst/>
          </a:prstGeom>
          <a:noFill/>
          <a:ln cap="flat" cmpd="sng" w="19050">
            <a:solidFill>
              <a:schemeClr val="dk1"/>
            </a:solidFill>
            <a:prstDash val="solid"/>
            <a:round/>
            <a:headEnd len="med" w="med" type="none"/>
            <a:tailEnd len="med" w="med" type="triangle"/>
          </a:ln>
        </p:spPr>
      </p:cxnSp>
      <p:sp>
        <p:nvSpPr>
          <p:cNvPr id="627" name="Google Shape;627;g2e0f24ec015_0_37"/>
          <p:cNvSpPr/>
          <p:nvPr/>
        </p:nvSpPr>
        <p:spPr>
          <a:xfrm>
            <a:off x="8438600" y="3971686"/>
            <a:ext cx="779100" cy="778800"/>
          </a:xfrm>
          <a:prstGeom prst="ellipse">
            <a:avLst/>
          </a:prstGeom>
          <a:solidFill>
            <a:schemeClr val="lt1"/>
          </a:solidFill>
          <a:ln cap="flat" cmpd="sng" w="19050">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rPr b="1" lang="en-BG" sz="900"/>
              <a:t>earthquake</a:t>
            </a:r>
            <a:endParaRPr b="1" sz="900"/>
          </a:p>
        </p:txBody>
      </p:sp>
      <p:sp>
        <p:nvSpPr>
          <p:cNvPr id="628" name="Google Shape;628;g2e0f24ec015_0_37"/>
          <p:cNvSpPr/>
          <p:nvPr/>
        </p:nvSpPr>
        <p:spPr>
          <a:xfrm>
            <a:off x="9402326" y="2985987"/>
            <a:ext cx="779100" cy="778800"/>
          </a:xfrm>
          <a:prstGeom prst="ellipse">
            <a:avLst/>
          </a:prstGeom>
          <a:solidFill>
            <a:schemeClr val="lt1"/>
          </a:solidFill>
          <a:ln cap="flat" cmpd="sng" w="19050">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rPr b="1" lang="en-BG" sz="900"/>
              <a:t>Alarm</a:t>
            </a:r>
            <a:endParaRPr b="1" sz="900"/>
          </a:p>
        </p:txBody>
      </p:sp>
      <p:sp>
        <p:nvSpPr>
          <p:cNvPr id="629" name="Google Shape;629;g2e0f24ec015_0_37"/>
          <p:cNvSpPr/>
          <p:nvPr/>
        </p:nvSpPr>
        <p:spPr>
          <a:xfrm>
            <a:off x="10294351" y="3972386"/>
            <a:ext cx="778200" cy="777900"/>
          </a:xfrm>
          <a:prstGeom prst="ellipse">
            <a:avLst/>
          </a:prstGeom>
          <a:solidFill>
            <a:schemeClr val="lt1"/>
          </a:solidFill>
          <a:ln cap="flat" cmpd="sng" w="19050">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rPr b="1" lang="en-BG" sz="900"/>
              <a:t>robbery</a:t>
            </a:r>
            <a:endParaRPr b="1" sz="900"/>
          </a:p>
        </p:txBody>
      </p:sp>
      <p:cxnSp>
        <p:nvCxnSpPr>
          <p:cNvPr id="630" name="Google Shape;630;g2e0f24ec015_0_37"/>
          <p:cNvCxnSpPr>
            <a:stCxn id="628" idx="3"/>
            <a:endCxn id="627" idx="7"/>
          </p:cNvCxnSpPr>
          <p:nvPr/>
        </p:nvCxnSpPr>
        <p:spPr>
          <a:xfrm flipH="1">
            <a:off x="9103622" y="3650735"/>
            <a:ext cx="412800" cy="435000"/>
          </a:xfrm>
          <a:prstGeom prst="straightConnector1">
            <a:avLst/>
          </a:prstGeom>
          <a:noFill/>
          <a:ln cap="flat" cmpd="sng" w="19050">
            <a:solidFill>
              <a:schemeClr val="dk1"/>
            </a:solidFill>
            <a:prstDash val="solid"/>
            <a:round/>
            <a:headEnd len="med" w="med" type="triangle"/>
            <a:tailEnd len="med" w="med" type="none"/>
          </a:ln>
        </p:spPr>
      </p:cxnSp>
      <p:cxnSp>
        <p:nvCxnSpPr>
          <p:cNvPr id="631" name="Google Shape;631;g2e0f24ec015_0_37"/>
          <p:cNvCxnSpPr>
            <a:stCxn id="628" idx="5"/>
            <a:endCxn id="629" idx="1"/>
          </p:cNvCxnSpPr>
          <p:nvPr/>
        </p:nvCxnSpPr>
        <p:spPr>
          <a:xfrm>
            <a:off x="10067329" y="3650735"/>
            <a:ext cx="341100" cy="435600"/>
          </a:xfrm>
          <a:prstGeom prst="straightConnector1">
            <a:avLst/>
          </a:prstGeom>
          <a:noFill/>
          <a:ln cap="flat" cmpd="sng" w="19050">
            <a:solidFill>
              <a:schemeClr val="dk1"/>
            </a:solidFill>
            <a:prstDash val="solid"/>
            <a:round/>
            <a:headEnd len="med" w="med" type="triangle"/>
            <a:tailEnd len="med" w="med" type="none"/>
          </a:ln>
        </p:spPr>
      </p:cxnSp>
      <p:cxnSp>
        <p:nvCxnSpPr>
          <p:cNvPr id="632" name="Google Shape;632;g2e0f24ec015_0_37"/>
          <p:cNvCxnSpPr>
            <a:stCxn id="627" idx="6"/>
            <a:endCxn id="629" idx="2"/>
          </p:cNvCxnSpPr>
          <p:nvPr/>
        </p:nvCxnSpPr>
        <p:spPr>
          <a:xfrm>
            <a:off x="9217700" y="4361086"/>
            <a:ext cx="1076700" cy="300"/>
          </a:xfrm>
          <a:prstGeom prst="straightConnector1">
            <a:avLst/>
          </a:prstGeom>
          <a:noFill/>
          <a:ln cap="flat" cmpd="sng" w="19050">
            <a:solidFill>
              <a:schemeClr val="dk1"/>
            </a:solidFill>
            <a:prstDash val="solid"/>
            <a:round/>
            <a:headEnd len="med" w="med" type="none"/>
            <a:tailEnd len="med" w="med" type="triangle"/>
          </a:ln>
        </p:spPr>
      </p:cxnSp>
      <p:sp>
        <p:nvSpPr>
          <p:cNvPr id="633" name="Google Shape;633;g2e0f24ec015_0_37"/>
          <p:cNvSpPr txBox="1"/>
          <p:nvPr/>
        </p:nvSpPr>
        <p:spPr>
          <a:xfrm>
            <a:off x="5857779" y="3929178"/>
            <a:ext cx="4743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BG" sz="2400">
                <a:solidFill>
                  <a:schemeClr val="dk1"/>
                </a:solidFill>
              </a:rPr>
              <a:t>?</a:t>
            </a:r>
            <a:endParaRPr sz="2400">
              <a:solidFill>
                <a:schemeClr val="dk1"/>
              </a:solidFill>
            </a:endParaRPr>
          </a:p>
        </p:txBody>
      </p:sp>
      <p:pic>
        <p:nvPicPr>
          <p:cNvPr id="634" name="Google Shape;634;g2e0f24ec015_0_37"/>
          <p:cNvPicPr preferRelativeResize="0"/>
          <p:nvPr/>
        </p:nvPicPr>
        <p:blipFill rotWithShape="1">
          <a:blip r:embed="rId3">
            <a:alphaModFix/>
          </a:blip>
          <a:srcRect b="27971" l="1557" r="4607" t="16118"/>
          <a:stretch/>
        </p:blipFill>
        <p:spPr>
          <a:xfrm>
            <a:off x="4270725" y="2188725"/>
            <a:ext cx="3616450" cy="1651800"/>
          </a:xfrm>
          <a:prstGeom prst="rect">
            <a:avLst/>
          </a:prstGeom>
          <a:noFill/>
          <a:ln>
            <a:noFill/>
          </a:ln>
        </p:spPr>
      </p:pic>
      <p:pic>
        <p:nvPicPr>
          <p:cNvPr id="635" name="Google Shape;635;g2e0f24ec015_0_37"/>
          <p:cNvPicPr preferRelativeResize="0"/>
          <p:nvPr/>
        </p:nvPicPr>
        <p:blipFill rotWithShape="1">
          <a:blip r:embed="rId3">
            <a:alphaModFix/>
          </a:blip>
          <a:srcRect b="83326" l="1557" r="4607" t="3647"/>
          <a:stretch/>
        </p:blipFill>
        <p:spPr>
          <a:xfrm>
            <a:off x="4657738" y="1822800"/>
            <a:ext cx="2876626" cy="306100"/>
          </a:xfrm>
          <a:prstGeom prst="rect">
            <a:avLst/>
          </a:prstGeom>
          <a:noFill/>
          <a:ln>
            <a:noFill/>
          </a:ln>
        </p:spPr>
      </p:pic>
      <p:sp>
        <p:nvSpPr>
          <p:cNvPr id="636" name="Google Shape;636;g2e0f24ec015_0_37"/>
          <p:cNvSpPr txBox="1"/>
          <p:nvPr/>
        </p:nvSpPr>
        <p:spPr>
          <a:xfrm>
            <a:off x="9591579" y="3929178"/>
            <a:ext cx="4743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BG" sz="2400">
                <a:solidFill>
                  <a:schemeClr val="dk1"/>
                </a:solidFill>
              </a:rPr>
              <a:t>?</a:t>
            </a:r>
            <a:endParaRPr sz="2400">
              <a:solidFill>
                <a:schemeClr val="dk1"/>
              </a:solidFill>
            </a:endParaRPr>
          </a:p>
        </p:txBody>
      </p:sp>
      <p:sp>
        <p:nvSpPr>
          <p:cNvPr id="637" name="Google Shape;637;g2e0f24ec015_0_37"/>
          <p:cNvSpPr txBox="1"/>
          <p:nvPr>
            <p:ph idx="4294967295" type="title"/>
          </p:nvPr>
        </p:nvSpPr>
        <p:spPr>
          <a:xfrm>
            <a:off x="254506" y="268550"/>
            <a:ext cx="44280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163A3C"/>
              </a:buClr>
              <a:buSzPts val="3600"/>
              <a:buFont typeface="Poppins"/>
              <a:buNone/>
            </a:pPr>
            <a:r>
              <a:rPr lang="en-BG"/>
              <a:t>Biases to avoid</a:t>
            </a:r>
            <a:endParaRPr b="1"/>
          </a:p>
        </p:txBody>
      </p:sp>
      <p:sp>
        <p:nvSpPr>
          <p:cNvPr id="638" name="Google Shape;638;g2e0f24ec015_0_37"/>
          <p:cNvSpPr txBox="1"/>
          <p:nvPr>
            <p:ph idx="12" type="sldNum"/>
          </p:nvPr>
        </p:nvSpPr>
        <p:spPr>
          <a:xfrm>
            <a:off x="11631310" y="68880"/>
            <a:ext cx="4641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BG"/>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634"/>
                                        </p:tgtEl>
                                        <p:attrNameLst>
                                          <p:attrName>style.visibility</p:attrName>
                                        </p:attrNameLst>
                                      </p:cBhvr>
                                      <p:to>
                                        <p:strVal val="hidden"/>
                                      </p:to>
                                    </p:set>
                                  </p:childTnLst>
                                </p:cTn>
                              </p:par>
                              <p:par>
                                <p:cTn fill="hold" nodeType="withEffect" presetClass="entr" presetID="1" presetSubtype="0">
                                  <p:stCondLst>
                                    <p:cond delay="0"/>
                                  </p:stCondLst>
                                  <p:childTnLst>
                                    <p:set>
                                      <p:cBhvr>
                                        <p:cTn dur="1" fill="hold">
                                          <p:stCondLst>
                                            <p:cond delay="0"/>
                                          </p:stCondLst>
                                        </p:cTn>
                                        <p:tgtEl>
                                          <p:spTgt spid="61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2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2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2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3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1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1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1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1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1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1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1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2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1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1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2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2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2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3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3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3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3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0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2" name="Shape 642"/>
        <p:cNvGrpSpPr/>
        <p:nvPr/>
      </p:nvGrpSpPr>
      <p:grpSpPr>
        <a:xfrm>
          <a:off x="0" y="0"/>
          <a:ext cx="0" cy="0"/>
          <a:chOff x="0" y="0"/>
          <a:chExt cx="0" cy="0"/>
        </a:xfrm>
      </p:grpSpPr>
      <p:pic>
        <p:nvPicPr>
          <p:cNvPr id="643" name="Google Shape;643;g2e0f24ec015_0_108"/>
          <p:cNvPicPr preferRelativeResize="0"/>
          <p:nvPr/>
        </p:nvPicPr>
        <p:blipFill>
          <a:blip r:embed="rId3">
            <a:alphaModFix/>
          </a:blip>
          <a:stretch>
            <a:fillRect/>
          </a:stretch>
        </p:blipFill>
        <p:spPr>
          <a:xfrm>
            <a:off x="2341300" y="845717"/>
            <a:ext cx="7509399" cy="5572965"/>
          </a:xfrm>
          <a:prstGeom prst="rect">
            <a:avLst/>
          </a:prstGeom>
          <a:noFill/>
          <a:ln>
            <a:noFill/>
          </a:ln>
        </p:spPr>
      </p:pic>
      <p:sp>
        <p:nvSpPr>
          <p:cNvPr id="644" name="Google Shape;644;g2e0f24ec015_0_108"/>
          <p:cNvSpPr txBox="1"/>
          <p:nvPr/>
        </p:nvSpPr>
        <p:spPr>
          <a:xfrm>
            <a:off x="1613675" y="6335450"/>
            <a:ext cx="4727400" cy="446400"/>
          </a:xfrm>
          <a:prstGeom prst="rect">
            <a:avLst/>
          </a:prstGeom>
          <a:noFill/>
          <a:ln>
            <a:noFill/>
          </a:ln>
        </p:spPr>
        <p:txBody>
          <a:bodyPr anchorCtr="0" anchor="t" bIns="121900" lIns="121900" spcFirstLastPara="1" rIns="121900" wrap="square" tIns="121900">
            <a:spAutoFit/>
          </a:bodyPr>
          <a:lstStyle/>
          <a:p>
            <a:pPr indent="0" lvl="0" marL="0" rtl="0" algn="just">
              <a:spcBef>
                <a:spcPts val="0"/>
              </a:spcBef>
              <a:spcAft>
                <a:spcPts val="0"/>
              </a:spcAft>
              <a:buNone/>
            </a:pPr>
            <a:r>
              <a:rPr lang="en-BG" sz="1300">
                <a:solidFill>
                  <a:schemeClr val="dk1"/>
                </a:solidFill>
                <a:latin typeface="Century Gothic"/>
                <a:ea typeface="Century Gothic"/>
                <a:cs typeface="Century Gothic"/>
                <a:sym typeface="Century Gothic"/>
              </a:rPr>
              <a:t>Adams et al. 2015 </a:t>
            </a:r>
            <a:r>
              <a:rPr lang="en-BG" sz="1300" u="sng">
                <a:solidFill>
                  <a:schemeClr val="hlink"/>
                </a:solidFill>
                <a:latin typeface="Century Gothic"/>
                <a:ea typeface="Century Gothic"/>
                <a:cs typeface="Century Gothic"/>
                <a:sym typeface="Century Gothic"/>
                <a:hlinkClick r:id="rId4"/>
              </a:rPr>
              <a:t>https://doi.org/10.1098/rstb.2014.0274</a:t>
            </a:r>
            <a:r>
              <a:rPr lang="en-BG" sz="1300">
                <a:solidFill>
                  <a:schemeClr val="dk1"/>
                </a:solidFill>
                <a:latin typeface="Century Gothic"/>
                <a:ea typeface="Century Gothic"/>
                <a:cs typeface="Century Gothic"/>
                <a:sym typeface="Century Gothic"/>
              </a:rPr>
              <a:t> </a:t>
            </a:r>
            <a:endParaRPr sz="1300">
              <a:latin typeface="Century Gothic"/>
              <a:ea typeface="Century Gothic"/>
              <a:cs typeface="Century Gothic"/>
              <a:sym typeface="Century Gothic"/>
            </a:endParaRPr>
          </a:p>
        </p:txBody>
      </p:sp>
      <p:sp>
        <p:nvSpPr>
          <p:cNvPr id="645" name="Google Shape;645;g2e0f24ec015_0_108"/>
          <p:cNvSpPr txBox="1"/>
          <p:nvPr>
            <p:ph idx="4294967295" type="title"/>
          </p:nvPr>
        </p:nvSpPr>
        <p:spPr>
          <a:xfrm>
            <a:off x="254506" y="268550"/>
            <a:ext cx="44280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163A3C"/>
              </a:buClr>
              <a:buSzPts val="3600"/>
              <a:buFont typeface="Poppins"/>
              <a:buNone/>
            </a:pPr>
            <a:r>
              <a:rPr lang="en-BG"/>
              <a:t>DAG example</a:t>
            </a:r>
            <a:endParaRPr sz="2300"/>
          </a:p>
        </p:txBody>
      </p:sp>
      <p:sp>
        <p:nvSpPr>
          <p:cNvPr id="646" name="Google Shape;646;g2e0f24ec015_0_108"/>
          <p:cNvSpPr txBox="1"/>
          <p:nvPr>
            <p:ph idx="12" type="sldNum"/>
          </p:nvPr>
        </p:nvSpPr>
        <p:spPr>
          <a:xfrm>
            <a:off x="11631310" y="68880"/>
            <a:ext cx="4641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BG"/>
              <a:t>‹#›</a:t>
            </a:fld>
            <a:endParaRPr/>
          </a:p>
        </p:txBody>
      </p:sp>
      <p:sp>
        <p:nvSpPr>
          <p:cNvPr id="647" name="Google Shape;647;g2e0f24ec015_0_108"/>
          <p:cNvSpPr/>
          <p:nvPr/>
        </p:nvSpPr>
        <p:spPr>
          <a:xfrm>
            <a:off x="2380925" y="3008625"/>
            <a:ext cx="1152600" cy="619200"/>
          </a:xfrm>
          <a:prstGeom prst="rect">
            <a:avLst/>
          </a:prstGeom>
          <a:solidFill>
            <a:srgbClr val="B4D785">
              <a:alpha val="48240"/>
            </a:srgbClr>
          </a:solidFill>
          <a:ln cap="flat"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entury Gothic"/>
              <a:ea typeface="Century Gothic"/>
              <a:cs typeface="Century Gothic"/>
              <a:sym typeface="Century Gothic"/>
            </a:endParaRPr>
          </a:p>
        </p:txBody>
      </p:sp>
      <p:sp>
        <p:nvSpPr>
          <p:cNvPr id="648" name="Google Shape;648;g2e0f24ec015_0_108"/>
          <p:cNvSpPr/>
          <p:nvPr/>
        </p:nvSpPr>
        <p:spPr>
          <a:xfrm>
            <a:off x="8248325" y="3008625"/>
            <a:ext cx="1419300" cy="904800"/>
          </a:xfrm>
          <a:prstGeom prst="rect">
            <a:avLst/>
          </a:prstGeom>
          <a:solidFill>
            <a:srgbClr val="4AC5D3">
              <a:alpha val="42350"/>
            </a:srgbClr>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entury Gothic"/>
              <a:ea typeface="Century Gothic"/>
              <a:cs typeface="Century Gothic"/>
              <a:sym typeface="Century Gothic"/>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2" name="Shape 652"/>
        <p:cNvGrpSpPr/>
        <p:nvPr/>
      </p:nvGrpSpPr>
      <p:grpSpPr>
        <a:xfrm>
          <a:off x="0" y="0"/>
          <a:ext cx="0" cy="0"/>
          <a:chOff x="0" y="0"/>
          <a:chExt cx="0" cy="0"/>
        </a:xfrm>
      </p:grpSpPr>
      <p:sp>
        <p:nvSpPr>
          <p:cNvPr id="653" name="Google Shape;653;g2e0f24ec015_0_117"/>
          <p:cNvSpPr/>
          <p:nvPr/>
        </p:nvSpPr>
        <p:spPr>
          <a:xfrm>
            <a:off x="7753017" y="1883158"/>
            <a:ext cx="3723900" cy="3663300"/>
          </a:xfrm>
          <a:prstGeom prst="roundRect">
            <a:avLst>
              <a:gd fmla="val 16667" name="adj"/>
            </a:avLst>
          </a:prstGeom>
          <a:solidFill>
            <a:schemeClr val="lt2"/>
          </a:solidFill>
          <a:ln cap="flat" cmpd="sng" w="9525">
            <a:solidFill>
              <a:srgbClr val="000000"/>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rPr b="1" lang="en-BG" sz="1500">
                <a:latin typeface="Century Gothic"/>
                <a:ea typeface="Century Gothic"/>
                <a:cs typeface="Century Gothic"/>
                <a:sym typeface="Century Gothic"/>
              </a:rPr>
              <a:t>Observational Study</a:t>
            </a:r>
            <a:endParaRPr b="1" sz="1500">
              <a:latin typeface="Century Gothic"/>
              <a:ea typeface="Century Gothic"/>
              <a:cs typeface="Century Gothic"/>
              <a:sym typeface="Century Gothic"/>
            </a:endParaRPr>
          </a:p>
          <a:p>
            <a:pPr indent="0" lvl="0" marL="0" rtl="0" algn="l">
              <a:spcBef>
                <a:spcPts val="0"/>
              </a:spcBef>
              <a:spcAft>
                <a:spcPts val="0"/>
              </a:spcAft>
              <a:buNone/>
            </a:pPr>
            <a:r>
              <a:t/>
            </a:r>
            <a:endParaRPr sz="1500">
              <a:latin typeface="Century Gothic"/>
              <a:ea typeface="Century Gothic"/>
              <a:cs typeface="Century Gothic"/>
              <a:sym typeface="Century Gothic"/>
            </a:endParaRPr>
          </a:p>
          <a:p>
            <a:pPr indent="0" lvl="0" marL="0" rtl="0" algn="ctr">
              <a:spcBef>
                <a:spcPts val="0"/>
              </a:spcBef>
              <a:spcAft>
                <a:spcPts val="0"/>
              </a:spcAft>
              <a:buNone/>
            </a:pPr>
            <a:r>
              <a:t/>
            </a:r>
            <a:endParaRPr sz="1500">
              <a:latin typeface="Century Gothic"/>
              <a:ea typeface="Century Gothic"/>
              <a:cs typeface="Century Gothic"/>
              <a:sym typeface="Century Gothic"/>
            </a:endParaRPr>
          </a:p>
          <a:p>
            <a:pPr indent="0" lvl="0" marL="0" rtl="0" algn="ctr">
              <a:spcBef>
                <a:spcPts val="0"/>
              </a:spcBef>
              <a:spcAft>
                <a:spcPts val="0"/>
              </a:spcAft>
              <a:buNone/>
            </a:pPr>
            <a:r>
              <a:t/>
            </a:r>
            <a:endParaRPr sz="1500">
              <a:latin typeface="Century Gothic"/>
              <a:ea typeface="Century Gothic"/>
              <a:cs typeface="Century Gothic"/>
              <a:sym typeface="Century Gothic"/>
            </a:endParaRPr>
          </a:p>
          <a:p>
            <a:pPr indent="0" lvl="0" marL="0" rtl="0" algn="ctr">
              <a:spcBef>
                <a:spcPts val="0"/>
              </a:spcBef>
              <a:spcAft>
                <a:spcPts val="0"/>
              </a:spcAft>
              <a:buNone/>
            </a:pPr>
            <a:r>
              <a:t/>
            </a:r>
            <a:endParaRPr sz="1500">
              <a:latin typeface="Century Gothic"/>
              <a:ea typeface="Century Gothic"/>
              <a:cs typeface="Century Gothic"/>
              <a:sym typeface="Century Gothic"/>
            </a:endParaRPr>
          </a:p>
          <a:p>
            <a:pPr indent="0" lvl="0" marL="0" rtl="0" algn="ctr">
              <a:spcBef>
                <a:spcPts val="0"/>
              </a:spcBef>
              <a:spcAft>
                <a:spcPts val="0"/>
              </a:spcAft>
              <a:buNone/>
            </a:pPr>
            <a:r>
              <a:t/>
            </a:r>
            <a:endParaRPr sz="1500">
              <a:latin typeface="Century Gothic"/>
              <a:ea typeface="Century Gothic"/>
              <a:cs typeface="Century Gothic"/>
              <a:sym typeface="Century Gothic"/>
            </a:endParaRPr>
          </a:p>
          <a:p>
            <a:pPr indent="0" lvl="0" marL="0" rtl="0" algn="ctr">
              <a:spcBef>
                <a:spcPts val="0"/>
              </a:spcBef>
              <a:spcAft>
                <a:spcPts val="0"/>
              </a:spcAft>
              <a:buNone/>
            </a:pPr>
            <a:r>
              <a:t/>
            </a:r>
            <a:endParaRPr sz="1500">
              <a:latin typeface="Century Gothic"/>
              <a:ea typeface="Century Gothic"/>
              <a:cs typeface="Century Gothic"/>
              <a:sym typeface="Century Gothic"/>
            </a:endParaRPr>
          </a:p>
          <a:p>
            <a:pPr indent="0" lvl="0" marL="0" rtl="0" algn="ctr">
              <a:spcBef>
                <a:spcPts val="0"/>
              </a:spcBef>
              <a:spcAft>
                <a:spcPts val="0"/>
              </a:spcAft>
              <a:buNone/>
            </a:pPr>
            <a:r>
              <a:t/>
            </a:r>
            <a:endParaRPr sz="1500">
              <a:latin typeface="Century Gothic"/>
              <a:ea typeface="Century Gothic"/>
              <a:cs typeface="Century Gothic"/>
              <a:sym typeface="Century Gothic"/>
            </a:endParaRPr>
          </a:p>
          <a:p>
            <a:pPr indent="0" lvl="0" marL="0" rtl="0" algn="ctr">
              <a:spcBef>
                <a:spcPts val="0"/>
              </a:spcBef>
              <a:spcAft>
                <a:spcPts val="0"/>
              </a:spcAft>
              <a:buNone/>
            </a:pPr>
            <a:r>
              <a:t/>
            </a:r>
            <a:endParaRPr sz="1500">
              <a:latin typeface="Century Gothic"/>
              <a:ea typeface="Century Gothic"/>
              <a:cs typeface="Century Gothic"/>
              <a:sym typeface="Century Gothic"/>
            </a:endParaRPr>
          </a:p>
          <a:p>
            <a:pPr indent="0" lvl="0" marL="0" rtl="0" algn="ctr">
              <a:spcBef>
                <a:spcPts val="0"/>
              </a:spcBef>
              <a:spcAft>
                <a:spcPts val="0"/>
              </a:spcAft>
              <a:buNone/>
            </a:pPr>
            <a:r>
              <a:t/>
            </a:r>
            <a:endParaRPr sz="1500">
              <a:latin typeface="Century Gothic"/>
              <a:ea typeface="Century Gothic"/>
              <a:cs typeface="Century Gothic"/>
              <a:sym typeface="Century Gothic"/>
            </a:endParaRPr>
          </a:p>
          <a:p>
            <a:pPr indent="0" lvl="0" marL="0" rtl="0" algn="ctr">
              <a:spcBef>
                <a:spcPts val="0"/>
              </a:spcBef>
              <a:spcAft>
                <a:spcPts val="0"/>
              </a:spcAft>
              <a:buNone/>
            </a:pPr>
            <a:r>
              <a:t/>
            </a:r>
            <a:endParaRPr sz="1500">
              <a:latin typeface="Century Gothic"/>
              <a:ea typeface="Century Gothic"/>
              <a:cs typeface="Century Gothic"/>
              <a:sym typeface="Century Gothic"/>
            </a:endParaRPr>
          </a:p>
          <a:p>
            <a:pPr indent="0" lvl="0" marL="0" rtl="0" algn="ctr">
              <a:spcBef>
                <a:spcPts val="0"/>
              </a:spcBef>
              <a:spcAft>
                <a:spcPts val="0"/>
              </a:spcAft>
              <a:buNone/>
            </a:pPr>
            <a:r>
              <a:t/>
            </a:r>
            <a:endParaRPr sz="1500">
              <a:latin typeface="Century Gothic"/>
              <a:ea typeface="Century Gothic"/>
              <a:cs typeface="Century Gothic"/>
              <a:sym typeface="Century Gothic"/>
            </a:endParaRPr>
          </a:p>
          <a:p>
            <a:pPr indent="0" lvl="0" marL="0" rtl="0" algn="ctr">
              <a:spcBef>
                <a:spcPts val="0"/>
              </a:spcBef>
              <a:spcAft>
                <a:spcPts val="0"/>
              </a:spcAft>
              <a:buNone/>
            </a:pPr>
            <a:r>
              <a:t/>
            </a:r>
            <a:endParaRPr sz="1500">
              <a:latin typeface="Century Gothic"/>
              <a:ea typeface="Century Gothic"/>
              <a:cs typeface="Century Gothic"/>
              <a:sym typeface="Century Gothic"/>
            </a:endParaRPr>
          </a:p>
          <a:p>
            <a:pPr indent="0" lvl="0" marL="0" rtl="0" algn="ctr">
              <a:spcBef>
                <a:spcPts val="0"/>
              </a:spcBef>
              <a:spcAft>
                <a:spcPts val="0"/>
              </a:spcAft>
              <a:buNone/>
            </a:pPr>
            <a:r>
              <a:t/>
            </a:r>
            <a:endParaRPr sz="1500">
              <a:latin typeface="Century Gothic"/>
              <a:ea typeface="Century Gothic"/>
              <a:cs typeface="Century Gothic"/>
              <a:sym typeface="Century Gothic"/>
            </a:endParaRPr>
          </a:p>
          <a:p>
            <a:pPr indent="0" lvl="0" marL="0" rtl="0" algn="l">
              <a:spcBef>
                <a:spcPts val="0"/>
              </a:spcBef>
              <a:spcAft>
                <a:spcPts val="0"/>
              </a:spcAft>
              <a:buNone/>
            </a:pPr>
            <a:r>
              <a:t/>
            </a:r>
            <a:endParaRPr sz="1500">
              <a:latin typeface="Century Gothic"/>
              <a:ea typeface="Century Gothic"/>
              <a:cs typeface="Century Gothic"/>
              <a:sym typeface="Century Gothic"/>
            </a:endParaRPr>
          </a:p>
        </p:txBody>
      </p:sp>
      <p:sp>
        <p:nvSpPr>
          <p:cNvPr id="654" name="Google Shape;654;g2e0f24ec015_0_117"/>
          <p:cNvSpPr/>
          <p:nvPr/>
        </p:nvSpPr>
        <p:spPr>
          <a:xfrm>
            <a:off x="8062570" y="4270834"/>
            <a:ext cx="782400" cy="782100"/>
          </a:xfrm>
          <a:prstGeom prst="ellipse">
            <a:avLst/>
          </a:prstGeom>
          <a:solidFill>
            <a:schemeClr val="lt1"/>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rPr lang="en-BG" sz="1900">
                <a:latin typeface="Century Gothic"/>
                <a:ea typeface="Century Gothic"/>
                <a:cs typeface="Century Gothic"/>
                <a:sym typeface="Century Gothic"/>
              </a:rPr>
              <a:t>X</a:t>
            </a:r>
            <a:endParaRPr sz="1900">
              <a:latin typeface="Century Gothic"/>
              <a:ea typeface="Century Gothic"/>
              <a:cs typeface="Century Gothic"/>
              <a:sym typeface="Century Gothic"/>
            </a:endParaRPr>
          </a:p>
        </p:txBody>
      </p:sp>
      <p:sp>
        <p:nvSpPr>
          <p:cNvPr id="655" name="Google Shape;655;g2e0f24ec015_0_117"/>
          <p:cNvSpPr/>
          <p:nvPr/>
        </p:nvSpPr>
        <p:spPr>
          <a:xfrm>
            <a:off x="9223803" y="2710119"/>
            <a:ext cx="782400" cy="782100"/>
          </a:xfrm>
          <a:prstGeom prst="ellipse">
            <a:avLst/>
          </a:prstGeom>
          <a:solidFill>
            <a:schemeClr val="lt1"/>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rPr lang="en-BG" sz="1900">
                <a:latin typeface="Century Gothic"/>
                <a:ea typeface="Century Gothic"/>
                <a:cs typeface="Century Gothic"/>
                <a:sym typeface="Century Gothic"/>
              </a:rPr>
              <a:t>C</a:t>
            </a:r>
            <a:endParaRPr sz="1900">
              <a:latin typeface="Century Gothic"/>
              <a:ea typeface="Century Gothic"/>
              <a:cs typeface="Century Gothic"/>
              <a:sym typeface="Century Gothic"/>
            </a:endParaRPr>
          </a:p>
        </p:txBody>
      </p:sp>
      <p:sp>
        <p:nvSpPr>
          <p:cNvPr id="656" name="Google Shape;656;g2e0f24ec015_0_117"/>
          <p:cNvSpPr/>
          <p:nvPr/>
        </p:nvSpPr>
        <p:spPr>
          <a:xfrm>
            <a:off x="10398536" y="4271619"/>
            <a:ext cx="781200" cy="780900"/>
          </a:xfrm>
          <a:prstGeom prst="ellipse">
            <a:avLst/>
          </a:prstGeom>
          <a:solidFill>
            <a:schemeClr val="lt1"/>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rPr lang="en-BG" sz="1900">
                <a:latin typeface="Century Gothic"/>
                <a:ea typeface="Century Gothic"/>
                <a:cs typeface="Century Gothic"/>
                <a:sym typeface="Century Gothic"/>
              </a:rPr>
              <a:t>Y</a:t>
            </a:r>
            <a:endParaRPr sz="1900">
              <a:latin typeface="Century Gothic"/>
              <a:ea typeface="Century Gothic"/>
              <a:cs typeface="Century Gothic"/>
              <a:sym typeface="Century Gothic"/>
            </a:endParaRPr>
          </a:p>
        </p:txBody>
      </p:sp>
      <p:cxnSp>
        <p:nvCxnSpPr>
          <p:cNvPr id="657" name="Google Shape;657;g2e0f24ec015_0_117"/>
          <p:cNvCxnSpPr>
            <a:stCxn id="654" idx="6"/>
            <a:endCxn id="656" idx="2"/>
          </p:cNvCxnSpPr>
          <p:nvPr/>
        </p:nvCxnSpPr>
        <p:spPr>
          <a:xfrm>
            <a:off x="8844970" y="4661884"/>
            <a:ext cx="1553700" cy="300"/>
          </a:xfrm>
          <a:prstGeom prst="straightConnector1">
            <a:avLst/>
          </a:prstGeom>
          <a:noFill/>
          <a:ln cap="flat" cmpd="sng" w="9525">
            <a:solidFill>
              <a:schemeClr val="dk1"/>
            </a:solidFill>
            <a:prstDash val="solid"/>
            <a:round/>
            <a:headEnd len="med" w="med" type="none"/>
            <a:tailEnd len="med" w="med" type="triangle"/>
          </a:ln>
        </p:spPr>
      </p:cxnSp>
      <p:cxnSp>
        <p:nvCxnSpPr>
          <p:cNvPr id="658" name="Google Shape;658;g2e0f24ec015_0_117"/>
          <p:cNvCxnSpPr>
            <a:stCxn id="655" idx="3"/>
            <a:endCxn id="654" idx="7"/>
          </p:cNvCxnSpPr>
          <p:nvPr/>
        </p:nvCxnSpPr>
        <p:spPr>
          <a:xfrm flipH="1">
            <a:off x="8730283" y="3377683"/>
            <a:ext cx="608100" cy="1007700"/>
          </a:xfrm>
          <a:prstGeom prst="straightConnector1">
            <a:avLst/>
          </a:prstGeom>
          <a:noFill/>
          <a:ln cap="flat" cmpd="sng" w="9525">
            <a:solidFill>
              <a:srgbClr val="FF0000"/>
            </a:solidFill>
            <a:prstDash val="dash"/>
            <a:round/>
            <a:headEnd len="med" w="med" type="none"/>
            <a:tailEnd len="med" w="med" type="triangle"/>
          </a:ln>
        </p:spPr>
      </p:cxnSp>
      <p:cxnSp>
        <p:nvCxnSpPr>
          <p:cNvPr id="659" name="Google Shape;659;g2e0f24ec015_0_117"/>
          <p:cNvCxnSpPr>
            <a:stCxn id="655" idx="5"/>
            <a:endCxn id="656" idx="1"/>
          </p:cNvCxnSpPr>
          <p:nvPr/>
        </p:nvCxnSpPr>
        <p:spPr>
          <a:xfrm>
            <a:off x="9891623" y="3377683"/>
            <a:ext cx="621300" cy="1008300"/>
          </a:xfrm>
          <a:prstGeom prst="straightConnector1">
            <a:avLst/>
          </a:prstGeom>
          <a:noFill/>
          <a:ln cap="flat" cmpd="sng" w="9525">
            <a:solidFill>
              <a:schemeClr val="dk1"/>
            </a:solidFill>
            <a:prstDash val="solid"/>
            <a:round/>
            <a:headEnd len="med" w="med" type="none"/>
            <a:tailEnd len="med" w="med" type="triangle"/>
          </a:ln>
        </p:spPr>
      </p:cxnSp>
      <p:sp>
        <p:nvSpPr>
          <p:cNvPr id="660" name="Google Shape;660;g2e0f24ec015_0_117"/>
          <p:cNvSpPr txBox="1"/>
          <p:nvPr/>
        </p:nvSpPr>
        <p:spPr>
          <a:xfrm>
            <a:off x="9044000" y="2349125"/>
            <a:ext cx="1142100" cy="4308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lang="en-BG" sz="1200">
                <a:solidFill>
                  <a:schemeClr val="dk1"/>
                </a:solidFill>
                <a:latin typeface="Century Gothic"/>
                <a:ea typeface="Century Gothic"/>
                <a:cs typeface="Century Gothic"/>
                <a:sym typeface="Century Gothic"/>
              </a:rPr>
              <a:t>Covariates</a:t>
            </a:r>
            <a:endParaRPr sz="1200">
              <a:solidFill>
                <a:schemeClr val="dk1"/>
              </a:solidFill>
              <a:latin typeface="Century Gothic"/>
              <a:ea typeface="Century Gothic"/>
              <a:cs typeface="Century Gothic"/>
              <a:sym typeface="Century Gothic"/>
            </a:endParaRPr>
          </a:p>
        </p:txBody>
      </p:sp>
      <p:sp>
        <p:nvSpPr>
          <p:cNvPr id="661" name="Google Shape;661;g2e0f24ec015_0_117"/>
          <p:cNvSpPr txBox="1"/>
          <p:nvPr/>
        </p:nvSpPr>
        <p:spPr>
          <a:xfrm>
            <a:off x="7882767" y="5052825"/>
            <a:ext cx="1142100" cy="4308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lang="en-BG" sz="1200">
                <a:solidFill>
                  <a:schemeClr val="dk1"/>
                </a:solidFill>
                <a:latin typeface="Century Gothic"/>
                <a:ea typeface="Century Gothic"/>
                <a:cs typeface="Century Gothic"/>
                <a:sym typeface="Century Gothic"/>
              </a:rPr>
              <a:t>Treatment</a:t>
            </a:r>
            <a:endParaRPr sz="1200">
              <a:solidFill>
                <a:schemeClr val="dk1"/>
              </a:solidFill>
              <a:latin typeface="Century Gothic"/>
              <a:ea typeface="Century Gothic"/>
              <a:cs typeface="Century Gothic"/>
              <a:sym typeface="Century Gothic"/>
            </a:endParaRPr>
          </a:p>
        </p:txBody>
      </p:sp>
      <p:sp>
        <p:nvSpPr>
          <p:cNvPr id="662" name="Google Shape;662;g2e0f24ec015_0_117"/>
          <p:cNvSpPr txBox="1"/>
          <p:nvPr/>
        </p:nvSpPr>
        <p:spPr>
          <a:xfrm>
            <a:off x="10218133" y="5052825"/>
            <a:ext cx="1142100" cy="4308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lang="en-BG" sz="1200">
                <a:solidFill>
                  <a:schemeClr val="dk1"/>
                </a:solidFill>
                <a:latin typeface="Century Gothic"/>
                <a:ea typeface="Century Gothic"/>
                <a:cs typeface="Century Gothic"/>
                <a:sym typeface="Century Gothic"/>
              </a:rPr>
              <a:t>Outcome</a:t>
            </a:r>
            <a:endParaRPr sz="1200">
              <a:solidFill>
                <a:schemeClr val="dk1"/>
              </a:solidFill>
              <a:latin typeface="Century Gothic"/>
              <a:ea typeface="Century Gothic"/>
              <a:cs typeface="Century Gothic"/>
              <a:sym typeface="Century Gothic"/>
            </a:endParaRPr>
          </a:p>
        </p:txBody>
      </p:sp>
      <p:sp>
        <p:nvSpPr>
          <p:cNvPr id="663" name="Google Shape;663;g2e0f24ec015_0_117"/>
          <p:cNvSpPr txBox="1"/>
          <p:nvPr/>
        </p:nvSpPr>
        <p:spPr>
          <a:xfrm>
            <a:off x="7753027" y="3570825"/>
            <a:ext cx="1521600" cy="507900"/>
          </a:xfrm>
          <a:prstGeom prst="rect">
            <a:avLst/>
          </a:prstGeom>
          <a:noFill/>
          <a:ln>
            <a:noFill/>
          </a:ln>
        </p:spPr>
        <p:txBody>
          <a:bodyPr anchorCtr="0" anchor="t" bIns="121900" lIns="121900" spcFirstLastPara="1" rIns="121900" wrap="square" tIns="121900">
            <a:spAutoFit/>
          </a:bodyPr>
          <a:lstStyle/>
          <a:p>
            <a:pPr indent="0" lvl="0" marL="0" rtl="0" algn="r">
              <a:spcBef>
                <a:spcPts val="0"/>
              </a:spcBef>
              <a:spcAft>
                <a:spcPts val="0"/>
              </a:spcAft>
              <a:buNone/>
            </a:pPr>
            <a:r>
              <a:rPr b="1" lang="en-BG" sz="1700">
                <a:solidFill>
                  <a:schemeClr val="dk1"/>
                </a:solidFill>
                <a:latin typeface="Century Gothic"/>
                <a:ea typeface="Century Gothic"/>
                <a:cs typeface="Century Gothic"/>
                <a:sym typeface="Century Gothic"/>
              </a:rPr>
              <a:t>do(X=x)   ✖</a:t>
            </a:r>
            <a:endParaRPr b="1" sz="2500">
              <a:solidFill>
                <a:srgbClr val="FF0000"/>
              </a:solidFill>
              <a:latin typeface="Century Gothic"/>
              <a:ea typeface="Century Gothic"/>
              <a:cs typeface="Century Gothic"/>
              <a:sym typeface="Century Gothic"/>
            </a:endParaRPr>
          </a:p>
        </p:txBody>
      </p:sp>
      <p:sp>
        <p:nvSpPr>
          <p:cNvPr id="664" name="Google Shape;664;g2e0f24ec015_0_117"/>
          <p:cNvSpPr/>
          <p:nvPr/>
        </p:nvSpPr>
        <p:spPr>
          <a:xfrm>
            <a:off x="254500" y="2820525"/>
            <a:ext cx="6977400" cy="2378100"/>
          </a:xfrm>
          <a:prstGeom prst="roundRect">
            <a:avLst>
              <a:gd fmla="val 16667" name="adj"/>
            </a:avLst>
          </a:prstGeom>
          <a:solidFill>
            <a:schemeClr val="lt1"/>
          </a:solidFill>
          <a:ln cap="flat" cmpd="sng" w="9525">
            <a:solidFill>
              <a:schemeClr val="dk2"/>
            </a:solidFill>
            <a:prstDash val="solid"/>
            <a:round/>
            <a:headEnd len="sm" w="sm" type="none"/>
            <a:tailEnd len="sm" w="sm" type="none"/>
          </a:ln>
        </p:spPr>
        <p:txBody>
          <a:bodyPr anchorCtr="0" anchor="t" bIns="121900" lIns="121900" spcFirstLastPara="1" rIns="121900" wrap="square" tIns="121900">
            <a:noAutofit/>
          </a:bodyPr>
          <a:lstStyle/>
          <a:p>
            <a:pPr indent="0" lvl="0" marL="0" rtl="0" algn="ctr">
              <a:spcBef>
                <a:spcPts val="0"/>
              </a:spcBef>
              <a:spcAft>
                <a:spcPts val="0"/>
              </a:spcAft>
              <a:buNone/>
            </a:pPr>
            <a:r>
              <a:rPr b="1" lang="en-BG" sz="1800">
                <a:solidFill>
                  <a:schemeClr val="dk1"/>
                </a:solidFill>
                <a:latin typeface="Century Gothic"/>
                <a:ea typeface="Century Gothic"/>
                <a:cs typeface="Century Gothic"/>
                <a:sym typeface="Century Gothic"/>
              </a:rPr>
              <a:t>Backdoor criterion</a:t>
            </a:r>
            <a:endParaRPr>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rPr lang="en-BG" sz="1700">
                <a:solidFill>
                  <a:schemeClr val="dk1"/>
                </a:solidFill>
                <a:latin typeface="Century Gothic"/>
                <a:ea typeface="Century Gothic"/>
                <a:cs typeface="Century Gothic"/>
                <a:sym typeface="Century Gothic"/>
              </a:rPr>
              <a:t>→ Identify a set of variables </a:t>
            </a:r>
            <a:r>
              <a:rPr b="1" lang="en-BG" sz="1700">
                <a:solidFill>
                  <a:schemeClr val="dk1"/>
                </a:solidFill>
                <a:latin typeface="Century Gothic"/>
                <a:ea typeface="Century Gothic"/>
                <a:cs typeface="Century Gothic"/>
                <a:sym typeface="Century Gothic"/>
              </a:rPr>
              <a:t>Z</a:t>
            </a:r>
            <a:r>
              <a:rPr lang="en-BG" sz="1700">
                <a:solidFill>
                  <a:schemeClr val="dk1"/>
                </a:solidFill>
                <a:latin typeface="Century Gothic"/>
                <a:ea typeface="Century Gothic"/>
                <a:cs typeface="Century Gothic"/>
                <a:sym typeface="Century Gothic"/>
              </a:rPr>
              <a:t>, that, when adjusted for,</a:t>
            </a:r>
            <a:endParaRPr sz="17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rPr b="1" lang="en-BG" sz="1700">
                <a:solidFill>
                  <a:schemeClr val="dk1"/>
                </a:solidFill>
                <a:latin typeface="Century Gothic"/>
                <a:ea typeface="Century Gothic"/>
                <a:cs typeface="Century Gothic"/>
                <a:sym typeface="Century Gothic"/>
              </a:rPr>
              <a:t>blocks all backdoor paths between X and Y.</a:t>
            </a:r>
            <a:endParaRPr b="1" sz="17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sz="15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rPr lang="en-BG">
                <a:solidFill>
                  <a:schemeClr val="dk1"/>
                </a:solidFill>
                <a:latin typeface="Century Gothic"/>
                <a:ea typeface="Century Gothic"/>
                <a:cs typeface="Century Gothic"/>
                <a:sym typeface="Century Gothic"/>
              </a:rPr>
              <a:t>It </a:t>
            </a:r>
            <a:r>
              <a:rPr i="1" lang="en-BG">
                <a:solidFill>
                  <a:schemeClr val="dk1"/>
                </a:solidFill>
                <a:latin typeface="Century Gothic"/>
                <a:ea typeface="Century Gothic"/>
                <a:cs typeface="Century Gothic"/>
                <a:sym typeface="Century Gothic"/>
              </a:rPr>
              <a:t>allows the </a:t>
            </a:r>
            <a:r>
              <a:rPr i="1" lang="en-BG" u="sng">
                <a:solidFill>
                  <a:schemeClr val="dk1"/>
                </a:solidFill>
                <a:latin typeface="Century Gothic"/>
                <a:ea typeface="Century Gothic"/>
                <a:cs typeface="Century Gothic"/>
                <a:sym typeface="Century Gothic"/>
              </a:rPr>
              <a:t>interventional query</a:t>
            </a:r>
            <a:endParaRPr i="1" u="sng">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rPr b="1" i="1" lang="en-BG">
                <a:solidFill>
                  <a:schemeClr val="dk1"/>
                </a:solidFill>
                <a:latin typeface="Century Gothic"/>
                <a:ea typeface="Century Gothic"/>
                <a:cs typeface="Century Gothic"/>
                <a:sym typeface="Century Gothic"/>
              </a:rPr>
              <a:t>P(Y|do(X=x))</a:t>
            </a:r>
            <a:endParaRPr b="1" i="1">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rPr i="1" lang="en-BG">
                <a:solidFill>
                  <a:schemeClr val="dk1"/>
                </a:solidFill>
                <a:latin typeface="Century Gothic"/>
                <a:ea typeface="Century Gothic"/>
                <a:cs typeface="Century Gothic"/>
                <a:sym typeface="Century Gothic"/>
              </a:rPr>
              <a:t>to be accurately estimated from </a:t>
            </a:r>
            <a:r>
              <a:rPr i="1" lang="en-BG" u="sng">
                <a:solidFill>
                  <a:schemeClr val="dk1"/>
                </a:solidFill>
                <a:latin typeface="Century Gothic"/>
                <a:ea typeface="Century Gothic"/>
                <a:cs typeface="Century Gothic"/>
                <a:sym typeface="Century Gothic"/>
              </a:rPr>
              <a:t>observational data</a:t>
            </a:r>
            <a:r>
              <a:rPr i="1" lang="en-BG">
                <a:solidFill>
                  <a:schemeClr val="dk1"/>
                </a:solidFill>
                <a:latin typeface="Century Gothic"/>
                <a:ea typeface="Century Gothic"/>
                <a:cs typeface="Century Gothic"/>
                <a:sym typeface="Century Gothic"/>
              </a:rPr>
              <a:t>.</a:t>
            </a:r>
            <a:endParaRPr sz="1500">
              <a:solidFill>
                <a:schemeClr val="dk1"/>
              </a:solidFill>
              <a:latin typeface="Century Gothic"/>
              <a:ea typeface="Century Gothic"/>
              <a:cs typeface="Century Gothic"/>
              <a:sym typeface="Century Gothic"/>
            </a:endParaRPr>
          </a:p>
        </p:txBody>
      </p:sp>
      <p:sp>
        <p:nvSpPr>
          <p:cNvPr id="665" name="Google Shape;665;g2e0f24ec015_0_117"/>
          <p:cNvSpPr txBox="1"/>
          <p:nvPr>
            <p:ph idx="4294967295" type="title"/>
          </p:nvPr>
        </p:nvSpPr>
        <p:spPr>
          <a:xfrm>
            <a:off x="254506" y="268550"/>
            <a:ext cx="44280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163A3C"/>
              </a:buClr>
              <a:buSzPts val="3600"/>
              <a:buFont typeface="Poppins"/>
              <a:buNone/>
            </a:pPr>
            <a:r>
              <a:rPr lang="en-BG"/>
              <a:t>Backdoor criterion</a:t>
            </a:r>
            <a:endParaRPr sz="2300"/>
          </a:p>
        </p:txBody>
      </p:sp>
      <p:sp>
        <p:nvSpPr>
          <p:cNvPr id="666" name="Google Shape;666;g2e0f24ec015_0_117"/>
          <p:cNvSpPr txBox="1"/>
          <p:nvPr/>
        </p:nvSpPr>
        <p:spPr>
          <a:xfrm>
            <a:off x="254500" y="2190425"/>
            <a:ext cx="69774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BG" sz="1600">
                <a:solidFill>
                  <a:schemeClr val="dk1"/>
                </a:solidFill>
                <a:latin typeface="Century Gothic"/>
                <a:ea typeface="Century Gothic"/>
                <a:cs typeface="Century Gothic"/>
                <a:sym typeface="Century Gothic"/>
              </a:rPr>
              <a:t>Backdoor path</a:t>
            </a:r>
            <a:r>
              <a:rPr lang="en-BG" sz="1600">
                <a:solidFill>
                  <a:schemeClr val="dk1"/>
                </a:solidFill>
                <a:latin typeface="Century Gothic"/>
                <a:ea typeface="Century Gothic"/>
                <a:cs typeface="Century Gothic"/>
                <a:sym typeface="Century Gothic"/>
              </a:rPr>
              <a:t> </a:t>
            </a:r>
            <a:r>
              <a:rPr b="1" lang="en-BG" sz="1600">
                <a:solidFill>
                  <a:schemeClr val="dk1"/>
                </a:solidFill>
                <a:latin typeface="Century Gothic"/>
                <a:ea typeface="Century Gothic"/>
                <a:cs typeface="Century Gothic"/>
                <a:sym typeface="Century Gothic"/>
              </a:rPr>
              <a:t>between </a:t>
            </a:r>
            <a:r>
              <a:rPr b="1" lang="en-BG" sz="1600">
                <a:solidFill>
                  <a:schemeClr val="dk1"/>
                </a:solidFill>
                <a:latin typeface="Century Gothic"/>
                <a:ea typeface="Century Gothic"/>
                <a:cs typeface="Century Gothic"/>
                <a:sym typeface="Century Gothic"/>
              </a:rPr>
              <a:t>X</a:t>
            </a:r>
            <a:r>
              <a:rPr b="1" lang="en-BG" sz="1600">
                <a:solidFill>
                  <a:schemeClr val="dk1"/>
                </a:solidFill>
                <a:latin typeface="Century Gothic"/>
                <a:ea typeface="Century Gothic"/>
                <a:cs typeface="Century Gothic"/>
                <a:sym typeface="Century Gothic"/>
              </a:rPr>
              <a:t> and </a:t>
            </a:r>
            <a:r>
              <a:rPr b="1" lang="en-BG" sz="1600">
                <a:solidFill>
                  <a:schemeClr val="dk1"/>
                </a:solidFill>
                <a:latin typeface="Century Gothic"/>
                <a:ea typeface="Century Gothic"/>
                <a:cs typeface="Century Gothic"/>
                <a:sym typeface="Century Gothic"/>
              </a:rPr>
              <a:t>Y</a:t>
            </a:r>
            <a:r>
              <a:rPr lang="en-BG" sz="1600">
                <a:solidFill>
                  <a:schemeClr val="dk1"/>
                </a:solidFill>
                <a:latin typeface="Century Gothic"/>
                <a:ea typeface="Century Gothic"/>
                <a:cs typeface="Century Gothic"/>
                <a:sym typeface="Century Gothic"/>
              </a:rPr>
              <a:t>: Path with an arrow </a:t>
            </a:r>
            <a:r>
              <a:rPr b="1" lang="en-BG" sz="1600">
                <a:solidFill>
                  <a:schemeClr val="dk1"/>
                </a:solidFill>
                <a:latin typeface="Century Gothic"/>
                <a:ea typeface="Century Gothic"/>
                <a:cs typeface="Century Gothic"/>
                <a:sym typeface="Century Gothic"/>
              </a:rPr>
              <a:t>pointing into </a:t>
            </a:r>
            <a:r>
              <a:rPr b="1" lang="en-BG" sz="1600">
                <a:solidFill>
                  <a:schemeClr val="dk1"/>
                </a:solidFill>
                <a:latin typeface="Century Gothic"/>
                <a:ea typeface="Century Gothic"/>
                <a:cs typeface="Century Gothic"/>
                <a:sym typeface="Century Gothic"/>
              </a:rPr>
              <a:t>X</a:t>
            </a:r>
            <a:endParaRPr sz="1600"/>
          </a:p>
        </p:txBody>
      </p:sp>
      <p:sp>
        <p:nvSpPr>
          <p:cNvPr id="667" name="Google Shape;667;g2e0f24ec015_0_117"/>
          <p:cNvSpPr/>
          <p:nvPr/>
        </p:nvSpPr>
        <p:spPr>
          <a:xfrm>
            <a:off x="7753025" y="1877875"/>
            <a:ext cx="3723900" cy="36633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t" bIns="121900" lIns="121900" spcFirstLastPara="1" rIns="121900" wrap="square" tIns="121900">
            <a:noAutofit/>
          </a:bodyPr>
          <a:lstStyle/>
          <a:p>
            <a:pPr indent="0" lvl="0" marL="0" rtl="0" algn="l">
              <a:spcBef>
                <a:spcPts val="0"/>
              </a:spcBef>
              <a:spcAft>
                <a:spcPts val="0"/>
              </a:spcAft>
              <a:buNone/>
            </a:pPr>
            <a:r>
              <a:rPr lang="en-BG" sz="1500">
                <a:solidFill>
                  <a:schemeClr val="dk1"/>
                </a:solidFill>
                <a:latin typeface="Century Gothic"/>
                <a:ea typeface="Century Gothic"/>
                <a:cs typeface="Century Gothic"/>
                <a:sym typeface="Century Gothic"/>
              </a:rPr>
              <a:t>→ A backdoor path between </a:t>
            </a:r>
            <a:r>
              <a:rPr b="1" lang="en-BG" sz="1500">
                <a:solidFill>
                  <a:schemeClr val="dk1"/>
                </a:solidFill>
                <a:latin typeface="Century Gothic"/>
                <a:ea typeface="Century Gothic"/>
                <a:cs typeface="Century Gothic"/>
                <a:sym typeface="Century Gothic"/>
              </a:rPr>
              <a:t>X</a:t>
            </a:r>
            <a:r>
              <a:rPr lang="en-BG" sz="1500">
                <a:solidFill>
                  <a:schemeClr val="dk1"/>
                </a:solidFill>
                <a:latin typeface="Century Gothic"/>
                <a:ea typeface="Century Gothic"/>
                <a:cs typeface="Century Gothic"/>
                <a:sym typeface="Century Gothic"/>
              </a:rPr>
              <a:t> and </a:t>
            </a:r>
            <a:r>
              <a:rPr b="1" lang="en-BG" sz="1500">
                <a:solidFill>
                  <a:schemeClr val="dk1"/>
                </a:solidFill>
                <a:latin typeface="Century Gothic"/>
                <a:ea typeface="Century Gothic"/>
                <a:cs typeface="Century Gothic"/>
                <a:sym typeface="Century Gothic"/>
              </a:rPr>
              <a:t>Y</a:t>
            </a:r>
            <a:r>
              <a:rPr lang="en-BG" sz="1500">
                <a:solidFill>
                  <a:schemeClr val="dk1"/>
                </a:solidFill>
                <a:latin typeface="Century Gothic"/>
                <a:ea typeface="Century Gothic"/>
                <a:cs typeface="Century Gothic"/>
                <a:sym typeface="Century Gothic"/>
              </a:rPr>
              <a:t> is blocked by a conditioning set </a:t>
            </a:r>
            <a:r>
              <a:rPr b="1" lang="en-BG" sz="1500">
                <a:solidFill>
                  <a:schemeClr val="dk1"/>
                </a:solidFill>
                <a:latin typeface="Century Gothic"/>
                <a:ea typeface="Century Gothic"/>
                <a:cs typeface="Century Gothic"/>
                <a:sym typeface="Century Gothic"/>
              </a:rPr>
              <a:t>Z</a:t>
            </a:r>
            <a:r>
              <a:rPr lang="en-BG" sz="1500">
                <a:solidFill>
                  <a:schemeClr val="dk1"/>
                </a:solidFill>
                <a:latin typeface="Century Gothic"/>
                <a:ea typeface="Century Gothic"/>
                <a:cs typeface="Century Gothic"/>
                <a:sym typeface="Century Gothic"/>
              </a:rPr>
              <a:t> if either:</a:t>
            </a:r>
            <a:endParaRPr sz="1500">
              <a:solidFill>
                <a:schemeClr val="dk1"/>
              </a:solidFill>
              <a:latin typeface="Century Gothic"/>
              <a:ea typeface="Century Gothic"/>
              <a:cs typeface="Century Gothic"/>
              <a:sym typeface="Century Gothic"/>
            </a:endParaRPr>
          </a:p>
          <a:p>
            <a:pPr indent="0" lvl="0" marL="0" rtl="0" algn="l">
              <a:spcBef>
                <a:spcPts val="0"/>
              </a:spcBef>
              <a:spcAft>
                <a:spcPts val="0"/>
              </a:spcAft>
              <a:buNone/>
            </a:pPr>
            <a:r>
              <a:t/>
            </a:r>
            <a:endParaRPr sz="1500">
              <a:solidFill>
                <a:schemeClr val="dk1"/>
              </a:solidFill>
              <a:latin typeface="Century Gothic"/>
              <a:ea typeface="Century Gothic"/>
              <a:cs typeface="Century Gothic"/>
              <a:sym typeface="Century Gothic"/>
            </a:endParaRPr>
          </a:p>
          <a:p>
            <a:pPr indent="-323850" lvl="0" marL="457200" rtl="0" algn="l">
              <a:spcBef>
                <a:spcPts val="0"/>
              </a:spcBef>
              <a:spcAft>
                <a:spcPts val="0"/>
              </a:spcAft>
              <a:buClr>
                <a:schemeClr val="dk1"/>
              </a:buClr>
              <a:buSzPts val="1500"/>
              <a:buAutoNum type="arabicPeriod"/>
            </a:pPr>
            <a:r>
              <a:rPr lang="en-BG" sz="1500">
                <a:solidFill>
                  <a:schemeClr val="dk1"/>
                </a:solidFill>
                <a:latin typeface="Century Gothic"/>
                <a:ea typeface="Century Gothic"/>
                <a:cs typeface="Century Gothic"/>
                <a:sym typeface="Century Gothic"/>
              </a:rPr>
              <a:t>Along the path, there is a </a:t>
            </a:r>
            <a:r>
              <a:rPr b="1" lang="en-BG" sz="1500">
                <a:solidFill>
                  <a:schemeClr val="dk1"/>
                </a:solidFill>
                <a:latin typeface="Century Gothic"/>
                <a:ea typeface="Century Gothic"/>
                <a:cs typeface="Century Gothic"/>
                <a:sym typeface="Century Gothic"/>
              </a:rPr>
              <a:t>chain</a:t>
            </a:r>
            <a:r>
              <a:rPr lang="en-BG" sz="1500">
                <a:solidFill>
                  <a:schemeClr val="dk1"/>
                </a:solidFill>
                <a:latin typeface="Century Gothic"/>
                <a:ea typeface="Century Gothic"/>
                <a:cs typeface="Century Gothic"/>
                <a:sym typeface="Century Gothic"/>
              </a:rPr>
              <a:t> → </a:t>
            </a:r>
            <a:r>
              <a:rPr b="1" lang="en-BG" sz="1500">
                <a:solidFill>
                  <a:schemeClr val="dk1"/>
                </a:solidFill>
                <a:latin typeface="Century Gothic"/>
                <a:ea typeface="Century Gothic"/>
                <a:cs typeface="Century Gothic"/>
                <a:sym typeface="Century Gothic"/>
              </a:rPr>
              <a:t>W</a:t>
            </a:r>
            <a:r>
              <a:rPr lang="en-BG" sz="1500">
                <a:solidFill>
                  <a:schemeClr val="dk1"/>
                </a:solidFill>
                <a:latin typeface="Century Gothic"/>
                <a:ea typeface="Century Gothic"/>
                <a:cs typeface="Century Gothic"/>
                <a:sym typeface="Century Gothic"/>
              </a:rPr>
              <a:t> → or a </a:t>
            </a:r>
            <a:r>
              <a:rPr b="1" lang="en-BG" sz="1500">
                <a:solidFill>
                  <a:schemeClr val="dk1"/>
                </a:solidFill>
                <a:latin typeface="Century Gothic"/>
                <a:ea typeface="Century Gothic"/>
                <a:cs typeface="Century Gothic"/>
                <a:sym typeface="Century Gothic"/>
              </a:rPr>
              <a:t>fork</a:t>
            </a:r>
            <a:r>
              <a:rPr lang="en-BG" sz="1500">
                <a:solidFill>
                  <a:schemeClr val="dk1"/>
                </a:solidFill>
                <a:latin typeface="Century Gothic"/>
                <a:ea typeface="Century Gothic"/>
                <a:cs typeface="Century Gothic"/>
                <a:sym typeface="Century Gothic"/>
              </a:rPr>
              <a:t> ← </a:t>
            </a:r>
            <a:r>
              <a:rPr b="1" lang="en-BG" sz="1500">
                <a:solidFill>
                  <a:schemeClr val="dk1"/>
                </a:solidFill>
                <a:latin typeface="Century Gothic"/>
                <a:ea typeface="Century Gothic"/>
                <a:cs typeface="Century Gothic"/>
                <a:sym typeface="Century Gothic"/>
              </a:rPr>
              <a:t>W</a:t>
            </a:r>
            <a:r>
              <a:rPr lang="en-BG" sz="1500">
                <a:solidFill>
                  <a:schemeClr val="dk1"/>
                </a:solidFill>
                <a:latin typeface="Century Gothic"/>
                <a:ea typeface="Century Gothic"/>
                <a:cs typeface="Century Gothic"/>
                <a:sym typeface="Century Gothic"/>
              </a:rPr>
              <a:t> → where </a:t>
            </a:r>
            <a:r>
              <a:rPr b="1" lang="en-BG" sz="1500">
                <a:solidFill>
                  <a:schemeClr val="dk1"/>
                </a:solidFill>
                <a:latin typeface="Century Gothic"/>
                <a:ea typeface="Century Gothic"/>
                <a:cs typeface="Century Gothic"/>
                <a:sym typeface="Century Gothic"/>
              </a:rPr>
              <a:t>W</a:t>
            </a:r>
            <a:r>
              <a:rPr lang="en-BG" sz="1500">
                <a:solidFill>
                  <a:schemeClr val="dk1"/>
                </a:solidFill>
                <a:latin typeface="Century Gothic"/>
                <a:ea typeface="Century Gothic"/>
                <a:cs typeface="Century Gothic"/>
                <a:sym typeface="Century Gothic"/>
              </a:rPr>
              <a:t> is </a:t>
            </a:r>
            <a:r>
              <a:rPr b="1" lang="en-BG" sz="1500">
                <a:solidFill>
                  <a:schemeClr val="dk1"/>
                </a:solidFill>
                <a:latin typeface="Century Gothic"/>
                <a:ea typeface="Century Gothic"/>
                <a:cs typeface="Century Gothic"/>
                <a:sym typeface="Century Gothic"/>
              </a:rPr>
              <a:t>conditioned on</a:t>
            </a:r>
            <a:r>
              <a:rPr lang="en-BG" sz="1500">
                <a:solidFill>
                  <a:schemeClr val="dk1"/>
                </a:solidFill>
                <a:latin typeface="Century Gothic"/>
                <a:ea typeface="Century Gothic"/>
                <a:cs typeface="Century Gothic"/>
                <a:sym typeface="Century Gothic"/>
              </a:rPr>
              <a:t> (</a:t>
            </a:r>
            <a:r>
              <a:rPr b="1" lang="en-BG" sz="1500">
                <a:solidFill>
                  <a:schemeClr val="dk1"/>
                </a:solidFill>
                <a:latin typeface="Century Gothic"/>
                <a:ea typeface="Century Gothic"/>
                <a:cs typeface="Century Gothic"/>
                <a:sym typeface="Century Gothic"/>
              </a:rPr>
              <a:t>W</a:t>
            </a:r>
            <a:r>
              <a:rPr lang="en-BG" sz="1500">
                <a:solidFill>
                  <a:schemeClr val="dk1"/>
                </a:solidFill>
                <a:latin typeface="Century Gothic"/>
                <a:ea typeface="Century Gothic"/>
                <a:cs typeface="Century Gothic"/>
                <a:sym typeface="Century Gothic"/>
              </a:rPr>
              <a:t> ∈ </a:t>
            </a:r>
            <a:r>
              <a:rPr b="1" lang="en-BG" sz="1500">
                <a:solidFill>
                  <a:schemeClr val="dk1"/>
                </a:solidFill>
                <a:latin typeface="Century Gothic"/>
                <a:ea typeface="Century Gothic"/>
                <a:cs typeface="Century Gothic"/>
                <a:sym typeface="Century Gothic"/>
              </a:rPr>
              <a:t>Z</a:t>
            </a:r>
            <a:r>
              <a:rPr lang="en-BG" sz="1500">
                <a:solidFill>
                  <a:schemeClr val="dk1"/>
                </a:solidFill>
                <a:latin typeface="Century Gothic"/>
                <a:ea typeface="Century Gothic"/>
                <a:cs typeface="Century Gothic"/>
                <a:sym typeface="Century Gothic"/>
              </a:rPr>
              <a:t>)</a:t>
            </a:r>
            <a:endParaRPr sz="1500">
              <a:solidFill>
                <a:schemeClr val="dk1"/>
              </a:solidFill>
              <a:latin typeface="Century Gothic"/>
              <a:ea typeface="Century Gothic"/>
              <a:cs typeface="Century Gothic"/>
              <a:sym typeface="Century Gothic"/>
            </a:endParaRPr>
          </a:p>
          <a:p>
            <a:pPr indent="0" lvl="0" marL="457200" rtl="0" algn="l">
              <a:spcBef>
                <a:spcPts val="0"/>
              </a:spcBef>
              <a:spcAft>
                <a:spcPts val="0"/>
              </a:spcAft>
              <a:buNone/>
            </a:pPr>
            <a:r>
              <a:t/>
            </a:r>
            <a:endParaRPr sz="900">
              <a:solidFill>
                <a:schemeClr val="dk1"/>
              </a:solidFill>
              <a:latin typeface="Century Gothic"/>
              <a:ea typeface="Century Gothic"/>
              <a:cs typeface="Century Gothic"/>
              <a:sym typeface="Century Gothic"/>
            </a:endParaRPr>
          </a:p>
          <a:p>
            <a:pPr indent="-323850" lvl="0" marL="457200" rtl="0" algn="l">
              <a:spcBef>
                <a:spcPts val="0"/>
              </a:spcBef>
              <a:spcAft>
                <a:spcPts val="0"/>
              </a:spcAft>
              <a:buClr>
                <a:schemeClr val="dk1"/>
              </a:buClr>
              <a:buSzPts val="1500"/>
              <a:buAutoNum type="arabicPeriod"/>
            </a:pPr>
            <a:r>
              <a:rPr lang="en-BG" sz="1500">
                <a:solidFill>
                  <a:schemeClr val="dk1"/>
                </a:solidFill>
                <a:latin typeface="Century Gothic"/>
                <a:ea typeface="Century Gothic"/>
                <a:cs typeface="Century Gothic"/>
                <a:sym typeface="Century Gothic"/>
              </a:rPr>
              <a:t>There is a </a:t>
            </a:r>
            <a:r>
              <a:rPr b="1" lang="en-BG" sz="1500">
                <a:solidFill>
                  <a:schemeClr val="dk1"/>
                </a:solidFill>
                <a:latin typeface="Century Gothic"/>
                <a:ea typeface="Century Gothic"/>
                <a:cs typeface="Century Gothic"/>
                <a:sym typeface="Century Gothic"/>
              </a:rPr>
              <a:t>collider</a:t>
            </a:r>
            <a:r>
              <a:rPr lang="en-BG" sz="1500">
                <a:solidFill>
                  <a:schemeClr val="dk1"/>
                </a:solidFill>
                <a:latin typeface="Century Gothic"/>
                <a:ea typeface="Century Gothic"/>
                <a:cs typeface="Century Gothic"/>
                <a:sym typeface="Century Gothic"/>
              </a:rPr>
              <a:t> →</a:t>
            </a:r>
            <a:r>
              <a:rPr b="1" lang="en-BG" sz="1500">
                <a:solidFill>
                  <a:schemeClr val="dk1"/>
                </a:solidFill>
                <a:latin typeface="Century Gothic"/>
                <a:ea typeface="Century Gothic"/>
                <a:cs typeface="Century Gothic"/>
                <a:sym typeface="Century Gothic"/>
              </a:rPr>
              <a:t>W</a:t>
            </a:r>
            <a:r>
              <a:rPr lang="en-BG" sz="1500">
                <a:solidFill>
                  <a:schemeClr val="dk1"/>
                </a:solidFill>
                <a:latin typeface="Century Gothic"/>
                <a:ea typeface="Century Gothic"/>
                <a:cs typeface="Century Gothic"/>
                <a:sym typeface="Century Gothic"/>
              </a:rPr>
              <a:t> ← on the path that is </a:t>
            </a:r>
            <a:r>
              <a:rPr b="1" lang="en-BG" sz="1500">
                <a:solidFill>
                  <a:schemeClr val="dk1"/>
                </a:solidFill>
                <a:latin typeface="Century Gothic"/>
                <a:ea typeface="Century Gothic"/>
                <a:cs typeface="Century Gothic"/>
                <a:sym typeface="Century Gothic"/>
              </a:rPr>
              <a:t>not</a:t>
            </a:r>
            <a:r>
              <a:rPr lang="en-BG" sz="1500">
                <a:solidFill>
                  <a:schemeClr val="dk1"/>
                </a:solidFill>
                <a:latin typeface="Century Gothic"/>
                <a:ea typeface="Century Gothic"/>
                <a:cs typeface="Century Gothic"/>
                <a:sym typeface="Century Gothic"/>
              </a:rPr>
              <a:t> </a:t>
            </a:r>
            <a:r>
              <a:rPr b="1" lang="en-BG" sz="1500">
                <a:solidFill>
                  <a:schemeClr val="dk1"/>
                </a:solidFill>
                <a:latin typeface="Century Gothic"/>
                <a:ea typeface="Century Gothic"/>
                <a:cs typeface="Century Gothic"/>
                <a:sym typeface="Century Gothic"/>
              </a:rPr>
              <a:t>conditioned on</a:t>
            </a:r>
            <a:r>
              <a:rPr lang="en-BG" sz="1500">
                <a:solidFill>
                  <a:schemeClr val="dk1"/>
                </a:solidFill>
                <a:latin typeface="Century Gothic"/>
                <a:ea typeface="Century Gothic"/>
                <a:cs typeface="Century Gothic"/>
                <a:sym typeface="Century Gothic"/>
              </a:rPr>
              <a:t> </a:t>
            </a:r>
            <a:endParaRPr sz="1500">
              <a:solidFill>
                <a:schemeClr val="dk1"/>
              </a:solidFill>
              <a:latin typeface="Century Gothic"/>
              <a:ea typeface="Century Gothic"/>
              <a:cs typeface="Century Gothic"/>
              <a:sym typeface="Century Gothic"/>
            </a:endParaRPr>
          </a:p>
          <a:p>
            <a:pPr indent="0" lvl="0" marL="457200" rtl="0" algn="l">
              <a:spcBef>
                <a:spcPts val="0"/>
              </a:spcBef>
              <a:spcAft>
                <a:spcPts val="0"/>
              </a:spcAft>
              <a:buNone/>
            </a:pPr>
            <a:r>
              <a:rPr lang="en-BG" sz="1500">
                <a:solidFill>
                  <a:schemeClr val="dk1"/>
                </a:solidFill>
                <a:latin typeface="Century Gothic"/>
                <a:ea typeface="Century Gothic"/>
                <a:cs typeface="Century Gothic"/>
                <a:sym typeface="Century Gothic"/>
              </a:rPr>
              <a:t>(</a:t>
            </a:r>
            <a:r>
              <a:rPr b="1" lang="en-BG" sz="1500">
                <a:solidFill>
                  <a:schemeClr val="dk1"/>
                </a:solidFill>
                <a:latin typeface="Century Gothic"/>
                <a:ea typeface="Century Gothic"/>
                <a:cs typeface="Century Gothic"/>
                <a:sym typeface="Century Gothic"/>
              </a:rPr>
              <a:t>W</a:t>
            </a:r>
            <a:r>
              <a:rPr lang="en-BG" sz="1500">
                <a:solidFill>
                  <a:schemeClr val="dk1"/>
                </a:solidFill>
                <a:latin typeface="Century Gothic"/>
                <a:ea typeface="Century Gothic"/>
                <a:cs typeface="Century Gothic"/>
                <a:sym typeface="Century Gothic"/>
              </a:rPr>
              <a:t> ∉ </a:t>
            </a:r>
            <a:r>
              <a:rPr b="1" lang="en-BG" sz="1500">
                <a:solidFill>
                  <a:schemeClr val="dk1"/>
                </a:solidFill>
                <a:latin typeface="Century Gothic"/>
                <a:ea typeface="Century Gothic"/>
                <a:cs typeface="Century Gothic"/>
                <a:sym typeface="Century Gothic"/>
              </a:rPr>
              <a:t>Z</a:t>
            </a:r>
            <a:r>
              <a:rPr lang="en-BG" sz="1500">
                <a:solidFill>
                  <a:schemeClr val="dk1"/>
                </a:solidFill>
                <a:latin typeface="Century Gothic"/>
                <a:ea typeface="Century Gothic"/>
                <a:cs typeface="Century Gothic"/>
                <a:sym typeface="Century Gothic"/>
              </a:rPr>
              <a:t>)</a:t>
            </a:r>
            <a:r>
              <a:rPr b="1" lang="en-BG" sz="1500">
                <a:solidFill>
                  <a:schemeClr val="dk1"/>
                </a:solidFill>
                <a:latin typeface="Century Gothic"/>
                <a:ea typeface="Century Gothic"/>
                <a:cs typeface="Century Gothic"/>
                <a:sym typeface="Century Gothic"/>
              </a:rPr>
              <a:t>,</a:t>
            </a:r>
            <a:r>
              <a:rPr lang="en-BG" sz="1500">
                <a:solidFill>
                  <a:schemeClr val="dk1"/>
                </a:solidFill>
                <a:latin typeface="Century Gothic"/>
                <a:ea typeface="Century Gothic"/>
                <a:cs typeface="Century Gothic"/>
                <a:sym typeface="Century Gothic"/>
              </a:rPr>
              <a:t> and neither of its descendants are.</a:t>
            </a:r>
            <a:endParaRPr>
              <a:solidFill>
                <a:schemeClr val="dk1"/>
              </a:solidFill>
              <a:latin typeface="Century Gothic"/>
              <a:ea typeface="Century Gothic"/>
              <a:cs typeface="Century Gothic"/>
              <a:sym typeface="Century Gothic"/>
            </a:endParaRPr>
          </a:p>
        </p:txBody>
      </p:sp>
      <p:sp>
        <p:nvSpPr>
          <p:cNvPr id="668" name="Google Shape;668;g2e0f24ec015_0_117"/>
          <p:cNvSpPr txBox="1"/>
          <p:nvPr>
            <p:ph idx="12" type="sldNum"/>
          </p:nvPr>
        </p:nvSpPr>
        <p:spPr>
          <a:xfrm>
            <a:off x="11631310" y="68880"/>
            <a:ext cx="4641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BG"/>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6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5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5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5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5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5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5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6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6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6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6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6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2" name="Shape 672"/>
        <p:cNvGrpSpPr/>
        <p:nvPr/>
      </p:nvGrpSpPr>
      <p:grpSpPr>
        <a:xfrm>
          <a:off x="0" y="0"/>
          <a:ext cx="0" cy="0"/>
          <a:chOff x="0" y="0"/>
          <a:chExt cx="0" cy="0"/>
        </a:xfrm>
      </p:grpSpPr>
      <p:pic>
        <p:nvPicPr>
          <p:cNvPr id="673" name="Google Shape;673;g2e0f24ec015_0_143"/>
          <p:cNvPicPr preferRelativeResize="0"/>
          <p:nvPr/>
        </p:nvPicPr>
        <p:blipFill>
          <a:blip r:embed="rId3">
            <a:alphaModFix/>
          </a:blip>
          <a:stretch>
            <a:fillRect/>
          </a:stretch>
        </p:blipFill>
        <p:spPr>
          <a:xfrm>
            <a:off x="750525" y="1352325"/>
            <a:ext cx="5204625" cy="3975674"/>
          </a:xfrm>
          <a:prstGeom prst="rect">
            <a:avLst/>
          </a:prstGeom>
          <a:noFill/>
          <a:ln>
            <a:noFill/>
          </a:ln>
        </p:spPr>
      </p:pic>
      <p:pic>
        <p:nvPicPr>
          <p:cNvPr id="674" name="Google Shape;674;g2e0f24ec015_0_143"/>
          <p:cNvPicPr preferRelativeResize="0"/>
          <p:nvPr/>
        </p:nvPicPr>
        <p:blipFill>
          <a:blip r:embed="rId4">
            <a:alphaModFix/>
          </a:blip>
          <a:stretch>
            <a:fillRect/>
          </a:stretch>
        </p:blipFill>
        <p:spPr>
          <a:xfrm>
            <a:off x="362575" y="5494550"/>
            <a:ext cx="5964775" cy="412700"/>
          </a:xfrm>
          <a:prstGeom prst="rect">
            <a:avLst/>
          </a:prstGeom>
          <a:noFill/>
          <a:ln>
            <a:noFill/>
          </a:ln>
        </p:spPr>
      </p:pic>
      <p:sp>
        <p:nvSpPr>
          <p:cNvPr id="675" name="Google Shape;675;g2e0f24ec015_0_143"/>
          <p:cNvSpPr txBox="1"/>
          <p:nvPr/>
        </p:nvSpPr>
        <p:spPr>
          <a:xfrm>
            <a:off x="6446850" y="2401313"/>
            <a:ext cx="5527800" cy="1877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BG" sz="1600">
                <a:latin typeface="Century Gothic"/>
                <a:ea typeface="Century Gothic"/>
                <a:cs typeface="Century Gothic"/>
                <a:sym typeface="Century Gothic"/>
              </a:rPr>
              <a:t>9 backdoor paths need to be blocked, including:             		</a:t>
            </a:r>
            <a:endParaRPr>
              <a:latin typeface="Century Gothic"/>
              <a:ea typeface="Century Gothic"/>
              <a:cs typeface="Century Gothic"/>
              <a:sym typeface="Century Gothic"/>
            </a:endParaRPr>
          </a:p>
          <a:p>
            <a:pPr indent="-311150" lvl="0" marL="457200" rtl="0" algn="l">
              <a:spcBef>
                <a:spcPts val="0"/>
              </a:spcBef>
              <a:spcAft>
                <a:spcPts val="0"/>
              </a:spcAft>
              <a:buSzPts val="1300"/>
              <a:buFont typeface="Century Gothic"/>
              <a:buChar char="●"/>
            </a:pPr>
            <a:r>
              <a:rPr lang="en-BG" sz="1300">
                <a:latin typeface="Century Gothic"/>
                <a:ea typeface="Century Gothic"/>
                <a:cs typeface="Century Gothic"/>
                <a:sym typeface="Century Gothic"/>
              </a:rPr>
              <a:t>Forest Species Abundance </a:t>
            </a:r>
            <a:r>
              <a:rPr lang="en-BG" sz="1300">
                <a:solidFill>
                  <a:srgbClr val="9900FF"/>
                </a:solidFill>
                <a:latin typeface="Century Gothic"/>
                <a:ea typeface="Century Gothic"/>
                <a:cs typeface="Century Gothic"/>
                <a:sym typeface="Century Gothic"/>
              </a:rPr>
              <a:t>→ Carbon Sequestration ←</a:t>
            </a:r>
            <a:r>
              <a:rPr lang="en-BG" sz="1300">
                <a:solidFill>
                  <a:schemeClr val="dk1"/>
                </a:solidFill>
                <a:latin typeface="Century Gothic"/>
                <a:ea typeface="Century Gothic"/>
                <a:cs typeface="Century Gothic"/>
                <a:sym typeface="Century Gothic"/>
              </a:rPr>
              <a:t> Logging ←</a:t>
            </a:r>
            <a:r>
              <a:rPr lang="en-BG" sz="1300">
                <a:latin typeface="Century Gothic"/>
                <a:ea typeface="Century Gothic"/>
                <a:cs typeface="Century Gothic"/>
                <a:sym typeface="Century Gothic"/>
              </a:rPr>
              <a:t> Elevation → Protected Area</a:t>
            </a:r>
            <a:endParaRPr sz="1300">
              <a:latin typeface="Century Gothic"/>
              <a:ea typeface="Century Gothic"/>
              <a:cs typeface="Century Gothic"/>
              <a:sym typeface="Century Gothic"/>
            </a:endParaRPr>
          </a:p>
          <a:p>
            <a:pPr indent="-311150" lvl="0" marL="457200" rtl="0" algn="l">
              <a:spcBef>
                <a:spcPts val="0"/>
              </a:spcBef>
              <a:spcAft>
                <a:spcPts val="0"/>
              </a:spcAft>
              <a:buSzPts val="1300"/>
              <a:buChar char="●"/>
            </a:pPr>
            <a:r>
              <a:rPr lang="en-BG" sz="1300">
                <a:latin typeface="Century Gothic"/>
                <a:ea typeface="Century Gothic"/>
                <a:cs typeface="Century Gothic"/>
                <a:sym typeface="Century Gothic"/>
              </a:rPr>
              <a:t>Forest Species Abundance ← Logging </a:t>
            </a:r>
            <a:r>
              <a:rPr b="1" lang="en-BG" sz="1300">
                <a:latin typeface="Century Gothic"/>
                <a:ea typeface="Century Gothic"/>
                <a:cs typeface="Century Gothic"/>
                <a:sym typeface="Century Gothic"/>
              </a:rPr>
              <a:t>← Elevation →</a:t>
            </a:r>
            <a:r>
              <a:rPr lang="en-BG" sz="1300">
                <a:latin typeface="Century Gothic"/>
                <a:ea typeface="Century Gothic"/>
                <a:cs typeface="Century Gothic"/>
                <a:sym typeface="Century Gothic"/>
              </a:rPr>
              <a:t> Protected Area</a:t>
            </a:r>
            <a:endParaRPr sz="1300">
              <a:latin typeface="Century Gothic"/>
              <a:ea typeface="Century Gothic"/>
              <a:cs typeface="Century Gothic"/>
              <a:sym typeface="Century Gothic"/>
            </a:endParaRPr>
          </a:p>
          <a:p>
            <a:pPr indent="0" lvl="0" marL="457200" rtl="0" algn="l">
              <a:spcBef>
                <a:spcPts val="0"/>
              </a:spcBef>
              <a:spcAft>
                <a:spcPts val="0"/>
              </a:spcAft>
              <a:buNone/>
            </a:pPr>
            <a:r>
              <a:t/>
            </a:r>
            <a:endParaRPr sz="1300">
              <a:latin typeface="Century Gothic"/>
              <a:ea typeface="Century Gothic"/>
              <a:cs typeface="Century Gothic"/>
              <a:sym typeface="Century Gothic"/>
            </a:endParaRPr>
          </a:p>
          <a:p>
            <a:pPr indent="0" lvl="0" marL="457200" rtl="0" algn="l">
              <a:spcBef>
                <a:spcPts val="0"/>
              </a:spcBef>
              <a:spcAft>
                <a:spcPts val="0"/>
              </a:spcAft>
              <a:buNone/>
            </a:pPr>
            <a:r>
              <a:rPr lang="en-BG" sz="1300" u="sng">
                <a:solidFill>
                  <a:schemeClr val="hlink"/>
                </a:solidFill>
                <a:latin typeface="Century Gothic"/>
                <a:ea typeface="Century Gothic"/>
                <a:cs typeface="Century Gothic"/>
                <a:sym typeface="Century Gothic"/>
                <a:hlinkClick r:id="rId5"/>
              </a:rPr>
              <a:t>http://dagitty.net/m18S_bV</a:t>
            </a:r>
            <a:r>
              <a:rPr lang="en-BG" sz="1300">
                <a:latin typeface="Century Gothic"/>
                <a:ea typeface="Century Gothic"/>
                <a:cs typeface="Century Gothic"/>
                <a:sym typeface="Century Gothic"/>
              </a:rPr>
              <a:t>  identifies variables to control for</a:t>
            </a:r>
            <a:endParaRPr sz="1300">
              <a:latin typeface="Century Gothic"/>
              <a:ea typeface="Century Gothic"/>
              <a:cs typeface="Century Gothic"/>
              <a:sym typeface="Century Gothic"/>
            </a:endParaRPr>
          </a:p>
        </p:txBody>
      </p:sp>
      <p:sp>
        <p:nvSpPr>
          <p:cNvPr id="676" name="Google Shape;676;g2e0f24ec015_0_143"/>
          <p:cNvSpPr txBox="1"/>
          <p:nvPr>
            <p:ph idx="4294967295" type="title"/>
          </p:nvPr>
        </p:nvSpPr>
        <p:spPr>
          <a:xfrm>
            <a:off x="254496" y="268550"/>
            <a:ext cx="24234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163A3C"/>
              </a:buClr>
              <a:buSzPts val="3600"/>
              <a:buFont typeface="Poppins"/>
              <a:buNone/>
            </a:pPr>
            <a:r>
              <a:rPr lang="en-BG"/>
              <a:t>Example</a:t>
            </a:r>
            <a:endParaRPr sz="2300"/>
          </a:p>
        </p:txBody>
      </p:sp>
      <p:sp>
        <p:nvSpPr>
          <p:cNvPr id="677" name="Google Shape;677;g2e0f24ec015_0_143"/>
          <p:cNvSpPr txBox="1"/>
          <p:nvPr>
            <p:ph idx="12" type="sldNum"/>
          </p:nvPr>
        </p:nvSpPr>
        <p:spPr>
          <a:xfrm>
            <a:off x="11631310" y="68880"/>
            <a:ext cx="4641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BG"/>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7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7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7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75">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75">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1" name="Shape 681"/>
        <p:cNvGrpSpPr/>
        <p:nvPr/>
      </p:nvGrpSpPr>
      <p:grpSpPr>
        <a:xfrm>
          <a:off x="0" y="0"/>
          <a:ext cx="0" cy="0"/>
          <a:chOff x="0" y="0"/>
          <a:chExt cx="0" cy="0"/>
        </a:xfrm>
      </p:grpSpPr>
      <p:pic>
        <p:nvPicPr>
          <p:cNvPr id="682" name="Google Shape;682;g2e0f24ec015_0_152"/>
          <p:cNvPicPr preferRelativeResize="0"/>
          <p:nvPr/>
        </p:nvPicPr>
        <p:blipFill rotWithShape="1">
          <a:blip r:embed="rId3">
            <a:alphaModFix/>
          </a:blip>
          <a:srcRect b="0" l="0" r="0" t="0"/>
          <a:stretch/>
        </p:blipFill>
        <p:spPr>
          <a:xfrm>
            <a:off x="6489732" y="1169309"/>
            <a:ext cx="5706424" cy="5256276"/>
          </a:xfrm>
          <a:prstGeom prst="rect">
            <a:avLst/>
          </a:prstGeom>
          <a:noFill/>
          <a:ln>
            <a:noFill/>
          </a:ln>
        </p:spPr>
      </p:pic>
      <p:sp>
        <p:nvSpPr>
          <p:cNvPr id="683" name="Google Shape;683;g2e0f24ec015_0_152"/>
          <p:cNvSpPr txBox="1"/>
          <p:nvPr/>
        </p:nvSpPr>
        <p:spPr>
          <a:xfrm>
            <a:off x="110725" y="1265900"/>
            <a:ext cx="8961600" cy="1635900"/>
          </a:xfrm>
          <a:prstGeom prst="rect">
            <a:avLst/>
          </a:prstGeom>
          <a:noFill/>
          <a:ln>
            <a:noFill/>
          </a:ln>
        </p:spPr>
        <p:txBody>
          <a:bodyPr anchorCtr="0" anchor="t" bIns="121900" lIns="121900" spcFirstLastPara="1" rIns="121900" wrap="square" tIns="121900">
            <a:noAutofit/>
          </a:bodyPr>
          <a:lstStyle/>
          <a:p>
            <a:pPr indent="0" lvl="0" marL="0" rtl="0" algn="just">
              <a:spcBef>
                <a:spcPts val="0"/>
              </a:spcBef>
              <a:spcAft>
                <a:spcPts val="0"/>
              </a:spcAft>
              <a:buNone/>
            </a:pPr>
            <a:r>
              <a:rPr lang="en-BG" sz="1500">
                <a:solidFill>
                  <a:schemeClr val="dk1"/>
                </a:solidFill>
                <a:latin typeface="Century Gothic"/>
                <a:ea typeface="Century Gothic"/>
                <a:cs typeface="Century Gothic"/>
                <a:sym typeface="Century Gothic"/>
              </a:rPr>
              <a:t>The d</a:t>
            </a:r>
            <a:r>
              <a:rPr lang="en-BG" sz="1500">
                <a:solidFill>
                  <a:schemeClr val="dk1"/>
                </a:solidFill>
                <a:latin typeface="Century Gothic"/>
                <a:ea typeface="Century Gothic"/>
                <a:cs typeface="Century Gothic"/>
                <a:sym typeface="Century Gothic"/>
              </a:rPr>
              <a:t>ataset was simulated with a linear structure</a:t>
            </a:r>
            <a:endParaRPr sz="1500">
              <a:solidFill>
                <a:schemeClr val="dk1"/>
              </a:solidFill>
              <a:latin typeface="Century Gothic"/>
              <a:ea typeface="Century Gothic"/>
              <a:cs typeface="Century Gothic"/>
              <a:sym typeface="Century Gothic"/>
            </a:endParaRPr>
          </a:p>
          <a:p>
            <a:pPr indent="0" lvl="0" marL="0" rtl="0" algn="just">
              <a:spcBef>
                <a:spcPts val="0"/>
              </a:spcBef>
              <a:spcAft>
                <a:spcPts val="0"/>
              </a:spcAft>
              <a:buNone/>
            </a:pPr>
            <a:r>
              <a:rPr lang="en-BG" sz="1500">
                <a:solidFill>
                  <a:schemeClr val="dk1"/>
                </a:solidFill>
                <a:latin typeface="Century Gothic"/>
                <a:ea typeface="Century Gothic"/>
                <a:cs typeface="Century Gothic"/>
                <a:sym typeface="Century Gothic"/>
              </a:rPr>
              <a:t>→ a linear regression model is chosen to estimate the effect </a:t>
            </a:r>
            <a:r>
              <a:rPr b="1" lang="en-BG" sz="1500">
                <a:solidFill>
                  <a:schemeClr val="dk1"/>
                </a:solidFill>
                <a:latin typeface="Century Gothic"/>
                <a:ea typeface="Century Gothic"/>
                <a:cs typeface="Century Gothic"/>
                <a:sym typeface="Century Gothic"/>
              </a:rPr>
              <a:t>(step 4)</a:t>
            </a:r>
            <a:endParaRPr b="1" sz="1500">
              <a:solidFill>
                <a:schemeClr val="dk1"/>
              </a:solidFill>
              <a:latin typeface="Century Gothic"/>
              <a:ea typeface="Century Gothic"/>
              <a:cs typeface="Century Gothic"/>
              <a:sym typeface="Century Gothic"/>
            </a:endParaRPr>
          </a:p>
          <a:p>
            <a:pPr indent="0" lvl="0" marL="0" rtl="0" algn="just">
              <a:spcBef>
                <a:spcPts val="0"/>
              </a:spcBef>
              <a:spcAft>
                <a:spcPts val="0"/>
              </a:spcAft>
              <a:buNone/>
            </a:pPr>
            <a:r>
              <a:t/>
            </a:r>
            <a:endParaRPr sz="15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rPr b="1" lang="en-BG" sz="1200">
                <a:solidFill>
                  <a:srgbClr val="4A86E8"/>
                </a:solidFill>
                <a:latin typeface="Century Gothic"/>
                <a:ea typeface="Century Gothic"/>
                <a:cs typeface="Century Gothic"/>
                <a:sym typeface="Century Gothic"/>
              </a:rPr>
              <a:t>Species Abundance</a:t>
            </a:r>
            <a:r>
              <a:rPr b="1" baseline="-25000" lang="en-BG" sz="1200">
                <a:solidFill>
                  <a:srgbClr val="4A86E8"/>
                </a:solidFill>
                <a:latin typeface="Century Gothic"/>
                <a:ea typeface="Century Gothic"/>
                <a:cs typeface="Century Gothic"/>
                <a:sym typeface="Century Gothic"/>
              </a:rPr>
              <a:t>i</a:t>
            </a:r>
            <a:r>
              <a:rPr b="1" lang="en-BG" sz="1200">
                <a:solidFill>
                  <a:srgbClr val="4A86E8"/>
                </a:solidFill>
                <a:latin typeface="Century Gothic"/>
                <a:ea typeface="Century Gothic"/>
                <a:cs typeface="Century Gothic"/>
                <a:sym typeface="Century Gothic"/>
              </a:rPr>
              <a:t> </a:t>
            </a:r>
            <a:r>
              <a:rPr lang="en-BG" sz="1200">
                <a:solidFill>
                  <a:schemeClr val="dk1"/>
                </a:solidFill>
                <a:latin typeface="Century Gothic"/>
                <a:ea typeface="Century Gothic"/>
                <a:cs typeface="Century Gothic"/>
                <a:sym typeface="Century Gothic"/>
              </a:rPr>
              <a:t>= α + </a:t>
            </a:r>
            <a:r>
              <a:rPr b="1" lang="en-BG" sz="1200">
                <a:solidFill>
                  <a:srgbClr val="FF0000"/>
                </a:solidFill>
                <a:latin typeface="Century Gothic"/>
                <a:ea typeface="Century Gothic"/>
                <a:cs typeface="Century Gothic"/>
                <a:sym typeface="Century Gothic"/>
              </a:rPr>
              <a:t>β</a:t>
            </a:r>
            <a:r>
              <a:rPr b="1" baseline="-25000" lang="en-BG" sz="1200">
                <a:solidFill>
                  <a:srgbClr val="FF0000"/>
                </a:solidFill>
                <a:latin typeface="Century Gothic"/>
                <a:ea typeface="Century Gothic"/>
                <a:cs typeface="Century Gothic"/>
                <a:sym typeface="Century Gothic"/>
              </a:rPr>
              <a:t>1</a:t>
            </a:r>
            <a:r>
              <a:rPr b="1" lang="en-BG" sz="1200">
                <a:solidFill>
                  <a:srgbClr val="93C47D"/>
                </a:solidFill>
                <a:latin typeface="Century Gothic"/>
                <a:ea typeface="Century Gothic"/>
                <a:cs typeface="Century Gothic"/>
                <a:sym typeface="Century Gothic"/>
              </a:rPr>
              <a:t>Protected Area</a:t>
            </a:r>
            <a:r>
              <a:rPr b="1" baseline="-25000" lang="en-BG" sz="1200">
                <a:solidFill>
                  <a:srgbClr val="93C47D"/>
                </a:solidFill>
                <a:latin typeface="Century Gothic"/>
                <a:ea typeface="Century Gothic"/>
                <a:cs typeface="Century Gothic"/>
                <a:sym typeface="Century Gothic"/>
              </a:rPr>
              <a:t>i</a:t>
            </a:r>
            <a:r>
              <a:rPr b="1" lang="en-BG" sz="1200">
                <a:solidFill>
                  <a:srgbClr val="93C47D"/>
                </a:solidFill>
                <a:latin typeface="Century Gothic"/>
                <a:ea typeface="Century Gothic"/>
                <a:cs typeface="Century Gothic"/>
                <a:sym typeface="Century Gothic"/>
              </a:rPr>
              <a:t> </a:t>
            </a:r>
            <a:r>
              <a:rPr lang="en-BG" sz="1200">
                <a:solidFill>
                  <a:schemeClr val="dk1"/>
                </a:solidFill>
                <a:latin typeface="Century Gothic"/>
                <a:ea typeface="Century Gothic"/>
                <a:cs typeface="Century Gothic"/>
                <a:sym typeface="Century Gothic"/>
              </a:rPr>
              <a:t>+ β</a:t>
            </a:r>
            <a:r>
              <a:rPr baseline="-25000" lang="en-BG" sz="1200">
                <a:solidFill>
                  <a:schemeClr val="dk1"/>
                </a:solidFill>
                <a:latin typeface="Century Gothic"/>
                <a:ea typeface="Century Gothic"/>
                <a:cs typeface="Century Gothic"/>
                <a:sym typeface="Century Gothic"/>
              </a:rPr>
              <a:t>2</a:t>
            </a:r>
            <a:r>
              <a:rPr b="1" lang="en-BG" sz="1200">
                <a:solidFill>
                  <a:schemeClr val="dk1"/>
                </a:solidFill>
                <a:latin typeface="Century Gothic"/>
                <a:ea typeface="Century Gothic"/>
                <a:cs typeface="Century Gothic"/>
                <a:sym typeface="Century Gothic"/>
              </a:rPr>
              <a:t>Slope</a:t>
            </a:r>
            <a:r>
              <a:rPr b="1" baseline="-25000" lang="en-BG" sz="1200">
                <a:solidFill>
                  <a:schemeClr val="dk1"/>
                </a:solidFill>
                <a:latin typeface="Century Gothic"/>
                <a:ea typeface="Century Gothic"/>
                <a:cs typeface="Century Gothic"/>
                <a:sym typeface="Century Gothic"/>
              </a:rPr>
              <a:t>i</a:t>
            </a:r>
            <a:r>
              <a:rPr lang="en-BG" sz="1200">
                <a:solidFill>
                  <a:schemeClr val="dk1"/>
                </a:solidFill>
                <a:latin typeface="Century Gothic"/>
                <a:ea typeface="Century Gothic"/>
                <a:cs typeface="Century Gothic"/>
                <a:sym typeface="Century Gothic"/>
              </a:rPr>
              <a:t> + β</a:t>
            </a:r>
            <a:r>
              <a:rPr baseline="-25000" lang="en-BG" sz="1200">
                <a:solidFill>
                  <a:schemeClr val="dk1"/>
                </a:solidFill>
                <a:latin typeface="Century Gothic"/>
                <a:ea typeface="Century Gothic"/>
                <a:cs typeface="Century Gothic"/>
                <a:sym typeface="Century Gothic"/>
              </a:rPr>
              <a:t>3</a:t>
            </a:r>
            <a:r>
              <a:rPr b="1" lang="en-BG" sz="1200">
                <a:solidFill>
                  <a:schemeClr val="dk1"/>
                </a:solidFill>
                <a:latin typeface="Century Gothic"/>
                <a:ea typeface="Century Gothic"/>
                <a:cs typeface="Century Gothic"/>
                <a:sym typeface="Century Gothic"/>
              </a:rPr>
              <a:t>Elevation</a:t>
            </a:r>
            <a:r>
              <a:rPr b="1" baseline="-25000" lang="en-BG" sz="1200">
                <a:solidFill>
                  <a:schemeClr val="dk1"/>
                </a:solidFill>
                <a:latin typeface="Century Gothic"/>
                <a:ea typeface="Century Gothic"/>
                <a:cs typeface="Century Gothic"/>
                <a:sym typeface="Century Gothic"/>
              </a:rPr>
              <a:t>i</a:t>
            </a:r>
            <a:r>
              <a:rPr b="1" lang="en-BG" sz="1200">
                <a:solidFill>
                  <a:schemeClr val="dk1"/>
                </a:solidFill>
                <a:latin typeface="Century Gothic"/>
                <a:ea typeface="Century Gothic"/>
                <a:cs typeface="Century Gothic"/>
                <a:sym typeface="Century Gothic"/>
              </a:rPr>
              <a:t> </a:t>
            </a:r>
            <a:r>
              <a:rPr lang="en-BG" sz="1200">
                <a:solidFill>
                  <a:schemeClr val="dk1"/>
                </a:solidFill>
                <a:latin typeface="Century Gothic"/>
                <a:ea typeface="Century Gothic"/>
                <a:cs typeface="Century Gothic"/>
                <a:sym typeface="Century Gothic"/>
              </a:rPr>
              <a:t>+ β</a:t>
            </a:r>
            <a:r>
              <a:rPr baseline="-25000" lang="en-BG" sz="1200">
                <a:solidFill>
                  <a:schemeClr val="dk1"/>
                </a:solidFill>
                <a:latin typeface="Century Gothic"/>
                <a:ea typeface="Century Gothic"/>
                <a:cs typeface="Century Gothic"/>
                <a:sym typeface="Century Gothic"/>
              </a:rPr>
              <a:t>4</a:t>
            </a:r>
            <a:r>
              <a:rPr b="1" lang="en-BG" sz="1200">
                <a:solidFill>
                  <a:schemeClr val="dk1"/>
                </a:solidFill>
                <a:latin typeface="Century Gothic"/>
                <a:ea typeface="Century Gothic"/>
                <a:cs typeface="Century Gothic"/>
                <a:sym typeface="Century Gothic"/>
              </a:rPr>
              <a:t>Distance to Roads and Cities</a:t>
            </a:r>
            <a:r>
              <a:rPr b="1" baseline="-25000" lang="en-BG" sz="1200">
                <a:solidFill>
                  <a:schemeClr val="dk1"/>
                </a:solidFill>
                <a:latin typeface="Century Gothic"/>
                <a:ea typeface="Century Gothic"/>
                <a:cs typeface="Century Gothic"/>
                <a:sym typeface="Century Gothic"/>
              </a:rPr>
              <a:t>i</a:t>
            </a:r>
            <a:r>
              <a:rPr lang="en-BG" sz="1200">
                <a:solidFill>
                  <a:schemeClr val="dk1"/>
                </a:solidFill>
                <a:latin typeface="Century Gothic"/>
                <a:ea typeface="Century Gothic"/>
                <a:cs typeface="Century Gothic"/>
                <a:sym typeface="Century Gothic"/>
              </a:rPr>
              <a:t> + ε</a:t>
            </a:r>
            <a:r>
              <a:rPr baseline="-25000" lang="en-BG" sz="1200">
                <a:solidFill>
                  <a:schemeClr val="dk1"/>
                </a:solidFill>
                <a:latin typeface="Century Gothic"/>
                <a:ea typeface="Century Gothic"/>
                <a:cs typeface="Century Gothic"/>
                <a:sym typeface="Century Gothic"/>
              </a:rPr>
              <a:t>i</a:t>
            </a:r>
            <a:endParaRPr sz="1600">
              <a:solidFill>
                <a:schemeClr val="dk1"/>
              </a:solidFill>
              <a:latin typeface="Century Gothic"/>
              <a:ea typeface="Century Gothic"/>
              <a:cs typeface="Century Gothic"/>
              <a:sym typeface="Century Gothic"/>
            </a:endParaRPr>
          </a:p>
        </p:txBody>
      </p:sp>
      <p:pic>
        <p:nvPicPr>
          <p:cNvPr id="684" name="Google Shape;684;g2e0f24ec015_0_152"/>
          <p:cNvPicPr preferRelativeResize="0"/>
          <p:nvPr/>
        </p:nvPicPr>
        <p:blipFill>
          <a:blip r:embed="rId4">
            <a:alphaModFix/>
          </a:blip>
          <a:stretch>
            <a:fillRect/>
          </a:stretch>
        </p:blipFill>
        <p:spPr>
          <a:xfrm>
            <a:off x="1146400" y="2444519"/>
            <a:ext cx="4660069" cy="3559683"/>
          </a:xfrm>
          <a:prstGeom prst="rect">
            <a:avLst/>
          </a:prstGeom>
          <a:noFill/>
          <a:ln>
            <a:noFill/>
          </a:ln>
        </p:spPr>
      </p:pic>
      <p:sp>
        <p:nvSpPr>
          <p:cNvPr id="685" name="Google Shape;685;g2e0f24ec015_0_152"/>
          <p:cNvSpPr txBox="1"/>
          <p:nvPr>
            <p:ph idx="4294967295" type="title"/>
          </p:nvPr>
        </p:nvSpPr>
        <p:spPr>
          <a:xfrm>
            <a:off x="254496" y="268550"/>
            <a:ext cx="24234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163A3C"/>
              </a:buClr>
              <a:buSzPts val="3600"/>
              <a:buFont typeface="Poppins"/>
              <a:buNone/>
            </a:pPr>
            <a:r>
              <a:rPr lang="en-BG"/>
              <a:t>Example</a:t>
            </a:r>
            <a:endParaRPr sz="2300"/>
          </a:p>
        </p:txBody>
      </p:sp>
      <p:sp>
        <p:nvSpPr>
          <p:cNvPr id="686" name="Google Shape;686;g2e0f24ec015_0_152"/>
          <p:cNvSpPr txBox="1"/>
          <p:nvPr>
            <p:ph idx="12" type="sldNum"/>
          </p:nvPr>
        </p:nvSpPr>
        <p:spPr>
          <a:xfrm>
            <a:off x="11631310" y="68880"/>
            <a:ext cx="4641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BG"/>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0" name="Shape 690"/>
        <p:cNvGrpSpPr/>
        <p:nvPr/>
      </p:nvGrpSpPr>
      <p:grpSpPr>
        <a:xfrm>
          <a:off x="0" y="0"/>
          <a:ext cx="0" cy="0"/>
          <a:chOff x="0" y="0"/>
          <a:chExt cx="0" cy="0"/>
        </a:xfrm>
      </p:grpSpPr>
      <p:pic>
        <p:nvPicPr>
          <p:cNvPr id="691" name="Google Shape;691;g2e0f24ec015_0_162"/>
          <p:cNvPicPr preferRelativeResize="0"/>
          <p:nvPr/>
        </p:nvPicPr>
        <p:blipFill rotWithShape="1">
          <a:blip r:embed="rId3">
            <a:alphaModFix/>
          </a:blip>
          <a:srcRect b="0" l="0" r="47900" t="0"/>
          <a:stretch/>
        </p:blipFill>
        <p:spPr>
          <a:xfrm>
            <a:off x="1660425" y="1309075"/>
            <a:ext cx="4621815" cy="4736750"/>
          </a:xfrm>
          <a:prstGeom prst="rect">
            <a:avLst/>
          </a:prstGeom>
          <a:noFill/>
          <a:ln>
            <a:noFill/>
          </a:ln>
        </p:spPr>
      </p:pic>
      <p:pic>
        <p:nvPicPr>
          <p:cNvPr id="692" name="Google Shape;692;g2e0f24ec015_0_162"/>
          <p:cNvPicPr preferRelativeResize="0"/>
          <p:nvPr/>
        </p:nvPicPr>
        <p:blipFill>
          <a:blip r:embed="rId4">
            <a:alphaModFix/>
          </a:blip>
          <a:stretch>
            <a:fillRect/>
          </a:stretch>
        </p:blipFill>
        <p:spPr>
          <a:xfrm>
            <a:off x="3009000" y="6107457"/>
            <a:ext cx="6174001" cy="427172"/>
          </a:xfrm>
          <a:prstGeom prst="rect">
            <a:avLst/>
          </a:prstGeom>
          <a:noFill/>
          <a:ln>
            <a:noFill/>
          </a:ln>
        </p:spPr>
      </p:pic>
      <p:pic>
        <p:nvPicPr>
          <p:cNvPr id="693" name="Google Shape;693;g2e0f24ec015_0_162"/>
          <p:cNvPicPr preferRelativeResize="0"/>
          <p:nvPr/>
        </p:nvPicPr>
        <p:blipFill rotWithShape="1">
          <a:blip r:embed="rId3">
            <a:alphaModFix/>
          </a:blip>
          <a:srcRect b="0" l="53863" r="0" t="0"/>
          <a:stretch/>
        </p:blipFill>
        <p:spPr>
          <a:xfrm>
            <a:off x="6438765" y="1309075"/>
            <a:ext cx="4092810" cy="4736750"/>
          </a:xfrm>
          <a:prstGeom prst="rect">
            <a:avLst/>
          </a:prstGeom>
          <a:noFill/>
          <a:ln>
            <a:noFill/>
          </a:ln>
        </p:spPr>
      </p:pic>
      <p:sp>
        <p:nvSpPr>
          <p:cNvPr id="694" name="Google Shape;694;g2e0f24ec015_0_162"/>
          <p:cNvSpPr txBox="1"/>
          <p:nvPr>
            <p:ph idx="4294967295" type="title"/>
          </p:nvPr>
        </p:nvSpPr>
        <p:spPr>
          <a:xfrm>
            <a:off x="254496" y="268550"/>
            <a:ext cx="24234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163A3C"/>
              </a:buClr>
              <a:buSzPts val="3600"/>
              <a:buFont typeface="Poppins"/>
              <a:buNone/>
            </a:pPr>
            <a:r>
              <a:rPr lang="en-BG"/>
              <a:t>Example</a:t>
            </a:r>
            <a:endParaRPr sz="2300"/>
          </a:p>
        </p:txBody>
      </p:sp>
      <p:sp>
        <p:nvSpPr>
          <p:cNvPr id="695" name="Google Shape;695;g2e0f24ec015_0_162"/>
          <p:cNvSpPr txBox="1"/>
          <p:nvPr>
            <p:ph idx="12" type="sldNum"/>
          </p:nvPr>
        </p:nvSpPr>
        <p:spPr>
          <a:xfrm>
            <a:off x="11631310" y="68880"/>
            <a:ext cx="4641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BG"/>
              <a:t>‹#›</a:t>
            </a:fld>
            <a:endParaRPr/>
          </a:p>
        </p:txBody>
      </p:sp>
      <p:sp>
        <p:nvSpPr>
          <p:cNvPr id="696" name="Google Shape;696;g2e0f24ec015_0_162"/>
          <p:cNvSpPr txBox="1"/>
          <p:nvPr/>
        </p:nvSpPr>
        <p:spPr>
          <a:xfrm>
            <a:off x="3332100" y="2563325"/>
            <a:ext cx="5527800" cy="2570400"/>
          </a:xfrm>
          <a:prstGeom prst="rect">
            <a:avLst/>
          </a:prstGeom>
          <a:solidFill>
            <a:schemeClr val="lt1"/>
          </a:solidFill>
          <a:ln cap="flat" cmpd="sng" w="19050">
            <a:solidFill>
              <a:srgbClr val="000000"/>
            </a:solidFill>
            <a:prstDash val="solid"/>
            <a:round/>
            <a:headEnd len="sm" w="sm" type="none"/>
            <a:tailEnd len="sm" w="sm" type="none"/>
          </a:ln>
        </p:spPr>
        <p:txBody>
          <a:bodyPr anchorCtr="0" anchor="t" bIns="121900" lIns="121900" spcFirstLastPara="1" rIns="121900" wrap="square" tIns="121900">
            <a:spAutoFit/>
          </a:bodyPr>
          <a:lstStyle/>
          <a:p>
            <a:pPr indent="0" lvl="0" marL="0" rtl="0" algn="ctr">
              <a:spcBef>
                <a:spcPts val="0"/>
              </a:spcBef>
              <a:spcAft>
                <a:spcPts val="0"/>
              </a:spcAft>
              <a:buNone/>
            </a:pPr>
            <a:r>
              <a:rPr b="1" lang="en-BG" sz="1600">
                <a:solidFill>
                  <a:schemeClr val="dk1"/>
                </a:solidFill>
                <a:latin typeface="Century Gothic"/>
                <a:ea typeface="Century Gothic"/>
                <a:cs typeface="Century Gothic"/>
                <a:sym typeface="Century Gothic"/>
              </a:rPr>
              <a:t>Strengths</a:t>
            </a:r>
            <a:endParaRPr b="1" sz="1600">
              <a:solidFill>
                <a:schemeClr val="dk1"/>
              </a:solidFill>
              <a:latin typeface="Century Gothic"/>
              <a:ea typeface="Century Gothic"/>
              <a:cs typeface="Century Gothic"/>
              <a:sym typeface="Century Gothic"/>
            </a:endParaRPr>
          </a:p>
          <a:p>
            <a:pPr indent="0" lvl="0" marL="0" rtl="0" algn="l">
              <a:spcBef>
                <a:spcPts val="0"/>
              </a:spcBef>
              <a:spcAft>
                <a:spcPts val="0"/>
              </a:spcAft>
              <a:buNone/>
            </a:pPr>
            <a:r>
              <a:t/>
            </a:r>
            <a:endParaRPr b="1" sz="1500">
              <a:solidFill>
                <a:schemeClr val="dk1"/>
              </a:solidFill>
              <a:latin typeface="Century Gothic"/>
              <a:ea typeface="Century Gothic"/>
              <a:cs typeface="Century Gothic"/>
              <a:sym typeface="Century Gothic"/>
            </a:endParaRPr>
          </a:p>
          <a:p>
            <a:pPr indent="0" lvl="0" marL="0" rtl="0" algn="l">
              <a:spcBef>
                <a:spcPts val="0"/>
              </a:spcBef>
              <a:spcAft>
                <a:spcPts val="0"/>
              </a:spcAft>
              <a:buNone/>
            </a:pPr>
            <a:r>
              <a:rPr lang="en-BG" sz="1500">
                <a:solidFill>
                  <a:schemeClr val="dk1"/>
                </a:solidFill>
                <a:latin typeface="Century Gothic"/>
                <a:ea typeface="Century Gothic"/>
                <a:cs typeface="Century Gothic"/>
                <a:sym typeface="Century Gothic"/>
              </a:rPr>
              <a:t>→</a:t>
            </a:r>
            <a:r>
              <a:rPr b="1" lang="en-BG" sz="1500">
                <a:solidFill>
                  <a:schemeClr val="dk1"/>
                </a:solidFill>
                <a:latin typeface="Century Gothic"/>
                <a:ea typeface="Century Gothic"/>
                <a:cs typeface="Century Gothic"/>
                <a:sym typeface="Century Gothic"/>
              </a:rPr>
              <a:t>Causal effect estimation</a:t>
            </a:r>
            <a:r>
              <a:rPr lang="en-BG" sz="1500">
                <a:solidFill>
                  <a:schemeClr val="dk1"/>
                </a:solidFill>
                <a:latin typeface="Century Gothic"/>
                <a:ea typeface="Century Gothic"/>
                <a:cs typeface="Century Gothic"/>
                <a:sym typeface="Century Gothic"/>
              </a:rPr>
              <a:t> is possible </a:t>
            </a:r>
            <a:r>
              <a:rPr b="1" lang="en-BG" sz="1500">
                <a:solidFill>
                  <a:schemeClr val="dk1"/>
                </a:solidFill>
                <a:latin typeface="Century Gothic"/>
                <a:ea typeface="Century Gothic"/>
                <a:cs typeface="Century Gothic"/>
                <a:sym typeface="Century Gothic"/>
              </a:rPr>
              <a:t>without </a:t>
            </a:r>
            <a:r>
              <a:rPr lang="en-BG" sz="1500">
                <a:solidFill>
                  <a:schemeClr val="dk1"/>
                </a:solidFill>
                <a:latin typeface="Century Gothic"/>
                <a:ea typeface="Century Gothic"/>
                <a:cs typeface="Century Gothic"/>
                <a:sym typeface="Century Gothic"/>
              </a:rPr>
              <a:t>requiring</a:t>
            </a:r>
            <a:r>
              <a:rPr b="1" lang="en-BG" sz="1500">
                <a:solidFill>
                  <a:schemeClr val="dk1"/>
                </a:solidFill>
                <a:latin typeface="Century Gothic"/>
                <a:ea typeface="Century Gothic"/>
                <a:cs typeface="Century Gothic"/>
                <a:sym typeface="Century Gothic"/>
              </a:rPr>
              <a:t> the availability  </a:t>
            </a:r>
            <a:r>
              <a:rPr lang="en-BG" sz="1500">
                <a:solidFill>
                  <a:schemeClr val="dk1"/>
                </a:solidFill>
                <a:latin typeface="Century Gothic"/>
                <a:ea typeface="Century Gothic"/>
                <a:cs typeface="Century Gothic"/>
                <a:sym typeface="Century Gothic"/>
              </a:rPr>
              <a:t>of</a:t>
            </a:r>
            <a:r>
              <a:rPr b="1" lang="en-BG" sz="1500">
                <a:solidFill>
                  <a:schemeClr val="dk1"/>
                </a:solidFill>
                <a:latin typeface="Century Gothic"/>
                <a:ea typeface="Century Gothic"/>
                <a:cs typeface="Century Gothic"/>
                <a:sym typeface="Century Gothic"/>
              </a:rPr>
              <a:t> all variables </a:t>
            </a:r>
            <a:r>
              <a:rPr lang="en-BG" sz="1500">
                <a:solidFill>
                  <a:schemeClr val="dk1"/>
                </a:solidFill>
                <a:latin typeface="Century Gothic"/>
                <a:ea typeface="Century Gothic"/>
                <a:cs typeface="Century Gothic"/>
                <a:sym typeface="Century Gothic"/>
              </a:rPr>
              <a:t>in the DAG</a:t>
            </a:r>
            <a:endParaRPr sz="1500">
              <a:solidFill>
                <a:schemeClr val="dk1"/>
              </a:solidFill>
              <a:latin typeface="Century Gothic"/>
              <a:ea typeface="Century Gothic"/>
              <a:cs typeface="Century Gothic"/>
              <a:sym typeface="Century Gothic"/>
            </a:endParaRPr>
          </a:p>
          <a:p>
            <a:pPr indent="0" lvl="0" marL="0" rtl="0" algn="l">
              <a:spcBef>
                <a:spcPts val="0"/>
              </a:spcBef>
              <a:spcAft>
                <a:spcPts val="0"/>
              </a:spcAft>
              <a:buNone/>
            </a:pPr>
            <a:r>
              <a:t/>
            </a:r>
            <a:endParaRPr sz="1500">
              <a:solidFill>
                <a:schemeClr val="dk1"/>
              </a:solidFill>
              <a:latin typeface="Century Gothic"/>
              <a:ea typeface="Century Gothic"/>
              <a:cs typeface="Century Gothic"/>
              <a:sym typeface="Century Gothic"/>
            </a:endParaRPr>
          </a:p>
          <a:p>
            <a:pPr indent="0" lvl="0" marL="0" rtl="0" algn="l">
              <a:spcBef>
                <a:spcPts val="0"/>
              </a:spcBef>
              <a:spcAft>
                <a:spcPts val="0"/>
              </a:spcAft>
              <a:buNone/>
            </a:pPr>
            <a:r>
              <a:rPr lang="en-BG" sz="1500">
                <a:solidFill>
                  <a:schemeClr val="dk1"/>
                </a:solidFill>
                <a:latin typeface="Century Gothic"/>
                <a:ea typeface="Century Gothic"/>
                <a:cs typeface="Century Gothic"/>
                <a:sym typeface="Century Gothic"/>
              </a:rPr>
              <a:t>→ Not computationally taxing, </a:t>
            </a:r>
            <a:r>
              <a:rPr b="1" lang="en-BG" sz="1500">
                <a:solidFill>
                  <a:schemeClr val="dk1"/>
                </a:solidFill>
                <a:latin typeface="Century Gothic"/>
                <a:ea typeface="Century Gothic"/>
                <a:cs typeface="Century Gothic"/>
                <a:sym typeface="Century Gothic"/>
              </a:rPr>
              <a:t>compatible across linear and nonparametric statistical approaches</a:t>
            </a:r>
            <a:endParaRPr sz="1500">
              <a:solidFill>
                <a:schemeClr val="dk1"/>
              </a:solidFill>
              <a:latin typeface="Century Gothic"/>
              <a:ea typeface="Century Gothic"/>
              <a:cs typeface="Century Gothic"/>
              <a:sym typeface="Century Gothic"/>
            </a:endParaRPr>
          </a:p>
          <a:p>
            <a:pPr indent="0" lvl="0" marL="0" rtl="0" algn="l">
              <a:spcBef>
                <a:spcPts val="0"/>
              </a:spcBef>
              <a:spcAft>
                <a:spcPts val="0"/>
              </a:spcAft>
              <a:buNone/>
            </a:pPr>
            <a:r>
              <a:t/>
            </a:r>
            <a:endParaRPr sz="1500">
              <a:solidFill>
                <a:schemeClr val="dk1"/>
              </a:solidFill>
              <a:latin typeface="Century Gothic"/>
              <a:ea typeface="Century Gothic"/>
              <a:cs typeface="Century Gothic"/>
              <a:sym typeface="Century Gothic"/>
            </a:endParaRPr>
          </a:p>
          <a:p>
            <a:pPr indent="0" lvl="0" marL="0" rtl="0" algn="l">
              <a:spcBef>
                <a:spcPts val="0"/>
              </a:spcBef>
              <a:spcAft>
                <a:spcPts val="0"/>
              </a:spcAft>
              <a:buNone/>
            </a:pPr>
            <a:r>
              <a:rPr lang="en-BG" sz="1500">
                <a:solidFill>
                  <a:schemeClr val="dk1"/>
                </a:solidFill>
                <a:latin typeface="Century Gothic"/>
                <a:ea typeface="Century Gothic"/>
                <a:cs typeface="Century Gothic"/>
                <a:sym typeface="Century Gothic"/>
              </a:rPr>
              <a:t>→ A widely applicable method for </a:t>
            </a:r>
            <a:r>
              <a:rPr b="1" lang="en-BG" sz="1500">
                <a:solidFill>
                  <a:schemeClr val="dk1"/>
                </a:solidFill>
                <a:latin typeface="Century Gothic"/>
                <a:ea typeface="Century Gothic"/>
                <a:cs typeface="Century Gothic"/>
                <a:sym typeface="Century Gothic"/>
              </a:rPr>
              <a:t>covariate selection </a:t>
            </a:r>
            <a:r>
              <a:rPr lang="en-BG" sz="1500">
                <a:solidFill>
                  <a:schemeClr val="dk1"/>
                </a:solidFill>
                <a:latin typeface="Century Gothic"/>
                <a:ea typeface="Century Gothic"/>
                <a:cs typeface="Century Gothic"/>
                <a:sym typeface="Century Gothic"/>
              </a:rPr>
              <a:t>across observational studies</a:t>
            </a:r>
            <a:endParaRPr sz="1500">
              <a:solidFill>
                <a:schemeClr val="dk1"/>
              </a:solidFill>
              <a:latin typeface="Century Gothic"/>
              <a:ea typeface="Century Gothic"/>
              <a:cs typeface="Century Gothic"/>
              <a:sym typeface="Century Gothic"/>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69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0" name="Shape 700"/>
        <p:cNvGrpSpPr/>
        <p:nvPr/>
      </p:nvGrpSpPr>
      <p:grpSpPr>
        <a:xfrm>
          <a:off x="0" y="0"/>
          <a:ext cx="0" cy="0"/>
          <a:chOff x="0" y="0"/>
          <a:chExt cx="0" cy="0"/>
        </a:xfrm>
      </p:grpSpPr>
      <p:sp>
        <p:nvSpPr>
          <p:cNvPr id="701" name="Google Shape;701;g2e045e19c3c_0_21"/>
          <p:cNvSpPr txBox="1"/>
          <p:nvPr>
            <p:ph type="title"/>
          </p:nvPr>
        </p:nvSpPr>
        <p:spPr>
          <a:xfrm>
            <a:off x="831850" y="2275827"/>
            <a:ext cx="10515600" cy="2007300"/>
          </a:xfrm>
          <a:prstGeom prst="rect">
            <a:avLst/>
          </a:prstGeom>
          <a:noFill/>
          <a:ln>
            <a:noFill/>
          </a:ln>
        </p:spPr>
        <p:txBody>
          <a:bodyPr anchorCtr="0" anchor="ctr" bIns="45700" lIns="91425" spcFirstLastPara="1" rIns="91425" wrap="square" tIns="45700">
            <a:normAutofit/>
          </a:bodyPr>
          <a:lstStyle/>
          <a:p>
            <a:pPr indent="-609600" lvl="0" marL="457200" rtl="0" algn="ctr">
              <a:lnSpc>
                <a:spcPct val="90000"/>
              </a:lnSpc>
              <a:spcBef>
                <a:spcPts val="0"/>
              </a:spcBef>
              <a:spcAft>
                <a:spcPts val="0"/>
              </a:spcAft>
              <a:buSzPts val="6000"/>
              <a:buAutoNum type="romanUcPeriod" startAt="5"/>
            </a:pPr>
            <a:r>
              <a:rPr lang="en-BG"/>
              <a:t>Causal Machine Learning</a:t>
            </a:r>
            <a:endParaRPr/>
          </a:p>
        </p:txBody>
      </p:sp>
      <p:sp>
        <p:nvSpPr>
          <p:cNvPr id="702" name="Google Shape;702;g2e045e19c3c_0_21"/>
          <p:cNvSpPr txBox="1"/>
          <p:nvPr>
            <p:ph idx="12" type="sldNum"/>
          </p:nvPr>
        </p:nvSpPr>
        <p:spPr>
          <a:xfrm>
            <a:off x="11631310" y="68880"/>
            <a:ext cx="4641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BG"/>
              <a:t>‹#›</a:t>
            </a:fld>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7" name="Shape 707"/>
        <p:cNvGrpSpPr/>
        <p:nvPr/>
      </p:nvGrpSpPr>
      <p:grpSpPr>
        <a:xfrm>
          <a:off x="0" y="0"/>
          <a:ext cx="0" cy="0"/>
          <a:chOff x="0" y="0"/>
          <a:chExt cx="0" cy="0"/>
        </a:xfrm>
      </p:grpSpPr>
      <p:sp>
        <p:nvSpPr>
          <p:cNvPr id="708" name="Google Shape;708;g2e0871e8e00_5_672"/>
          <p:cNvSpPr txBox="1"/>
          <p:nvPr>
            <p:ph type="title"/>
          </p:nvPr>
        </p:nvSpPr>
        <p:spPr>
          <a:xfrm>
            <a:off x="254510" y="26855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BG">
                <a:solidFill>
                  <a:schemeClr val="dk1"/>
                </a:solidFill>
              </a:rPr>
              <a:t>Causal discovery: </a:t>
            </a:r>
            <a:r>
              <a:rPr lang="en-BG" sz="3100">
                <a:solidFill>
                  <a:schemeClr val="dk1"/>
                </a:solidFill>
              </a:rPr>
              <a:t>O</a:t>
            </a:r>
            <a:r>
              <a:rPr lang="en-BG" sz="3100">
                <a:solidFill>
                  <a:schemeClr val="dk1"/>
                </a:solidFill>
              </a:rPr>
              <a:t>ptimization-based methods</a:t>
            </a:r>
            <a:endParaRPr sz="3100"/>
          </a:p>
        </p:txBody>
      </p:sp>
      <p:sp>
        <p:nvSpPr>
          <p:cNvPr id="709" name="Google Shape;709;g2e0871e8e00_5_672"/>
          <p:cNvSpPr/>
          <p:nvPr/>
        </p:nvSpPr>
        <p:spPr>
          <a:xfrm>
            <a:off x="4936900" y="1282575"/>
            <a:ext cx="2621700" cy="669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700"/>
              <a:buFont typeface="Arial"/>
              <a:buNone/>
            </a:pPr>
            <a:r>
              <a:rPr lang="en-BG" sz="2200">
                <a:latin typeface="Century Gothic"/>
                <a:ea typeface="Century Gothic"/>
                <a:cs typeface="Century Gothic"/>
                <a:sym typeface="Century Gothic"/>
              </a:rPr>
              <a:t>Causal discovery</a:t>
            </a:r>
            <a:endParaRPr i="0" sz="2200" u="none" cap="none" strike="noStrike">
              <a:solidFill>
                <a:srgbClr val="000000"/>
              </a:solidFill>
              <a:latin typeface="Century Gothic"/>
              <a:ea typeface="Century Gothic"/>
              <a:cs typeface="Century Gothic"/>
              <a:sym typeface="Century Gothic"/>
            </a:endParaRPr>
          </a:p>
        </p:txBody>
      </p:sp>
      <p:cxnSp>
        <p:nvCxnSpPr>
          <p:cNvPr id="710" name="Google Shape;710;g2e0871e8e00_5_672"/>
          <p:cNvCxnSpPr>
            <a:stCxn id="709" idx="2"/>
            <a:endCxn id="711" idx="0"/>
          </p:cNvCxnSpPr>
          <p:nvPr/>
        </p:nvCxnSpPr>
        <p:spPr>
          <a:xfrm flipH="1">
            <a:off x="3812650" y="1952175"/>
            <a:ext cx="2435100" cy="520200"/>
          </a:xfrm>
          <a:prstGeom prst="straightConnector1">
            <a:avLst/>
          </a:prstGeom>
          <a:noFill/>
          <a:ln cap="flat" cmpd="sng" w="9525">
            <a:solidFill>
              <a:schemeClr val="dk2"/>
            </a:solidFill>
            <a:prstDash val="solid"/>
            <a:round/>
            <a:headEnd len="sm" w="sm" type="none"/>
            <a:tailEnd len="med" w="med" type="triangle"/>
          </a:ln>
        </p:spPr>
      </p:cxnSp>
      <p:sp>
        <p:nvSpPr>
          <p:cNvPr id="711" name="Google Shape;711;g2e0871e8e00_5_672"/>
          <p:cNvSpPr/>
          <p:nvPr/>
        </p:nvSpPr>
        <p:spPr>
          <a:xfrm>
            <a:off x="2688700" y="2472450"/>
            <a:ext cx="2248200" cy="669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700"/>
              <a:buFont typeface="Arial"/>
              <a:buNone/>
            </a:pPr>
            <a:r>
              <a:rPr lang="en-BG" sz="1800">
                <a:latin typeface="Century Gothic"/>
                <a:ea typeface="Century Gothic"/>
                <a:cs typeface="Century Gothic"/>
                <a:sym typeface="Century Gothic"/>
              </a:rPr>
              <a:t>Combinatoric algorithms</a:t>
            </a:r>
            <a:endParaRPr i="0" sz="1800" u="none" cap="none" strike="noStrike">
              <a:solidFill>
                <a:srgbClr val="000000"/>
              </a:solidFill>
              <a:latin typeface="Century Gothic"/>
              <a:ea typeface="Century Gothic"/>
              <a:cs typeface="Century Gothic"/>
              <a:sym typeface="Century Gothic"/>
            </a:endParaRPr>
          </a:p>
        </p:txBody>
      </p:sp>
      <p:cxnSp>
        <p:nvCxnSpPr>
          <p:cNvPr id="712" name="Google Shape;712;g2e0871e8e00_5_672"/>
          <p:cNvCxnSpPr>
            <a:stCxn id="711" idx="2"/>
            <a:endCxn id="713" idx="0"/>
          </p:cNvCxnSpPr>
          <p:nvPr/>
        </p:nvCxnSpPr>
        <p:spPr>
          <a:xfrm flipH="1">
            <a:off x="1953100" y="3142050"/>
            <a:ext cx="1859700" cy="614400"/>
          </a:xfrm>
          <a:prstGeom prst="straightConnector1">
            <a:avLst/>
          </a:prstGeom>
          <a:noFill/>
          <a:ln cap="flat" cmpd="sng" w="9525">
            <a:solidFill>
              <a:schemeClr val="dk2"/>
            </a:solidFill>
            <a:prstDash val="solid"/>
            <a:round/>
            <a:headEnd len="sm" w="sm" type="none"/>
            <a:tailEnd len="med" w="med" type="triangle"/>
          </a:ln>
        </p:spPr>
      </p:cxnSp>
      <p:sp>
        <p:nvSpPr>
          <p:cNvPr id="713" name="Google Shape;713;g2e0871e8e00_5_672"/>
          <p:cNvSpPr/>
          <p:nvPr/>
        </p:nvSpPr>
        <p:spPr>
          <a:xfrm>
            <a:off x="1217800" y="3756325"/>
            <a:ext cx="1470900" cy="669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700"/>
              <a:buFont typeface="Arial"/>
              <a:buNone/>
            </a:pPr>
            <a:r>
              <a:rPr lang="en-BG" sz="1800">
                <a:latin typeface="Century Gothic"/>
                <a:ea typeface="Century Gothic"/>
                <a:cs typeface="Century Gothic"/>
                <a:sym typeface="Century Gothic"/>
              </a:rPr>
              <a:t>Constraint</a:t>
            </a:r>
            <a:endParaRPr sz="1800">
              <a:latin typeface="Century Gothic"/>
              <a:ea typeface="Century Gothic"/>
              <a:cs typeface="Century Gothic"/>
              <a:sym typeface="Century Gothic"/>
            </a:endParaRPr>
          </a:p>
          <a:p>
            <a:pPr indent="0" lvl="0" marL="0" marR="0" rtl="0" algn="ctr">
              <a:lnSpc>
                <a:spcPct val="100000"/>
              </a:lnSpc>
              <a:spcBef>
                <a:spcPts val="0"/>
              </a:spcBef>
              <a:spcAft>
                <a:spcPts val="0"/>
              </a:spcAft>
              <a:buClr>
                <a:srgbClr val="000000"/>
              </a:buClr>
              <a:buSzPts val="2700"/>
              <a:buFont typeface="Arial"/>
              <a:buNone/>
            </a:pPr>
            <a:r>
              <a:rPr lang="en-BG" sz="1800">
                <a:latin typeface="Century Gothic"/>
                <a:ea typeface="Century Gothic"/>
                <a:cs typeface="Century Gothic"/>
                <a:sym typeface="Century Gothic"/>
              </a:rPr>
              <a:t>-based</a:t>
            </a:r>
            <a:endParaRPr i="0" sz="1800" u="none" cap="none" strike="noStrike">
              <a:solidFill>
                <a:srgbClr val="000000"/>
              </a:solidFill>
              <a:latin typeface="Century Gothic"/>
              <a:ea typeface="Century Gothic"/>
              <a:cs typeface="Century Gothic"/>
              <a:sym typeface="Century Gothic"/>
            </a:endParaRPr>
          </a:p>
        </p:txBody>
      </p:sp>
      <p:cxnSp>
        <p:nvCxnSpPr>
          <p:cNvPr id="714" name="Google Shape;714;g2e0871e8e00_5_672"/>
          <p:cNvCxnSpPr>
            <a:stCxn id="711" idx="2"/>
            <a:endCxn id="715" idx="0"/>
          </p:cNvCxnSpPr>
          <p:nvPr/>
        </p:nvCxnSpPr>
        <p:spPr>
          <a:xfrm>
            <a:off x="3812800" y="3142050"/>
            <a:ext cx="0" cy="614400"/>
          </a:xfrm>
          <a:prstGeom prst="straightConnector1">
            <a:avLst/>
          </a:prstGeom>
          <a:noFill/>
          <a:ln cap="flat" cmpd="sng" w="9525">
            <a:solidFill>
              <a:schemeClr val="dk2"/>
            </a:solidFill>
            <a:prstDash val="solid"/>
            <a:round/>
            <a:headEnd len="sm" w="sm" type="none"/>
            <a:tailEnd len="med" w="med" type="triangle"/>
          </a:ln>
        </p:spPr>
      </p:cxnSp>
      <p:sp>
        <p:nvSpPr>
          <p:cNvPr id="715" name="Google Shape;715;g2e0871e8e00_5_672"/>
          <p:cNvSpPr/>
          <p:nvPr/>
        </p:nvSpPr>
        <p:spPr>
          <a:xfrm>
            <a:off x="3077350" y="3756325"/>
            <a:ext cx="1470900" cy="669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700"/>
              <a:buFont typeface="Arial"/>
              <a:buNone/>
            </a:pPr>
            <a:r>
              <a:rPr lang="en-BG" sz="1800">
                <a:latin typeface="Century Gothic"/>
                <a:ea typeface="Century Gothic"/>
                <a:cs typeface="Century Gothic"/>
                <a:sym typeface="Century Gothic"/>
              </a:rPr>
              <a:t>Score</a:t>
            </a:r>
            <a:endParaRPr sz="1800">
              <a:latin typeface="Century Gothic"/>
              <a:ea typeface="Century Gothic"/>
              <a:cs typeface="Century Gothic"/>
              <a:sym typeface="Century Gothic"/>
            </a:endParaRPr>
          </a:p>
          <a:p>
            <a:pPr indent="0" lvl="0" marL="0" marR="0" rtl="0" algn="ctr">
              <a:lnSpc>
                <a:spcPct val="100000"/>
              </a:lnSpc>
              <a:spcBef>
                <a:spcPts val="0"/>
              </a:spcBef>
              <a:spcAft>
                <a:spcPts val="0"/>
              </a:spcAft>
              <a:buClr>
                <a:srgbClr val="000000"/>
              </a:buClr>
              <a:buSzPts val="2700"/>
              <a:buFont typeface="Arial"/>
              <a:buNone/>
            </a:pPr>
            <a:r>
              <a:rPr lang="en-BG" sz="1800">
                <a:latin typeface="Century Gothic"/>
                <a:ea typeface="Century Gothic"/>
                <a:cs typeface="Century Gothic"/>
                <a:sym typeface="Century Gothic"/>
              </a:rPr>
              <a:t>-based</a:t>
            </a:r>
            <a:endParaRPr i="0" sz="1800" u="none" cap="none" strike="noStrike">
              <a:solidFill>
                <a:srgbClr val="000000"/>
              </a:solidFill>
              <a:latin typeface="Century Gothic"/>
              <a:ea typeface="Century Gothic"/>
              <a:cs typeface="Century Gothic"/>
              <a:sym typeface="Century Gothic"/>
            </a:endParaRPr>
          </a:p>
        </p:txBody>
      </p:sp>
      <p:cxnSp>
        <p:nvCxnSpPr>
          <p:cNvPr id="716" name="Google Shape;716;g2e0871e8e00_5_672"/>
          <p:cNvCxnSpPr>
            <a:stCxn id="711" idx="2"/>
            <a:endCxn id="717" idx="0"/>
          </p:cNvCxnSpPr>
          <p:nvPr/>
        </p:nvCxnSpPr>
        <p:spPr>
          <a:xfrm>
            <a:off x="3812800" y="3142050"/>
            <a:ext cx="1859400" cy="614400"/>
          </a:xfrm>
          <a:prstGeom prst="straightConnector1">
            <a:avLst/>
          </a:prstGeom>
          <a:noFill/>
          <a:ln cap="flat" cmpd="sng" w="9525">
            <a:solidFill>
              <a:schemeClr val="dk2"/>
            </a:solidFill>
            <a:prstDash val="solid"/>
            <a:round/>
            <a:headEnd len="sm" w="sm" type="none"/>
            <a:tailEnd len="med" w="med" type="triangle"/>
          </a:ln>
        </p:spPr>
      </p:cxnSp>
      <p:sp>
        <p:nvSpPr>
          <p:cNvPr id="717" name="Google Shape;717;g2e0871e8e00_5_672"/>
          <p:cNvSpPr/>
          <p:nvPr/>
        </p:nvSpPr>
        <p:spPr>
          <a:xfrm>
            <a:off x="4936900" y="3756325"/>
            <a:ext cx="1470900" cy="669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700"/>
              <a:buFont typeface="Arial"/>
              <a:buNone/>
            </a:pPr>
            <a:r>
              <a:rPr lang="en-BG" sz="1800">
                <a:latin typeface="Century Gothic"/>
                <a:ea typeface="Century Gothic"/>
                <a:cs typeface="Century Gothic"/>
                <a:sym typeface="Century Gothic"/>
              </a:rPr>
              <a:t>Asymmetry</a:t>
            </a:r>
            <a:r>
              <a:rPr lang="en-BG" sz="1800">
                <a:latin typeface="Century Gothic"/>
                <a:ea typeface="Century Gothic"/>
                <a:cs typeface="Century Gothic"/>
                <a:sym typeface="Century Gothic"/>
              </a:rPr>
              <a:t>-based</a:t>
            </a:r>
            <a:endParaRPr i="0" sz="1800" u="none" cap="none" strike="noStrike">
              <a:solidFill>
                <a:srgbClr val="000000"/>
              </a:solidFill>
              <a:latin typeface="Century Gothic"/>
              <a:ea typeface="Century Gothic"/>
              <a:cs typeface="Century Gothic"/>
              <a:sym typeface="Century Gothic"/>
            </a:endParaRPr>
          </a:p>
        </p:txBody>
      </p:sp>
      <p:cxnSp>
        <p:nvCxnSpPr>
          <p:cNvPr id="718" name="Google Shape;718;g2e0871e8e00_5_672"/>
          <p:cNvCxnSpPr>
            <a:stCxn id="709" idx="2"/>
            <a:endCxn id="719" idx="0"/>
          </p:cNvCxnSpPr>
          <p:nvPr/>
        </p:nvCxnSpPr>
        <p:spPr>
          <a:xfrm>
            <a:off x="6247750" y="1952175"/>
            <a:ext cx="2528400" cy="520200"/>
          </a:xfrm>
          <a:prstGeom prst="straightConnector1">
            <a:avLst/>
          </a:prstGeom>
          <a:noFill/>
          <a:ln cap="flat" cmpd="sng" w="9525">
            <a:solidFill>
              <a:schemeClr val="dk2"/>
            </a:solidFill>
            <a:prstDash val="solid"/>
            <a:round/>
            <a:headEnd len="sm" w="sm" type="none"/>
            <a:tailEnd len="med" w="med" type="triangle"/>
          </a:ln>
        </p:spPr>
      </p:cxnSp>
      <p:sp>
        <p:nvSpPr>
          <p:cNvPr id="719" name="Google Shape;719;g2e0871e8e00_5_672"/>
          <p:cNvSpPr/>
          <p:nvPr/>
        </p:nvSpPr>
        <p:spPr>
          <a:xfrm>
            <a:off x="7558600" y="2472450"/>
            <a:ext cx="2435100" cy="669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700"/>
              <a:buFont typeface="Arial"/>
              <a:buNone/>
            </a:pPr>
            <a:r>
              <a:rPr lang="en-BG" sz="1500">
                <a:latin typeface="Century Gothic"/>
                <a:ea typeface="Century Gothic"/>
                <a:cs typeface="Century Gothic"/>
                <a:sym typeface="Century Gothic"/>
              </a:rPr>
              <a:t>Continuous optimization algorithms</a:t>
            </a:r>
            <a:endParaRPr i="0" sz="1500" u="none" cap="none" strike="noStrike">
              <a:solidFill>
                <a:srgbClr val="000000"/>
              </a:solidFill>
              <a:latin typeface="Century Gothic"/>
              <a:ea typeface="Century Gothic"/>
              <a:cs typeface="Century Gothic"/>
              <a:sym typeface="Century Gothic"/>
            </a:endParaRPr>
          </a:p>
        </p:txBody>
      </p:sp>
      <p:sp>
        <p:nvSpPr>
          <p:cNvPr id="720" name="Google Shape;720;g2e0871e8e00_5_672"/>
          <p:cNvSpPr txBox="1"/>
          <p:nvPr/>
        </p:nvSpPr>
        <p:spPr>
          <a:xfrm>
            <a:off x="1217800" y="4425925"/>
            <a:ext cx="14709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BG" sz="1300">
                <a:solidFill>
                  <a:schemeClr val="dk1"/>
                </a:solidFill>
                <a:latin typeface="Century Gothic"/>
                <a:ea typeface="Century Gothic"/>
                <a:cs typeface="Century Gothic"/>
                <a:sym typeface="Century Gothic"/>
              </a:rPr>
              <a:t>PC, </a:t>
            </a:r>
            <a:r>
              <a:rPr b="1" lang="en-BG" sz="1300">
                <a:solidFill>
                  <a:schemeClr val="dk1"/>
                </a:solidFill>
                <a:latin typeface="Century Gothic"/>
                <a:ea typeface="Century Gothic"/>
                <a:cs typeface="Century Gothic"/>
                <a:sym typeface="Century Gothic"/>
              </a:rPr>
              <a:t>PCMCI</a:t>
            </a:r>
            <a:r>
              <a:rPr lang="en-BG" sz="1300">
                <a:solidFill>
                  <a:schemeClr val="dk1"/>
                </a:solidFill>
                <a:latin typeface="Century Gothic"/>
                <a:ea typeface="Century Gothic"/>
                <a:cs typeface="Century Gothic"/>
                <a:sym typeface="Century Gothic"/>
              </a:rPr>
              <a:t>, FCI</a:t>
            </a:r>
            <a:endParaRPr sz="1300">
              <a:solidFill>
                <a:schemeClr val="dk1"/>
              </a:solidFill>
              <a:latin typeface="Century Gothic"/>
              <a:ea typeface="Century Gothic"/>
              <a:cs typeface="Century Gothic"/>
              <a:sym typeface="Century Gothic"/>
            </a:endParaRPr>
          </a:p>
        </p:txBody>
      </p:sp>
      <p:sp>
        <p:nvSpPr>
          <p:cNvPr id="721" name="Google Shape;721;g2e0871e8e00_5_672"/>
          <p:cNvSpPr txBox="1"/>
          <p:nvPr/>
        </p:nvSpPr>
        <p:spPr>
          <a:xfrm>
            <a:off x="3077350" y="4426125"/>
            <a:ext cx="14229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BG" sz="1300">
                <a:solidFill>
                  <a:schemeClr val="dk1"/>
                </a:solidFill>
                <a:latin typeface="Century Gothic"/>
                <a:ea typeface="Century Gothic"/>
                <a:cs typeface="Century Gothic"/>
                <a:sym typeface="Century Gothic"/>
              </a:rPr>
              <a:t>GES</a:t>
            </a:r>
            <a:endParaRPr sz="1300">
              <a:solidFill>
                <a:schemeClr val="dk1"/>
              </a:solidFill>
              <a:latin typeface="Century Gothic"/>
              <a:ea typeface="Century Gothic"/>
              <a:cs typeface="Century Gothic"/>
              <a:sym typeface="Century Gothic"/>
            </a:endParaRPr>
          </a:p>
        </p:txBody>
      </p:sp>
      <p:sp>
        <p:nvSpPr>
          <p:cNvPr id="722" name="Google Shape;722;g2e0871e8e00_5_672"/>
          <p:cNvSpPr txBox="1"/>
          <p:nvPr/>
        </p:nvSpPr>
        <p:spPr>
          <a:xfrm>
            <a:off x="4960900" y="4426125"/>
            <a:ext cx="14709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BG" sz="1300">
                <a:solidFill>
                  <a:schemeClr val="dk1"/>
                </a:solidFill>
                <a:latin typeface="Century Gothic"/>
                <a:ea typeface="Century Gothic"/>
                <a:cs typeface="Century Gothic"/>
                <a:sym typeface="Century Gothic"/>
              </a:rPr>
              <a:t>LiNGAM</a:t>
            </a:r>
            <a:endParaRPr sz="1300">
              <a:solidFill>
                <a:schemeClr val="dk1"/>
              </a:solidFill>
              <a:latin typeface="Century Gothic"/>
              <a:ea typeface="Century Gothic"/>
              <a:cs typeface="Century Gothic"/>
              <a:sym typeface="Century Gothic"/>
            </a:endParaRPr>
          </a:p>
        </p:txBody>
      </p:sp>
      <p:sp>
        <p:nvSpPr>
          <p:cNvPr id="723" name="Google Shape;723;g2e0871e8e00_5_672"/>
          <p:cNvSpPr txBox="1"/>
          <p:nvPr/>
        </p:nvSpPr>
        <p:spPr>
          <a:xfrm>
            <a:off x="7406500" y="3142050"/>
            <a:ext cx="27393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BG" sz="1200">
                <a:solidFill>
                  <a:schemeClr val="dk1"/>
                </a:solidFill>
                <a:latin typeface="Century Gothic"/>
                <a:ea typeface="Century Gothic"/>
                <a:cs typeface="Century Gothic"/>
                <a:sym typeface="Century Gothic"/>
              </a:rPr>
              <a:t>NO TEARS, DAG-GNN, DYNOTEARS</a:t>
            </a:r>
            <a:endParaRPr sz="1200">
              <a:solidFill>
                <a:schemeClr val="dk1"/>
              </a:solidFill>
              <a:latin typeface="Century Gothic"/>
              <a:ea typeface="Century Gothic"/>
              <a:cs typeface="Century Gothic"/>
              <a:sym typeface="Century Gothic"/>
            </a:endParaRPr>
          </a:p>
        </p:txBody>
      </p:sp>
      <p:sp>
        <p:nvSpPr>
          <p:cNvPr id="724" name="Google Shape;724;g2e0871e8e00_5_672"/>
          <p:cNvSpPr txBox="1"/>
          <p:nvPr/>
        </p:nvSpPr>
        <p:spPr>
          <a:xfrm>
            <a:off x="1217800" y="5132725"/>
            <a:ext cx="5190000" cy="6156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Clr>
                <a:schemeClr val="dk1"/>
              </a:buClr>
              <a:buSzPts val="1400"/>
              <a:buFont typeface="Century Gothic"/>
              <a:buChar char="●"/>
            </a:pPr>
            <a:r>
              <a:rPr lang="en-BG">
                <a:solidFill>
                  <a:schemeClr val="dk1"/>
                </a:solidFill>
                <a:latin typeface="Century Gothic"/>
                <a:ea typeface="Century Gothic"/>
                <a:cs typeface="Century Gothic"/>
                <a:sym typeface="Century Gothic"/>
              </a:rPr>
              <a:t>Number of possible DAGs: ↗ super-expo. with the number of variables</a:t>
            </a:r>
            <a:endParaRPr>
              <a:solidFill>
                <a:schemeClr val="dk1"/>
              </a:solidFill>
              <a:latin typeface="Century Gothic"/>
              <a:ea typeface="Century Gothic"/>
              <a:cs typeface="Century Gothic"/>
              <a:sym typeface="Century Gothic"/>
            </a:endParaRPr>
          </a:p>
        </p:txBody>
      </p:sp>
      <p:pic>
        <p:nvPicPr>
          <p:cNvPr id="725" name="Google Shape;725;g2e0871e8e00_5_672"/>
          <p:cNvPicPr preferRelativeResize="0"/>
          <p:nvPr/>
        </p:nvPicPr>
        <p:blipFill>
          <a:blip r:embed="rId3">
            <a:alphaModFix/>
          </a:blip>
          <a:stretch>
            <a:fillRect/>
          </a:stretch>
        </p:blipFill>
        <p:spPr>
          <a:xfrm>
            <a:off x="7054063" y="3578100"/>
            <a:ext cx="4668078" cy="1665175"/>
          </a:xfrm>
          <a:prstGeom prst="rect">
            <a:avLst/>
          </a:prstGeom>
          <a:noFill/>
          <a:ln>
            <a:noFill/>
          </a:ln>
        </p:spPr>
      </p:pic>
      <p:sp>
        <p:nvSpPr>
          <p:cNvPr id="726" name="Google Shape;726;g2e0871e8e00_5_672"/>
          <p:cNvSpPr txBox="1"/>
          <p:nvPr/>
        </p:nvSpPr>
        <p:spPr>
          <a:xfrm>
            <a:off x="10287600" y="5184975"/>
            <a:ext cx="17520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BG" sz="1300" u="sng">
                <a:solidFill>
                  <a:schemeClr val="hlink"/>
                </a:solidFill>
                <a:latin typeface="Century Gothic"/>
                <a:ea typeface="Century Gothic"/>
                <a:cs typeface="Century Gothic"/>
                <a:sym typeface="Century Gothic"/>
                <a:hlinkClick r:id="rId4"/>
              </a:rPr>
              <a:t>Zheng et al. 2018</a:t>
            </a:r>
            <a:endParaRPr sz="1300">
              <a:solidFill>
                <a:schemeClr val="dk1"/>
              </a:solidFill>
              <a:latin typeface="Century Gothic"/>
              <a:ea typeface="Century Gothic"/>
              <a:cs typeface="Century Gothic"/>
              <a:sym typeface="Century Gothic"/>
            </a:endParaRPr>
          </a:p>
        </p:txBody>
      </p:sp>
      <p:sp>
        <p:nvSpPr>
          <p:cNvPr id="727" name="Google Shape;727;g2e0871e8e00_5_672"/>
          <p:cNvSpPr txBox="1"/>
          <p:nvPr/>
        </p:nvSpPr>
        <p:spPr>
          <a:xfrm>
            <a:off x="6856925" y="4195725"/>
            <a:ext cx="5190000" cy="169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BG">
                <a:latin typeface="Century Gothic"/>
                <a:ea typeface="Century Gothic"/>
                <a:cs typeface="Century Gothic"/>
                <a:sym typeface="Century Gothic"/>
              </a:rPr>
              <a:t>M</a:t>
            </a:r>
            <a:r>
              <a:rPr b="1" lang="en-BG">
                <a:latin typeface="Century Gothic"/>
                <a:ea typeface="Century Gothic"/>
                <a:cs typeface="Century Gothic"/>
                <a:sym typeface="Century Gothic"/>
              </a:rPr>
              <a:t>otivation:</a:t>
            </a:r>
            <a:endParaRPr b="1">
              <a:latin typeface="Century Gothic"/>
              <a:ea typeface="Century Gothic"/>
              <a:cs typeface="Century Gothic"/>
              <a:sym typeface="Century Gothic"/>
            </a:endParaRPr>
          </a:p>
          <a:p>
            <a:pPr indent="-317500" lvl="0" marL="457200" rtl="0" algn="l">
              <a:spcBef>
                <a:spcPts val="0"/>
              </a:spcBef>
              <a:spcAft>
                <a:spcPts val="0"/>
              </a:spcAft>
              <a:buSzPts val="1400"/>
              <a:buFont typeface="Century Gothic"/>
              <a:buChar char="●"/>
            </a:pPr>
            <a:r>
              <a:rPr lang="en-BG">
                <a:latin typeface="Century Gothic"/>
                <a:ea typeface="Century Gothic"/>
                <a:cs typeface="Century Gothic"/>
                <a:sym typeface="Century Gothic"/>
              </a:rPr>
              <a:t>Do not impose restrictions on the functional forms a priori</a:t>
            </a:r>
            <a:endParaRPr>
              <a:latin typeface="Century Gothic"/>
              <a:ea typeface="Century Gothic"/>
              <a:cs typeface="Century Gothic"/>
              <a:sym typeface="Century Gothic"/>
            </a:endParaRPr>
          </a:p>
          <a:p>
            <a:pPr indent="-317500" lvl="0" marL="457200" rtl="0" algn="l">
              <a:spcBef>
                <a:spcPts val="0"/>
              </a:spcBef>
              <a:spcAft>
                <a:spcPts val="0"/>
              </a:spcAft>
              <a:buSzPts val="1400"/>
              <a:buFont typeface="Century Gothic"/>
              <a:buChar char="●"/>
            </a:pPr>
            <a:r>
              <a:rPr lang="en-BG">
                <a:latin typeface="Century Gothic"/>
                <a:ea typeface="Century Gothic"/>
                <a:cs typeface="Century Gothic"/>
                <a:sym typeface="Century Gothic"/>
              </a:rPr>
              <a:t>Increased computational power (particularly with GPUs) makes the task of learning from large, high-dimensional datasets feasible.</a:t>
            </a:r>
            <a:endParaRPr>
              <a:latin typeface="Century Gothic"/>
              <a:ea typeface="Century Gothic"/>
              <a:cs typeface="Century Gothic"/>
              <a:sym typeface="Century Gothic"/>
            </a:endParaRPr>
          </a:p>
          <a:p>
            <a:pPr indent="457200" lvl="0" marL="0" rtl="0" algn="l">
              <a:spcBef>
                <a:spcPts val="0"/>
              </a:spcBef>
              <a:spcAft>
                <a:spcPts val="0"/>
              </a:spcAft>
              <a:buNone/>
            </a:pPr>
            <a:r>
              <a:rPr lang="en-BG">
                <a:solidFill>
                  <a:schemeClr val="dk1"/>
                </a:solidFill>
                <a:latin typeface="Century Gothic"/>
                <a:ea typeface="Century Gothic"/>
                <a:cs typeface="Century Gothic"/>
                <a:sym typeface="Century Gothic"/>
              </a:rPr>
              <a:t>↗↗ </a:t>
            </a:r>
            <a:r>
              <a:rPr lang="en-BG">
                <a:latin typeface="Century Gothic"/>
                <a:ea typeface="Century Gothic"/>
                <a:cs typeface="Century Gothic"/>
                <a:sym typeface="Century Gothic"/>
              </a:rPr>
              <a:t>N</a:t>
            </a:r>
            <a:r>
              <a:rPr lang="en-BG">
                <a:latin typeface="Century Gothic"/>
                <a:ea typeface="Century Gothic"/>
                <a:cs typeface="Century Gothic"/>
                <a:sym typeface="Century Gothic"/>
              </a:rPr>
              <a:t>umber of recent methods, very active field</a:t>
            </a:r>
            <a:endParaRPr>
              <a:latin typeface="Century Gothic"/>
              <a:ea typeface="Century Gothic"/>
              <a:cs typeface="Century Gothic"/>
              <a:sym typeface="Century Gothic"/>
            </a:endParaRPr>
          </a:p>
        </p:txBody>
      </p:sp>
      <p:sp>
        <p:nvSpPr>
          <p:cNvPr id="728" name="Google Shape;728;g2e0871e8e00_5_672"/>
          <p:cNvSpPr txBox="1"/>
          <p:nvPr/>
        </p:nvSpPr>
        <p:spPr>
          <a:xfrm>
            <a:off x="8827625" y="1720900"/>
            <a:ext cx="30000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BG" sz="1200">
                <a:solidFill>
                  <a:schemeClr val="dk1"/>
                </a:solidFill>
                <a:latin typeface="Century Gothic"/>
                <a:ea typeface="Century Gothic"/>
                <a:cs typeface="Century Gothic"/>
                <a:sym typeface="Century Gothic"/>
              </a:rPr>
              <a:t>Combinatoric graph-search problem recast into a continuous optimization problem</a:t>
            </a:r>
            <a:endParaRPr/>
          </a:p>
        </p:txBody>
      </p:sp>
      <p:sp>
        <p:nvSpPr>
          <p:cNvPr id="729" name="Google Shape;729;g2e0871e8e00_5_672"/>
          <p:cNvSpPr/>
          <p:nvPr/>
        </p:nvSpPr>
        <p:spPr>
          <a:xfrm>
            <a:off x="951500" y="1262850"/>
            <a:ext cx="10902600" cy="48987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entury Gothic"/>
              <a:ea typeface="Century Gothic"/>
              <a:cs typeface="Century Gothic"/>
              <a:sym typeface="Century Gothic"/>
            </a:endParaRPr>
          </a:p>
        </p:txBody>
      </p:sp>
      <p:pic>
        <p:nvPicPr>
          <p:cNvPr id="730" name="Google Shape;730;g2e0871e8e00_5_672"/>
          <p:cNvPicPr preferRelativeResize="0"/>
          <p:nvPr/>
        </p:nvPicPr>
        <p:blipFill>
          <a:blip r:embed="rId5">
            <a:alphaModFix/>
          </a:blip>
          <a:stretch>
            <a:fillRect/>
          </a:stretch>
        </p:blipFill>
        <p:spPr>
          <a:xfrm>
            <a:off x="3045975" y="2300161"/>
            <a:ext cx="6002649" cy="1760963"/>
          </a:xfrm>
          <a:prstGeom prst="rect">
            <a:avLst/>
          </a:prstGeom>
          <a:noFill/>
          <a:ln cap="flat" cmpd="sng" w="9525">
            <a:solidFill>
              <a:schemeClr val="dk2"/>
            </a:solidFill>
            <a:prstDash val="solid"/>
            <a:round/>
            <a:headEnd len="sm" w="sm" type="none"/>
            <a:tailEnd len="sm" w="sm" type="none"/>
          </a:ln>
        </p:spPr>
      </p:pic>
      <p:sp>
        <p:nvSpPr>
          <p:cNvPr id="731" name="Google Shape;731;g2e0871e8e00_5_672"/>
          <p:cNvSpPr txBox="1"/>
          <p:nvPr/>
        </p:nvSpPr>
        <p:spPr>
          <a:xfrm>
            <a:off x="2944321" y="40611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BG" u="sng">
                <a:solidFill>
                  <a:schemeClr val="hlink"/>
                </a:solidFill>
                <a:latin typeface="Century Gothic"/>
                <a:ea typeface="Century Gothic"/>
                <a:cs typeface="Century Gothic"/>
                <a:sym typeface="Century Gothic"/>
                <a:hlinkClick r:id="rId6"/>
              </a:rPr>
              <a:t>https://doi.org/10.1145/3527154</a:t>
            </a:r>
            <a:r>
              <a:rPr lang="en-BG">
                <a:latin typeface="Century Gothic"/>
                <a:ea typeface="Century Gothic"/>
                <a:cs typeface="Century Gothic"/>
                <a:sym typeface="Century Gothic"/>
              </a:rPr>
              <a:t> </a:t>
            </a:r>
            <a:endParaRPr>
              <a:latin typeface="Century Gothic"/>
              <a:ea typeface="Century Gothic"/>
              <a:cs typeface="Century Gothic"/>
              <a:sym typeface="Century Gothic"/>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1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1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1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1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1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1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1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1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2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2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2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2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1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1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2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2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2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2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725"/>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726"/>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2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27">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27">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27">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2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3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3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pic>
        <p:nvPicPr>
          <p:cNvPr id="161" name="Google Shape;161;g2e045e19c3c_0_161"/>
          <p:cNvPicPr preferRelativeResize="0"/>
          <p:nvPr/>
        </p:nvPicPr>
        <p:blipFill rotWithShape="1">
          <a:blip r:embed="rId3">
            <a:alphaModFix/>
          </a:blip>
          <a:srcRect b="0" l="0" r="53040" t="0"/>
          <a:stretch/>
        </p:blipFill>
        <p:spPr>
          <a:xfrm>
            <a:off x="2299250" y="1615293"/>
            <a:ext cx="2888438" cy="3252457"/>
          </a:xfrm>
          <a:prstGeom prst="rect">
            <a:avLst/>
          </a:prstGeom>
          <a:noFill/>
          <a:ln>
            <a:noFill/>
          </a:ln>
        </p:spPr>
      </p:pic>
      <p:sp>
        <p:nvSpPr>
          <p:cNvPr id="162" name="Google Shape;162;g2e045e19c3c_0_161"/>
          <p:cNvSpPr txBox="1"/>
          <p:nvPr>
            <p:ph type="title"/>
          </p:nvPr>
        </p:nvSpPr>
        <p:spPr>
          <a:xfrm>
            <a:off x="254496" y="268550"/>
            <a:ext cx="11341800" cy="13257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163A3C"/>
              </a:buClr>
              <a:buSzPts val="3600"/>
              <a:buFont typeface="Poppins"/>
              <a:buNone/>
            </a:pPr>
            <a:r>
              <a:rPr lang="en-BG" sz="3100"/>
              <a:t>To answer causal questions</a:t>
            </a:r>
            <a:endParaRPr sz="3100"/>
          </a:p>
        </p:txBody>
      </p:sp>
      <p:sp>
        <p:nvSpPr>
          <p:cNvPr id="163" name="Google Shape;163;g2e045e19c3c_0_161"/>
          <p:cNvSpPr txBox="1"/>
          <p:nvPr/>
        </p:nvSpPr>
        <p:spPr>
          <a:xfrm>
            <a:off x="1593675" y="4945098"/>
            <a:ext cx="4299600" cy="6771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BG" sz="1600">
                <a:latin typeface="Century Gothic"/>
                <a:ea typeface="Century Gothic"/>
                <a:cs typeface="Century Gothic"/>
                <a:sym typeface="Century Gothic"/>
              </a:rPr>
              <a:t>Conducting so-called </a:t>
            </a:r>
            <a:r>
              <a:rPr b="1" lang="en-BG" sz="1600">
                <a:latin typeface="Century Gothic"/>
                <a:ea typeface="Century Gothic"/>
                <a:cs typeface="Century Gothic"/>
                <a:sym typeface="Century Gothic"/>
              </a:rPr>
              <a:t>interventions</a:t>
            </a:r>
            <a:r>
              <a:rPr lang="en-BG" sz="1600">
                <a:latin typeface="Century Gothic"/>
                <a:ea typeface="Century Gothic"/>
                <a:cs typeface="Century Gothic"/>
                <a:sym typeface="Century Gothic"/>
              </a:rPr>
              <a:t> to assess causal relationships, e.g. RCTs</a:t>
            </a:r>
            <a:endParaRPr sz="1600">
              <a:latin typeface="Century Gothic"/>
              <a:ea typeface="Century Gothic"/>
              <a:cs typeface="Century Gothic"/>
              <a:sym typeface="Century Gothic"/>
            </a:endParaRPr>
          </a:p>
        </p:txBody>
      </p:sp>
      <p:sp>
        <p:nvSpPr>
          <p:cNvPr id="164" name="Google Shape;164;g2e045e19c3c_0_161"/>
          <p:cNvSpPr txBox="1"/>
          <p:nvPr/>
        </p:nvSpPr>
        <p:spPr>
          <a:xfrm>
            <a:off x="6239573" y="4837250"/>
            <a:ext cx="4299600" cy="9234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BG" sz="1600">
                <a:latin typeface="Century Gothic"/>
                <a:ea typeface="Century Gothic"/>
                <a:cs typeface="Century Gothic"/>
                <a:sym typeface="Century Gothic"/>
              </a:rPr>
              <a:t>Using assumptions in a theoretical framework to derive causal statements from </a:t>
            </a:r>
            <a:r>
              <a:rPr lang="en-BG" sz="1600" u="sng">
                <a:latin typeface="Century Gothic"/>
                <a:ea typeface="Century Gothic"/>
                <a:cs typeface="Century Gothic"/>
                <a:sym typeface="Century Gothic"/>
              </a:rPr>
              <a:t>observational data only</a:t>
            </a:r>
            <a:endParaRPr sz="1600" u="sng">
              <a:latin typeface="Century Gothic"/>
              <a:ea typeface="Century Gothic"/>
              <a:cs typeface="Century Gothic"/>
              <a:sym typeface="Century Gothic"/>
            </a:endParaRPr>
          </a:p>
        </p:txBody>
      </p:sp>
      <p:pic>
        <p:nvPicPr>
          <p:cNvPr id="165" name="Google Shape;165;g2e045e19c3c_0_161"/>
          <p:cNvPicPr preferRelativeResize="0"/>
          <p:nvPr/>
        </p:nvPicPr>
        <p:blipFill rotWithShape="1">
          <a:blip r:embed="rId3">
            <a:alphaModFix/>
          </a:blip>
          <a:srcRect b="0" l="54092" r="0" t="0"/>
          <a:stretch/>
        </p:blipFill>
        <p:spPr>
          <a:xfrm>
            <a:off x="6977510" y="1594250"/>
            <a:ext cx="2823735" cy="3252457"/>
          </a:xfrm>
          <a:prstGeom prst="rect">
            <a:avLst/>
          </a:prstGeom>
          <a:noFill/>
          <a:ln>
            <a:noFill/>
          </a:ln>
        </p:spPr>
      </p:pic>
      <p:sp>
        <p:nvSpPr>
          <p:cNvPr id="166" name="Google Shape;166;g2e045e19c3c_0_161"/>
          <p:cNvSpPr txBox="1"/>
          <p:nvPr/>
        </p:nvSpPr>
        <p:spPr>
          <a:xfrm>
            <a:off x="1593675" y="5812975"/>
            <a:ext cx="89454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BG" sz="2000">
                <a:solidFill>
                  <a:schemeClr val="dk1"/>
                </a:solidFill>
                <a:latin typeface="Century Gothic"/>
                <a:ea typeface="Century Gothic"/>
                <a:cs typeface="Century Gothic"/>
                <a:sym typeface="Century Gothic"/>
              </a:rPr>
              <a:t>→ Both allow to </a:t>
            </a:r>
            <a:r>
              <a:rPr b="1" lang="en-BG" sz="2000">
                <a:solidFill>
                  <a:schemeClr val="dk1"/>
                </a:solidFill>
                <a:latin typeface="Century Gothic"/>
                <a:ea typeface="Century Gothic"/>
                <a:cs typeface="Century Gothic"/>
                <a:sym typeface="Century Gothic"/>
              </a:rPr>
              <a:t>attribute</a:t>
            </a:r>
            <a:r>
              <a:rPr lang="en-BG" sz="2000">
                <a:solidFill>
                  <a:schemeClr val="dk1"/>
                </a:solidFill>
                <a:latin typeface="Century Gothic"/>
                <a:ea typeface="Century Gothic"/>
                <a:cs typeface="Century Gothic"/>
                <a:sym typeface="Century Gothic"/>
              </a:rPr>
              <a:t> the causes of (possibly) </a:t>
            </a:r>
            <a:r>
              <a:rPr b="1" lang="en-BG" sz="2000">
                <a:solidFill>
                  <a:schemeClr val="dk1"/>
                </a:solidFill>
                <a:latin typeface="Century Gothic"/>
                <a:ea typeface="Century Gothic"/>
                <a:cs typeface="Century Gothic"/>
                <a:sym typeface="Century Gothic"/>
              </a:rPr>
              <a:t>detected</a:t>
            </a:r>
            <a:r>
              <a:rPr lang="en-BG" sz="2000">
                <a:solidFill>
                  <a:schemeClr val="dk1"/>
                </a:solidFill>
                <a:latin typeface="Century Gothic"/>
                <a:ea typeface="Century Gothic"/>
                <a:cs typeface="Century Gothic"/>
                <a:sym typeface="Century Gothic"/>
              </a:rPr>
              <a:t> changes</a:t>
            </a:r>
            <a:endParaRPr sz="2000">
              <a:solidFill>
                <a:schemeClr val="dk1"/>
              </a:solidFill>
              <a:latin typeface="Century Gothic"/>
              <a:ea typeface="Century Gothic"/>
              <a:cs typeface="Century Gothic"/>
              <a:sym typeface="Century Gothic"/>
            </a:endParaRPr>
          </a:p>
        </p:txBody>
      </p:sp>
      <p:sp>
        <p:nvSpPr>
          <p:cNvPr id="167" name="Google Shape;167;g2e045e19c3c_0_161"/>
          <p:cNvSpPr txBox="1"/>
          <p:nvPr/>
        </p:nvSpPr>
        <p:spPr>
          <a:xfrm>
            <a:off x="5858300" y="6534900"/>
            <a:ext cx="47286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BG" sz="1100">
                <a:latin typeface="Century Gothic"/>
                <a:ea typeface="Century Gothic"/>
                <a:cs typeface="Century Gothic"/>
                <a:sym typeface="Century Gothic"/>
              </a:rPr>
              <a:t>Image s</a:t>
            </a:r>
            <a:r>
              <a:rPr i="1" lang="en-BG" sz="1100">
                <a:latin typeface="Century Gothic"/>
                <a:ea typeface="Century Gothic"/>
                <a:cs typeface="Century Gothic"/>
                <a:sym typeface="Century Gothic"/>
              </a:rPr>
              <a:t>ource:</a:t>
            </a:r>
            <a:r>
              <a:rPr lang="en-BG" sz="1100">
                <a:latin typeface="Century Gothic"/>
                <a:ea typeface="Century Gothic"/>
                <a:cs typeface="Century Gothic"/>
                <a:sym typeface="Century Gothic"/>
              </a:rPr>
              <a:t> </a:t>
            </a:r>
            <a:r>
              <a:rPr lang="en-BG" sz="1100" u="sng">
                <a:solidFill>
                  <a:srgbClr val="0097A7"/>
                </a:solidFill>
                <a:latin typeface="Century Gothic"/>
                <a:ea typeface="Century Gothic"/>
                <a:cs typeface="Century Gothic"/>
                <a:sym typeface="Century Gothic"/>
                <a:hlinkClick r:id="rId4">
                  <a:extLst>
                    <a:ext uri="{A12FA001-AC4F-418D-AE19-62706E023703}">
                      <ahyp:hlinkClr val="tx"/>
                    </a:ext>
                  </a:extLst>
                </a:hlinkClick>
              </a:rPr>
              <a:t>https://medium.com/causality-in-data-science</a:t>
            </a:r>
            <a:r>
              <a:rPr lang="en-BG" sz="1100">
                <a:latin typeface="Century Gothic"/>
                <a:ea typeface="Century Gothic"/>
                <a:cs typeface="Century Gothic"/>
                <a:sym typeface="Century Gothic"/>
              </a:rPr>
              <a:t> </a:t>
            </a:r>
            <a:endParaRPr sz="1100">
              <a:latin typeface="Century Gothic"/>
              <a:ea typeface="Century Gothic"/>
              <a:cs typeface="Century Gothic"/>
              <a:sym typeface="Century Gothic"/>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6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6" name="Shape 736"/>
        <p:cNvGrpSpPr/>
        <p:nvPr/>
      </p:nvGrpSpPr>
      <p:grpSpPr>
        <a:xfrm>
          <a:off x="0" y="0"/>
          <a:ext cx="0" cy="0"/>
          <a:chOff x="0" y="0"/>
          <a:chExt cx="0" cy="0"/>
        </a:xfrm>
      </p:grpSpPr>
      <p:sp>
        <p:nvSpPr>
          <p:cNvPr id="737" name="Google Shape;737;g2e20f9b2722_0_59"/>
          <p:cNvSpPr txBox="1"/>
          <p:nvPr>
            <p:ph type="title"/>
          </p:nvPr>
        </p:nvSpPr>
        <p:spPr>
          <a:xfrm>
            <a:off x="254504" y="268550"/>
            <a:ext cx="61335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BG"/>
              <a:t>Double Machine Learning</a:t>
            </a:r>
            <a:endParaRPr/>
          </a:p>
        </p:txBody>
      </p:sp>
      <p:sp>
        <p:nvSpPr>
          <p:cNvPr id="738" name="Google Shape;738;g2e20f9b2722_0_59"/>
          <p:cNvSpPr txBox="1"/>
          <p:nvPr>
            <p:ph idx="1" type="body"/>
          </p:nvPr>
        </p:nvSpPr>
        <p:spPr>
          <a:xfrm>
            <a:off x="254500" y="1379325"/>
            <a:ext cx="5561700" cy="4671900"/>
          </a:xfrm>
          <a:prstGeom prst="rect">
            <a:avLst/>
          </a:prstGeom>
        </p:spPr>
        <p:txBody>
          <a:bodyPr anchorCtr="0" anchor="t" bIns="45700" lIns="91425" spcFirstLastPara="1" rIns="91425" wrap="square" tIns="45700">
            <a:normAutofit/>
          </a:bodyPr>
          <a:lstStyle/>
          <a:p>
            <a:pPr indent="0" lvl="0" marL="0" rtl="0" algn="ctr">
              <a:lnSpc>
                <a:spcPct val="115000"/>
              </a:lnSpc>
              <a:spcBef>
                <a:spcPts val="1200"/>
              </a:spcBef>
              <a:spcAft>
                <a:spcPts val="0"/>
              </a:spcAft>
              <a:buNone/>
            </a:pPr>
            <a:r>
              <a:rPr b="1" lang="en-BG"/>
              <a:t>Frisch-Waugh-Lovell theorem</a:t>
            </a:r>
            <a:endParaRPr b="1"/>
          </a:p>
          <a:p>
            <a:pPr indent="0" lvl="0" marL="0" rtl="0" algn="ctr">
              <a:lnSpc>
                <a:spcPct val="115000"/>
              </a:lnSpc>
              <a:spcBef>
                <a:spcPts val="1200"/>
              </a:spcBef>
              <a:spcAft>
                <a:spcPts val="0"/>
              </a:spcAft>
              <a:buNone/>
            </a:pPr>
            <a:r>
              <a:t/>
            </a:r>
            <a:endParaRPr b="1"/>
          </a:p>
          <a:p>
            <a:pPr indent="0" lvl="0" marL="0" rtl="0" algn="l">
              <a:lnSpc>
                <a:spcPct val="115000"/>
              </a:lnSpc>
              <a:spcBef>
                <a:spcPts val="1200"/>
              </a:spcBef>
              <a:spcAft>
                <a:spcPts val="0"/>
              </a:spcAft>
              <a:buNone/>
            </a:pPr>
            <a:r>
              <a:rPr lang="en-BG"/>
              <a:t>Given the linear model </a:t>
            </a:r>
            <a:r>
              <a:rPr b="1" lang="en-BG"/>
              <a:t>Y</a:t>
            </a:r>
            <a:r>
              <a:rPr lang="en-BG"/>
              <a:t>=β₀+β₁</a:t>
            </a:r>
            <a:r>
              <a:rPr b="1" lang="en-BG"/>
              <a:t>T</a:t>
            </a:r>
            <a:r>
              <a:rPr lang="en-BG"/>
              <a:t>+β₂</a:t>
            </a:r>
            <a:r>
              <a:rPr b="1" lang="en-BG"/>
              <a:t>X</a:t>
            </a:r>
            <a:r>
              <a:rPr lang="en-BG"/>
              <a:t>+</a:t>
            </a:r>
            <a:r>
              <a:rPr b="1" lang="en-BG"/>
              <a:t>U</a:t>
            </a:r>
            <a:r>
              <a:rPr lang="en-BG"/>
              <a:t>, the two following approaches for estimating β₁ yield the same result:</a:t>
            </a:r>
            <a:endParaRPr/>
          </a:p>
          <a:p>
            <a:pPr indent="-330200" lvl="0" marL="457200" rtl="0" algn="l">
              <a:lnSpc>
                <a:spcPct val="115000"/>
              </a:lnSpc>
              <a:spcBef>
                <a:spcPts val="1200"/>
              </a:spcBef>
              <a:spcAft>
                <a:spcPts val="0"/>
              </a:spcAft>
              <a:buSzPts val="1600"/>
              <a:buAutoNum type="romanUcPeriod"/>
            </a:pPr>
            <a:r>
              <a:rPr lang="en-BG" sz="1800"/>
              <a:t>Linear regression of </a:t>
            </a:r>
            <a:r>
              <a:rPr b="1" lang="en-BG" sz="1800"/>
              <a:t>Y</a:t>
            </a:r>
            <a:r>
              <a:rPr lang="en-BG" sz="1800"/>
              <a:t> on </a:t>
            </a:r>
            <a:r>
              <a:rPr b="1" lang="en-BG" sz="1800"/>
              <a:t>T</a:t>
            </a:r>
            <a:r>
              <a:rPr lang="en-BG" sz="1800"/>
              <a:t> and </a:t>
            </a:r>
            <a:r>
              <a:rPr b="1" lang="en-BG" sz="1800"/>
              <a:t>X</a:t>
            </a:r>
            <a:r>
              <a:rPr lang="en-BG" sz="1800"/>
              <a:t>, using OLS</a:t>
            </a:r>
            <a:endParaRPr sz="1800"/>
          </a:p>
          <a:p>
            <a:pPr indent="-330200" lvl="0" marL="457200" rtl="0" algn="l">
              <a:lnSpc>
                <a:spcPct val="115000"/>
              </a:lnSpc>
              <a:spcBef>
                <a:spcPts val="0"/>
              </a:spcBef>
              <a:spcAft>
                <a:spcPts val="0"/>
              </a:spcAft>
              <a:buSzPts val="1600"/>
              <a:buAutoNum type="romanUcPeriod"/>
            </a:pPr>
            <a:r>
              <a:rPr lang="en-BG" sz="1800"/>
              <a:t>Three-step procedure:</a:t>
            </a:r>
            <a:endParaRPr sz="1800"/>
          </a:p>
          <a:p>
            <a:pPr indent="-330200" lvl="2" marL="1371600" rtl="0" algn="l">
              <a:lnSpc>
                <a:spcPct val="115000"/>
              </a:lnSpc>
              <a:spcBef>
                <a:spcPts val="0"/>
              </a:spcBef>
              <a:spcAft>
                <a:spcPts val="0"/>
              </a:spcAft>
              <a:buSzPts val="1600"/>
              <a:buAutoNum type="arabicPeriod"/>
            </a:pPr>
            <a:r>
              <a:rPr lang="en-BG" sz="1400"/>
              <a:t>Regress </a:t>
            </a:r>
            <a:r>
              <a:rPr b="1" lang="en-BG" sz="1400"/>
              <a:t>T</a:t>
            </a:r>
            <a:r>
              <a:rPr lang="en-BG" sz="1400"/>
              <a:t> on </a:t>
            </a:r>
            <a:r>
              <a:rPr b="1" lang="en-BG" sz="1400"/>
              <a:t>X</a:t>
            </a:r>
            <a:endParaRPr b="1" sz="1400"/>
          </a:p>
          <a:p>
            <a:pPr indent="-330200" lvl="2" marL="1371600" rtl="0" algn="l">
              <a:lnSpc>
                <a:spcPct val="115000"/>
              </a:lnSpc>
              <a:spcBef>
                <a:spcPts val="0"/>
              </a:spcBef>
              <a:spcAft>
                <a:spcPts val="0"/>
              </a:spcAft>
              <a:buSzPts val="1600"/>
              <a:buAutoNum type="arabicPeriod"/>
            </a:pPr>
            <a:r>
              <a:rPr lang="en-BG" sz="1400"/>
              <a:t>Regress </a:t>
            </a:r>
            <a:r>
              <a:rPr b="1" lang="en-BG" sz="1400"/>
              <a:t>Y</a:t>
            </a:r>
            <a:r>
              <a:rPr lang="en-BG" sz="1400"/>
              <a:t> on </a:t>
            </a:r>
            <a:r>
              <a:rPr b="1" lang="en-BG" sz="1400"/>
              <a:t>X</a:t>
            </a:r>
            <a:endParaRPr b="1" sz="1400"/>
          </a:p>
          <a:p>
            <a:pPr indent="-330200" lvl="2" marL="1371600" rtl="0" algn="l">
              <a:lnSpc>
                <a:spcPct val="115000"/>
              </a:lnSpc>
              <a:spcBef>
                <a:spcPts val="0"/>
              </a:spcBef>
              <a:spcAft>
                <a:spcPts val="0"/>
              </a:spcAft>
              <a:buSzPts val="1600"/>
              <a:buAutoNum type="arabicPeriod"/>
            </a:pPr>
            <a:r>
              <a:rPr lang="en-BG" sz="1400"/>
              <a:t>Regress the </a:t>
            </a:r>
            <a:r>
              <a:rPr b="1" lang="en-BG" sz="1400"/>
              <a:t>X</a:t>
            </a:r>
            <a:r>
              <a:rPr b="1" baseline="-25000" lang="en-BG" sz="1400"/>
              <a:t>residuals</a:t>
            </a:r>
            <a:r>
              <a:rPr lang="en-BG" sz="1400"/>
              <a:t> on the </a:t>
            </a:r>
            <a:r>
              <a:rPr b="1" lang="en-BG" sz="1400"/>
              <a:t>T</a:t>
            </a:r>
            <a:r>
              <a:rPr b="1" baseline="-25000" lang="en-BG" sz="1400"/>
              <a:t>residuals</a:t>
            </a:r>
            <a:r>
              <a:rPr lang="en-BG" sz="1400"/>
              <a:t> getting β₁</a:t>
            </a:r>
            <a:endParaRPr sz="1400"/>
          </a:p>
        </p:txBody>
      </p:sp>
      <p:sp>
        <p:nvSpPr>
          <p:cNvPr id="739" name="Google Shape;739;g2e20f9b2722_0_59"/>
          <p:cNvSpPr txBox="1"/>
          <p:nvPr/>
        </p:nvSpPr>
        <p:spPr>
          <a:xfrm>
            <a:off x="6242625" y="2755900"/>
            <a:ext cx="3324300" cy="384900"/>
          </a:xfrm>
          <a:prstGeom prst="rect">
            <a:avLst/>
          </a:prstGeom>
          <a:solidFill>
            <a:schemeClr val="lt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BG" sz="1300" u="sng">
                <a:solidFill>
                  <a:schemeClr val="hlink"/>
                </a:solidFill>
                <a:latin typeface="Century Gothic"/>
                <a:ea typeface="Century Gothic"/>
                <a:cs typeface="Century Gothic"/>
                <a:sym typeface="Century Gothic"/>
                <a:hlinkClick r:id="rId3"/>
              </a:rPr>
              <a:t>https://doi.org/10.1111/ectj.12097</a:t>
            </a:r>
            <a:r>
              <a:rPr lang="en-BG" sz="1300">
                <a:latin typeface="Century Gothic"/>
                <a:ea typeface="Century Gothic"/>
                <a:cs typeface="Century Gothic"/>
                <a:sym typeface="Century Gothic"/>
              </a:rPr>
              <a:t> </a:t>
            </a:r>
            <a:endParaRPr sz="1300">
              <a:latin typeface="Century Gothic"/>
              <a:ea typeface="Century Gothic"/>
              <a:cs typeface="Century Gothic"/>
              <a:sym typeface="Century Gothic"/>
            </a:endParaRPr>
          </a:p>
        </p:txBody>
      </p:sp>
      <p:sp>
        <p:nvSpPr>
          <p:cNvPr id="740" name="Google Shape;740;g2e20f9b2722_0_59"/>
          <p:cNvSpPr txBox="1"/>
          <p:nvPr/>
        </p:nvSpPr>
        <p:spPr>
          <a:xfrm>
            <a:off x="251224" y="4174525"/>
            <a:ext cx="6942600" cy="714300"/>
          </a:xfrm>
          <a:prstGeom prst="rect">
            <a:avLst/>
          </a:prstGeom>
          <a:noFill/>
          <a:ln>
            <a:noFill/>
          </a:ln>
        </p:spPr>
        <p:txBody>
          <a:bodyPr anchorCtr="0" anchor="t" bIns="91425" lIns="91425" spcFirstLastPara="1" rIns="91425" wrap="square" tIns="91425">
            <a:spAutoFit/>
          </a:bodyPr>
          <a:lstStyle/>
          <a:p>
            <a:pPr indent="-330200" lvl="2" marL="1371600" rtl="0" algn="l">
              <a:lnSpc>
                <a:spcPct val="115000"/>
              </a:lnSpc>
              <a:spcBef>
                <a:spcPts val="1200"/>
              </a:spcBef>
              <a:spcAft>
                <a:spcPts val="0"/>
              </a:spcAft>
              <a:buClr>
                <a:schemeClr val="dk1"/>
              </a:buClr>
              <a:buSzPts val="1600"/>
              <a:buAutoNum type="arabicPeriod"/>
            </a:pPr>
            <a:r>
              <a:rPr lang="en-BG" strike="sngStrike">
                <a:solidFill>
                  <a:schemeClr val="dk1"/>
                </a:solidFill>
                <a:latin typeface="Century Gothic"/>
                <a:ea typeface="Century Gothic"/>
                <a:cs typeface="Century Gothic"/>
                <a:sym typeface="Century Gothic"/>
              </a:rPr>
              <a:t>Regress </a:t>
            </a:r>
            <a:r>
              <a:rPr b="1" lang="en-BG" strike="sngStrike">
                <a:solidFill>
                  <a:schemeClr val="dk1"/>
                </a:solidFill>
                <a:latin typeface="Century Gothic"/>
                <a:ea typeface="Century Gothic"/>
                <a:cs typeface="Century Gothic"/>
                <a:sym typeface="Century Gothic"/>
              </a:rPr>
              <a:t>T</a:t>
            </a:r>
            <a:r>
              <a:rPr lang="en-BG" strike="sngStrike">
                <a:solidFill>
                  <a:schemeClr val="dk1"/>
                </a:solidFill>
                <a:latin typeface="Century Gothic"/>
                <a:ea typeface="Century Gothic"/>
                <a:cs typeface="Century Gothic"/>
                <a:sym typeface="Century Gothic"/>
              </a:rPr>
              <a:t> on </a:t>
            </a:r>
            <a:r>
              <a:rPr b="1" lang="en-BG" strike="sngStrike">
                <a:solidFill>
                  <a:schemeClr val="dk1"/>
                </a:solidFill>
                <a:latin typeface="Century Gothic"/>
                <a:ea typeface="Century Gothic"/>
                <a:cs typeface="Century Gothic"/>
                <a:sym typeface="Century Gothic"/>
              </a:rPr>
              <a:t>X</a:t>
            </a:r>
            <a:r>
              <a:rPr b="1" lang="en-BG">
                <a:solidFill>
                  <a:schemeClr val="dk1"/>
                </a:solidFill>
                <a:latin typeface="Century Gothic"/>
                <a:ea typeface="Century Gothic"/>
                <a:cs typeface="Century Gothic"/>
                <a:sym typeface="Century Gothic"/>
              </a:rPr>
              <a:t> 	→ </a:t>
            </a:r>
            <a:r>
              <a:rPr lang="en-BG">
                <a:solidFill>
                  <a:schemeClr val="dk1"/>
                </a:solidFill>
                <a:latin typeface="Century Gothic"/>
                <a:ea typeface="Century Gothic"/>
                <a:cs typeface="Century Gothic"/>
                <a:sym typeface="Century Gothic"/>
              </a:rPr>
              <a:t>Estimate </a:t>
            </a:r>
            <a:r>
              <a:rPr b="1" lang="en-BG">
                <a:solidFill>
                  <a:schemeClr val="dk1"/>
                </a:solidFill>
                <a:latin typeface="Century Gothic"/>
                <a:ea typeface="Century Gothic"/>
                <a:cs typeface="Century Gothic"/>
                <a:sym typeface="Century Gothic"/>
              </a:rPr>
              <a:t>T</a:t>
            </a:r>
            <a:r>
              <a:rPr lang="en-BG">
                <a:solidFill>
                  <a:schemeClr val="dk1"/>
                </a:solidFill>
                <a:latin typeface="Century Gothic"/>
                <a:ea typeface="Century Gothic"/>
                <a:cs typeface="Century Gothic"/>
                <a:sym typeface="Century Gothic"/>
              </a:rPr>
              <a:t> from </a:t>
            </a:r>
            <a:r>
              <a:rPr b="1" lang="en-BG">
                <a:solidFill>
                  <a:schemeClr val="dk1"/>
                </a:solidFill>
                <a:latin typeface="Century Gothic"/>
                <a:ea typeface="Century Gothic"/>
                <a:cs typeface="Century Gothic"/>
                <a:sym typeface="Century Gothic"/>
              </a:rPr>
              <a:t>X</a:t>
            </a:r>
            <a:r>
              <a:rPr lang="en-BG">
                <a:solidFill>
                  <a:schemeClr val="dk1"/>
                </a:solidFill>
                <a:latin typeface="Century Gothic"/>
                <a:ea typeface="Century Gothic"/>
                <a:cs typeface="Century Gothic"/>
                <a:sym typeface="Century Gothic"/>
              </a:rPr>
              <a:t> with a ML model</a:t>
            </a:r>
            <a:endParaRPr b="1" strike="sngStrike">
              <a:solidFill>
                <a:schemeClr val="dk1"/>
              </a:solidFill>
              <a:latin typeface="Century Gothic"/>
              <a:ea typeface="Century Gothic"/>
              <a:cs typeface="Century Gothic"/>
              <a:sym typeface="Century Gothic"/>
            </a:endParaRPr>
          </a:p>
          <a:p>
            <a:pPr indent="-330200" lvl="2" marL="1371600" rtl="0" algn="l">
              <a:lnSpc>
                <a:spcPct val="115000"/>
              </a:lnSpc>
              <a:spcBef>
                <a:spcPts val="0"/>
              </a:spcBef>
              <a:spcAft>
                <a:spcPts val="0"/>
              </a:spcAft>
              <a:buClr>
                <a:schemeClr val="dk1"/>
              </a:buClr>
              <a:buSzPts val="1600"/>
              <a:buAutoNum type="arabicPeriod"/>
            </a:pPr>
            <a:r>
              <a:rPr lang="en-BG" strike="sngStrike">
                <a:solidFill>
                  <a:schemeClr val="dk1"/>
                </a:solidFill>
                <a:latin typeface="Century Gothic"/>
                <a:ea typeface="Century Gothic"/>
                <a:cs typeface="Century Gothic"/>
                <a:sym typeface="Century Gothic"/>
              </a:rPr>
              <a:t>Regress </a:t>
            </a:r>
            <a:r>
              <a:rPr b="1" lang="en-BG" strike="sngStrike">
                <a:solidFill>
                  <a:schemeClr val="dk1"/>
                </a:solidFill>
                <a:latin typeface="Century Gothic"/>
                <a:ea typeface="Century Gothic"/>
                <a:cs typeface="Century Gothic"/>
                <a:sym typeface="Century Gothic"/>
              </a:rPr>
              <a:t>Y</a:t>
            </a:r>
            <a:r>
              <a:rPr lang="en-BG" strike="sngStrike">
                <a:solidFill>
                  <a:schemeClr val="dk1"/>
                </a:solidFill>
                <a:latin typeface="Century Gothic"/>
                <a:ea typeface="Century Gothic"/>
                <a:cs typeface="Century Gothic"/>
                <a:sym typeface="Century Gothic"/>
              </a:rPr>
              <a:t> on </a:t>
            </a:r>
            <a:r>
              <a:rPr b="1" lang="en-BG" strike="sngStrike">
                <a:solidFill>
                  <a:schemeClr val="dk1"/>
                </a:solidFill>
                <a:latin typeface="Century Gothic"/>
                <a:ea typeface="Century Gothic"/>
                <a:cs typeface="Century Gothic"/>
                <a:sym typeface="Century Gothic"/>
              </a:rPr>
              <a:t>X</a:t>
            </a:r>
            <a:r>
              <a:rPr b="1" lang="en-BG">
                <a:solidFill>
                  <a:schemeClr val="dk1"/>
                </a:solidFill>
                <a:latin typeface="Century Gothic"/>
                <a:ea typeface="Century Gothic"/>
                <a:cs typeface="Century Gothic"/>
                <a:sym typeface="Century Gothic"/>
              </a:rPr>
              <a:t>	→ </a:t>
            </a:r>
            <a:r>
              <a:rPr lang="en-BG">
                <a:solidFill>
                  <a:schemeClr val="dk1"/>
                </a:solidFill>
                <a:latin typeface="Century Gothic"/>
                <a:ea typeface="Century Gothic"/>
                <a:cs typeface="Century Gothic"/>
                <a:sym typeface="Century Gothic"/>
              </a:rPr>
              <a:t>Estimate </a:t>
            </a:r>
            <a:r>
              <a:rPr b="1" lang="en-BG">
                <a:solidFill>
                  <a:schemeClr val="dk1"/>
                </a:solidFill>
                <a:latin typeface="Century Gothic"/>
                <a:ea typeface="Century Gothic"/>
                <a:cs typeface="Century Gothic"/>
                <a:sym typeface="Century Gothic"/>
              </a:rPr>
              <a:t>Y</a:t>
            </a:r>
            <a:r>
              <a:rPr lang="en-BG">
                <a:solidFill>
                  <a:schemeClr val="dk1"/>
                </a:solidFill>
                <a:latin typeface="Century Gothic"/>
                <a:ea typeface="Century Gothic"/>
                <a:cs typeface="Century Gothic"/>
                <a:sym typeface="Century Gothic"/>
              </a:rPr>
              <a:t> from </a:t>
            </a:r>
            <a:r>
              <a:rPr b="1" lang="en-BG">
                <a:solidFill>
                  <a:schemeClr val="dk1"/>
                </a:solidFill>
                <a:latin typeface="Century Gothic"/>
                <a:ea typeface="Century Gothic"/>
                <a:cs typeface="Century Gothic"/>
                <a:sym typeface="Century Gothic"/>
              </a:rPr>
              <a:t>X</a:t>
            </a:r>
            <a:r>
              <a:rPr lang="en-BG">
                <a:solidFill>
                  <a:schemeClr val="dk1"/>
                </a:solidFill>
                <a:latin typeface="Century Gothic"/>
                <a:ea typeface="Century Gothic"/>
                <a:cs typeface="Century Gothic"/>
                <a:sym typeface="Century Gothic"/>
              </a:rPr>
              <a:t> with a ML model</a:t>
            </a:r>
            <a:endParaRPr>
              <a:solidFill>
                <a:schemeClr val="dk1"/>
              </a:solidFill>
              <a:latin typeface="Century Gothic"/>
              <a:ea typeface="Century Gothic"/>
              <a:cs typeface="Century Gothic"/>
              <a:sym typeface="Century Gothic"/>
            </a:endParaRPr>
          </a:p>
        </p:txBody>
      </p:sp>
      <p:sp>
        <p:nvSpPr>
          <p:cNvPr id="741" name="Google Shape;741;g2e20f9b2722_0_59"/>
          <p:cNvSpPr txBox="1"/>
          <p:nvPr/>
        </p:nvSpPr>
        <p:spPr>
          <a:xfrm>
            <a:off x="6662200" y="3698275"/>
            <a:ext cx="5151300" cy="169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BG">
                <a:latin typeface="Century Gothic"/>
                <a:ea typeface="Century Gothic"/>
                <a:cs typeface="Century Gothic"/>
                <a:sym typeface="Century Gothic"/>
              </a:rPr>
              <a:t>Motivation:</a:t>
            </a:r>
            <a:endParaRPr b="1">
              <a:latin typeface="Century Gothic"/>
              <a:ea typeface="Century Gothic"/>
              <a:cs typeface="Century Gothic"/>
              <a:sym typeface="Century Gothic"/>
            </a:endParaRPr>
          </a:p>
          <a:p>
            <a:pPr indent="-317500" lvl="0" marL="457200" rtl="0" algn="l">
              <a:spcBef>
                <a:spcPts val="0"/>
              </a:spcBef>
              <a:spcAft>
                <a:spcPts val="0"/>
              </a:spcAft>
              <a:buSzPts val="1400"/>
              <a:buFont typeface="Century Gothic"/>
              <a:buChar char="●"/>
            </a:pPr>
            <a:r>
              <a:rPr lang="en-BG">
                <a:latin typeface="Century Gothic"/>
                <a:ea typeface="Century Gothic"/>
                <a:cs typeface="Century Gothic"/>
                <a:sym typeface="Century Gothic"/>
              </a:rPr>
              <a:t>ML models can capture </a:t>
            </a:r>
            <a:r>
              <a:rPr lang="en-BG">
                <a:latin typeface="Century Gothic"/>
                <a:ea typeface="Century Gothic"/>
                <a:cs typeface="Century Gothic"/>
                <a:sym typeface="Century Gothic"/>
              </a:rPr>
              <a:t>covariate </a:t>
            </a:r>
            <a:r>
              <a:rPr b="1" lang="en-BG">
                <a:latin typeface="Century Gothic"/>
                <a:ea typeface="Century Gothic"/>
                <a:cs typeface="Century Gothic"/>
                <a:sym typeface="Century Gothic"/>
              </a:rPr>
              <a:t>interactions</a:t>
            </a:r>
            <a:r>
              <a:rPr lang="en-BG">
                <a:latin typeface="Century Gothic"/>
                <a:ea typeface="Century Gothic"/>
                <a:cs typeface="Century Gothic"/>
                <a:sym typeface="Century Gothic"/>
              </a:rPr>
              <a:t> and </a:t>
            </a:r>
            <a:r>
              <a:rPr b="1" lang="en-BG">
                <a:latin typeface="Century Gothic"/>
                <a:ea typeface="Century Gothic"/>
                <a:cs typeface="Century Gothic"/>
                <a:sym typeface="Century Gothic"/>
              </a:rPr>
              <a:t>non linearities</a:t>
            </a:r>
            <a:r>
              <a:rPr lang="en-BG">
                <a:latin typeface="Century Gothic"/>
                <a:ea typeface="Century Gothic"/>
                <a:cs typeface="Century Gothic"/>
                <a:sym typeface="Century Gothic"/>
              </a:rPr>
              <a:t> when estimating the</a:t>
            </a:r>
            <a:r>
              <a:rPr lang="en-BG">
                <a:solidFill>
                  <a:schemeClr val="dk1"/>
                </a:solidFill>
                <a:latin typeface="Century Gothic"/>
                <a:ea typeface="Century Gothic"/>
                <a:cs typeface="Century Gothic"/>
                <a:sym typeface="Century Gothic"/>
              </a:rPr>
              <a:t> </a:t>
            </a:r>
            <a:r>
              <a:rPr b="1" lang="en-BG">
                <a:solidFill>
                  <a:schemeClr val="dk1"/>
                </a:solidFill>
                <a:latin typeface="Century Gothic"/>
                <a:ea typeface="Century Gothic"/>
                <a:cs typeface="Century Gothic"/>
                <a:sym typeface="Century Gothic"/>
              </a:rPr>
              <a:t>Y</a:t>
            </a:r>
            <a:r>
              <a:rPr lang="en-BG">
                <a:latin typeface="Century Gothic"/>
                <a:ea typeface="Century Gothic"/>
                <a:cs typeface="Century Gothic"/>
                <a:sym typeface="Century Gothic"/>
              </a:rPr>
              <a:t> and </a:t>
            </a:r>
            <a:r>
              <a:rPr b="1" lang="en-BG">
                <a:latin typeface="Century Gothic"/>
                <a:ea typeface="Century Gothic"/>
                <a:cs typeface="Century Gothic"/>
                <a:sym typeface="Century Gothic"/>
              </a:rPr>
              <a:t>T</a:t>
            </a:r>
            <a:r>
              <a:rPr lang="en-BG">
                <a:latin typeface="Century Gothic"/>
                <a:ea typeface="Century Gothic"/>
                <a:cs typeface="Century Gothic"/>
                <a:sym typeface="Century Gothic"/>
              </a:rPr>
              <a:t> residuals while still maintaining a FWL style orthogonalisation </a:t>
            </a:r>
            <a:endParaRPr>
              <a:latin typeface="Century Gothic"/>
              <a:ea typeface="Century Gothic"/>
              <a:cs typeface="Century Gothic"/>
              <a:sym typeface="Century Gothic"/>
            </a:endParaRPr>
          </a:p>
          <a:p>
            <a:pPr indent="0" lvl="0" marL="0" rtl="0" algn="l">
              <a:spcBef>
                <a:spcPts val="0"/>
              </a:spcBef>
              <a:spcAft>
                <a:spcPts val="0"/>
              </a:spcAft>
              <a:buNone/>
            </a:pPr>
            <a:r>
              <a:t/>
            </a:r>
            <a:endParaRPr>
              <a:latin typeface="Century Gothic"/>
              <a:ea typeface="Century Gothic"/>
              <a:cs typeface="Century Gothic"/>
              <a:sym typeface="Century Gothic"/>
            </a:endParaRPr>
          </a:p>
          <a:p>
            <a:pPr indent="-317500" lvl="0" marL="457200" rtl="0" algn="l">
              <a:spcBef>
                <a:spcPts val="0"/>
              </a:spcBef>
              <a:spcAft>
                <a:spcPts val="0"/>
              </a:spcAft>
              <a:buSzPts val="1400"/>
              <a:buFont typeface="Century Gothic"/>
              <a:buChar char="●"/>
            </a:pPr>
            <a:r>
              <a:rPr lang="en-BG">
                <a:latin typeface="Century Gothic"/>
                <a:ea typeface="Century Gothic"/>
                <a:cs typeface="Century Gothic"/>
                <a:sym typeface="Century Gothic"/>
              </a:rPr>
              <a:t>Compatible with both continuous and discrete </a:t>
            </a:r>
            <a:r>
              <a:rPr lang="en-BG">
                <a:latin typeface="Century Gothic"/>
                <a:ea typeface="Century Gothic"/>
                <a:cs typeface="Century Gothic"/>
                <a:sym typeface="Century Gothic"/>
              </a:rPr>
              <a:t>treatments contrary to other meta-learners</a:t>
            </a:r>
            <a:endParaRPr>
              <a:latin typeface="Century Gothic"/>
              <a:ea typeface="Century Gothic"/>
              <a:cs typeface="Century Gothic"/>
              <a:sym typeface="Century Gothic"/>
            </a:endParaRPr>
          </a:p>
        </p:txBody>
      </p:sp>
      <p:sp>
        <p:nvSpPr>
          <p:cNvPr id="742" name="Google Shape;742;g2e20f9b2722_0_59"/>
          <p:cNvSpPr txBox="1"/>
          <p:nvPr/>
        </p:nvSpPr>
        <p:spPr>
          <a:xfrm>
            <a:off x="7755101" y="268550"/>
            <a:ext cx="3631500" cy="9297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900"/>
              <a:buFont typeface="Arial"/>
              <a:buNone/>
            </a:pPr>
            <a:r>
              <a:rPr lang="en-BG" sz="1900">
                <a:solidFill>
                  <a:srgbClr val="980000"/>
                </a:solidFill>
                <a:latin typeface="Century Gothic"/>
                <a:ea typeface="Century Gothic"/>
                <a:cs typeface="Century Gothic"/>
                <a:sym typeface="Century Gothic"/>
              </a:rPr>
              <a:t>Given c</a:t>
            </a:r>
            <a:r>
              <a:rPr i="0" lang="en-BG" sz="1900" u="none" cap="none" strike="noStrike">
                <a:solidFill>
                  <a:srgbClr val="980000"/>
                </a:solidFill>
                <a:latin typeface="Century Gothic"/>
                <a:ea typeface="Century Gothic"/>
                <a:cs typeface="Century Gothic"/>
                <a:sym typeface="Century Gothic"/>
              </a:rPr>
              <a:t>ausal sufficiency</a:t>
            </a:r>
            <a:endParaRPr i="0" sz="1900" u="none" cap="none" strike="noStrike">
              <a:solidFill>
                <a:srgbClr val="980000"/>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900"/>
              <a:buFont typeface="Arial"/>
              <a:buNone/>
            </a:pPr>
            <a:r>
              <a:rPr i="1" lang="en-BG" sz="1800">
                <a:solidFill>
                  <a:srgbClr val="980000"/>
                </a:solidFill>
                <a:latin typeface="Century Gothic"/>
                <a:ea typeface="Century Gothic"/>
                <a:cs typeface="Century Gothic"/>
                <a:sym typeface="Century Gothic"/>
              </a:rPr>
              <a:t>(n</a:t>
            </a:r>
            <a:r>
              <a:rPr i="1" lang="en-BG" sz="1800" u="none" cap="none" strike="noStrike">
                <a:solidFill>
                  <a:srgbClr val="980000"/>
                </a:solidFill>
                <a:latin typeface="Century Gothic"/>
                <a:ea typeface="Century Gothic"/>
                <a:cs typeface="Century Gothic"/>
                <a:sym typeface="Century Gothic"/>
              </a:rPr>
              <a:t>o unobserved confounders)</a:t>
            </a:r>
            <a:endParaRPr i="1" sz="1800" u="none" cap="none" strike="noStrike">
              <a:solidFill>
                <a:srgbClr val="980000"/>
              </a:solidFill>
              <a:latin typeface="Century Gothic"/>
              <a:ea typeface="Century Gothic"/>
              <a:cs typeface="Century Gothic"/>
              <a:sym typeface="Century Gothic"/>
            </a:endParaRPr>
          </a:p>
        </p:txBody>
      </p:sp>
      <p:pic>
        <p:nvPicPr>
          <p:cNvPr id="743" name="Google Shape;743;g2e20f9b2722_0_59"/>
          <p:cNvPicPr preferRelativeResize="0"/>
          <p:nvPr/>
        </p:nvPicPr>
        <p:blipFill>
          <a:blip r:embed="rId4">
            <a:alphaModFix/>
          </a:blip>
          <a:stretch>
            <a:fillRect/>
          </a:stretch>
        </p:blipFill>
        <p:spPr>
          <a:xfrm>
            <a:off x="6242625" y="1828200"/>
            <a:ext cx="5730601" cy="903800"/>
          </a:xfrm>
          <a:prstGeom prst="rect">
            <a:avLst/>
          </a:prstGeom>
          <a:noFill/>
          <a:ln>
            <a:noFill/>
          </a:ln>
        </p:spPr>
      </p:pic>
      <p:cxnSp>
        <p:nvCxnSpPr>
          <p:cNvPr id="744" name="Google Shape;744;g2e20f9b2722_0_59"/>
          <p:cNvCxnSpPr/>
          <p:nvPr/>
        </p:nvCxnSpPr>
        <p:spPr>
          <a:xfrm>
            <a:off x="1596225" y="2595000"/>
            <a:ext cx="3642300" cy="0"/>
          </a:xfrm>
          <a:prstGeom prst="straightConnector1">
            <a:avLst/>
          </a:prstGeom>
          <a:noFill/>
          <a:ln cap="flat" cmpd="sng" w="19050">
            <a:solidFill>
              <a:schemeClr val="dk1"/>
            </a:solidFill>
            <a:prstDash val="solid"/>
            <a:round/>
            <a:headEnd len="med" w="med" type="none"/>
            <a:tailEnd len="med" w="med"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3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4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3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4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4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4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41">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41">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41">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9" name="Shape 749"/>
        <p:cNvGrpSpPr/>
        <p:nvPr/>
      </p:nvGrpSpPr>
      <p:grpSpPr>
        <a:xfrm>
          <a:off x="0" y="0"/>
          <a:ext cx="0" cy="0"/>
          <a:chOff x="0" y="0"/>
          <a:chExt cx="0" cy="0"/>
        </a:xfrm>
      </p:grpSpPr>
      <p:sp>
        <p:nvSpPr>
          <p:cNvPr id="750" name="Google Shape;750;g2e20f9b2722_0_4"/>
          <p:cNvSpPr/>
          <p:nvPr/>
        </p:nvSpPr>
        <p:spPr>
          <a:xfrm>
            <a:off x="3956188" y="4557138"/>
            <a:ext cx="1182000" cy="11991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entury Gothic"/>
              <a:ea typeface="Century Gothic"/>
              <a:cs typeface="Century Gothic"/>
              <a:sym typeface="Century Gothic"/>
            </a:endParaRPr>
          </a:p>
        </p:txBody>
      </p:sp>
      <p:pic>
        <p:nvPicPr>
          <p:cNvPr id="751" name="Google Shape;751;g2e20f9b2722_0_4"/>
          <p:cNvPicPr preferRelativeResize="0"/>
          <p:nvPr/>
        </p:nvPicPr>
        <p:blipFill>
          <a:blip r:embed="rId3">
            <a:alphaModFix/>
          </a:blip>
          <a:stretch>
            <a:fillRect/>
          </a:stretch>
        </p:blipFill>
        <p:spPr>
          <a:xfrm>
            <a:off x="3957925" y="4561600"/>
            <a:ext cx="1178552" cy="1190175"/>
          </a:xfrm>
          <a:prstGeom prst="rect">
            <a:avLst/>
          </a:prstGeom>
          <a:noFill/>
          <a:ln>
            <a:noFill/>
          </a:ln>
        </p:spPr>
      </p:pic>
      <p:sp>
        <p:nvSpPr>
          <p:cNvPr id="752" name="Google Shape;752;g2e20f9b2722_0_4"/>
          <p:cNvSpPr/>
          <p:nvPr/>
        </p:nvSpPr>
        <p:spPr>
          <a:xfrm>
            <a:off x="1338856" y="4849300"/>
            <a:ext cx="2317500" cy="6099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entury Gothic"/>
              <a:ea typeface="Century Gothic"/>
              <a:cs typeface="Century Gothic"/>
              <a:sym typeface="Century Gothic"/>
            </a:endParaRPr>
          </a:p>
        </p:txBody>
      </p:sp>
      <p:sp>
        <p:nvSpPr>
          <p:cNvPr id="753" name="Google Shape;753;g2e20f9b2722_0_4"/>
          <p:cNvSpPr txBox="1"/>
          <p:nvPr>
            <p:ph type="title"/>
          </p:nvPr>
        </p:nvSpPr>
        <p:spPr>
          <a:xfrm>
            <a:off x="254496" y="268550"/>
            <a:ext cx="113277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BG"/>
              <a:t>Double ML </a:t>
            </a:r>
            <a:r>
              <a:rPr b="1" lang="en-BG"/>
              <a:t>| Resources &amp; example</a:t>
            </a:r>
            <a:endParaRPr b="1"/>
          </a:p>
        </p:txBody>
      </p:sp>
      <p:pic>
        <p:nvPicPr>
          <p:cNvPr id="754" name="Google Shape;754;g2e20f9b2722_0_4"/>
          <p:cNvPicPr preferRelativeResize="0"/>
          <p:nvPr/>
        </p:nvPicPr>
        <p:blipFill>
          <a:blip r:embed="rId4">
            <a:alphaModFix/>
          </a:blip>
          <a:stretch>
            <a:fillRect/>
          </a:stretch>
        </p:blipFill>
        <p:spPr>
          <a:xfrm>
            <a:off x="6851650" y="2612051"/>
            <a:ext cx="4542500" cy="1837050"/>
          </a:xfrm>
          <a:prstGeom prst="rect">
            <a:avLst/>
          </a:prstGeom>
          <a:noFill/>
          <a:ln>
            <a:noFill/>
          </a:ln>
        </p:spPr>
      </p:pic>
      <p:sp>
        <p:nvSpPr>
          <p:cNvPr id="755" name="Google Shape;755;g2e20f9b2722_0_4"/>
          <p:cNvSpPr txBox="1"/>
          <p:nvPr/>
        </p:nvSpPr>
        <p:spPr>
          <a:xfrm>
            <a:off x="7360342" y="4449105"/>
            <a:ext cx="4033800" cy="4002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BG" u="sng">
                <a:solidFill>
                  <a:schemeClr val="hlink"/>
                </a:solidFill>
                <a:latin typeface="Century Gothic"/>
                <a:ea typeface="Century Gothic"/>
                <a:cs typeface="Century Gothic"/>
                <a:sym typeface="Century Gothic"/>
                <a:hlinkClick r:id="rId5"/>
              </a:rPr>
              <a:t>https://doi.org/10.1111/2041-210X.14186</a:t>
            </a:r>
            <a:r>
              <a:rPr lang="en-BG">
                <a:latin typeface="Century Gothic"/>
                <a:ea typeface="Century Gothic"/>
                <a:cs typeface="Century Gothic"/>
                <a:sym typeface="Century Gothic"/>
              </a:rPr>
              <a:t> </a:t>
            </a:r>
            <a:endParaRPr>
              <a:latin typeface="Century Gothic"/>
              <a:ea typeface="Century Gothic"/>
              <a:cs typeface="Century Gothic"/>
              <a:sym typeface="Century Gothic"/>
            </a:endParaRPr>
          </a:p>
        </p:txBody>
      </p:sp>
      <p:sp>
        <p:nvSpPr>
          <p:cNvPr id="756" name="Google Shape;756;g2e20f9b2722_0_4"/>
          <p:cNvSpPr txBox="1"/>
          <p:nvPr/>
        </p:nvSpPr>
        <p:spPr>
          <a:xfrm>
            <a:off x="6115875" y="1594250"/>
            <a:ext cx="47937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000">
              <a:solidFill>
                <a:schemeClr val="dk1"/>
              </a:solidFill>
              <a:latin typeface="Century Gothic"/>
              <a:ea typeface="Century Gothic"/>
              <a:cs typeface="Century Gothic"/>
              <a:sym typeface="Century Gothic"/>
            </a:endParaRPr>
          </a:p>
        </p:txBody>
      </p:sp>
      <p:pic>
        <p:nvPicPr>
          <p:cNvPr id="757" name="Google Shape;757;g2e20f9b2722_0_4"/>
          <p:cNvPicPr preferRelativeResize="0"/>
          <p:nvPr/>
        </p:nvPicPr>
        <p:blipFill>
          <a:blip r:embed="rId6">
            <a:alphaModFix/>
          </a:blip>
          <a:stretch>
            <a:fillRect/>
          </a:stretch>
        </p:blipFill>
        <p:spPr>
          <a:xfrm>
            <a:off x="1334500" y="4853125"/>
            <a:ext cx="2327401" cy="607150"/>
          </a:xfrm>
          <a:prstGeom prst="rect">
            <a:avLst/>
          </a:prstGeom>
          <a:noFill/>
          <a:ln>
            <a:noFill/>
          </a:ln>
        </p:spPr>
      </p:pic>
      <p:sp>
        <p:nvSpPr>
          <p:cNvPr id="758" name="Google Shape;758;g2e20f9b2722_0_4"/>
          <p:cNvSpPr txBox="1"/>
          <p:nvPr/>
        </p:nvSpPr>
        <p:spPr>
          <a:xfrm>
            <a:off x="1019550" y="1594875"/>
            <a:ext cx="4405200" cy="4966500"/>
          </a:xfrm>
          <a:prstGeom prst="rect">
            <a:avLst/>
          </a:prstGeom>
          <a:noFill/>
          <a:ln>
            <a:noFill/>
          </a:ln>
        </p:spPr>
        <p:txBody>
          <a:bodyPr anchorCtr="0" anchor="t" bIns="91425" lIns="91425" spcFirstLastPara="1" rIns="91425" wrap="square" tIns="91425">
            <a:noAutofit/>
          </a:bodyPr>
          <a:lstStyle/>
          <a:p>
            <a:pPr indent="-355600" lvl="0" marL="457200" rtl="0" algn="l">
              <a:spcBef>
                <a:spcPts val="0"/>
              </a:spcBef>
              <a:spcAft>
                <a:spcPts val="0"/>
              </a:spcAft>
              <a:buClr>
                <a:schemeClr val="dk1"/>
              </a:buClr>
              <a:buSzPts val="2000"/>
              <a:buFont typeface="Century Gothic"/>
              <a:buChar char="-"/>
            </a:pPr>
            <a:r>
              <a:rPr lang="en-BG" sz="2000">
                <a:solidFill>
                  <a:schemeClr val="dk1"/>
                </a:solidFill>
                <a:latin typeface="Century Gothic"/>
                <a:ea typeface="Century Gothic"/>
                <a:cs typeface="Century Gothic"/>
                <a:sym typeface="Century Gothic"/>
              </a:rPr>
              <a:t>Excellent tutorial: </a:t>
            </a:r>
            <a:r>
              <a:rPr lang="en-BG" sz="1300" u="sng">
                <a:solidFill>
                  <a:schemeClr val="hlink"/>
                </a:solidFill>
                <a:latin typeface="Century Gothic"/>
                <a:ea typeface="Century Gothic"/>
                <a:cs typeface="Century Gothic"/>
                <a:sym typeface="Century Gothic"/>
                <a:hlinkClick r:id="rId7"/>
              </a:rPr>
              <a:t>https://matheusfacure.github.io/python-causality-handbook/22-Debiased-Orthogonal-Machine-Learning.html#</a:t>
            </a:r>
            <a:r>
              <a:rPr lang="en-BG" sz="1300">
                <a:solidFill>
                  <a:schemeClr val="dk1"/>
                </a:solidFill>
                <a:latin typeface="Century Gothic"/>
                <a:ea typeface="Century Gothic"/>
                <a:cs typeface="Century Gothic"/>
                <a:sym typeface="Century Gothic"/>
              </a:rPr>
              <a:t> </a:t>
            </a:r>
            <a:endParaRPr sz="1300">
              <a:solidFill>
                <a:schemeClr val="dk1"/>
              </a:solidFill>
              <a:latin typeface="Century Gothic"/>
              <a:ea typeface="Century Gothic"/>
              <a:cs typeface="Century Gothic"/>
              <a:sym typeface="Century Gothic"/>
            </a:endParaRPr>
          </a:p>
          <a:p>
            <a:pPr indent="0" lvl="0" marL="457200" rtl="0" algn="l">
              <a:spcBef>
                <a:spcPts val="0"/>
              </a:spcBef>
              <a:spcAft>
                <a:spcPts val="0"/>
              </a:spcAft>
              <a:buNone/>
            </a:pPr>
            <a:r>
              <a:t/>
            </a:r>
            <a:endParaRPr sz="1300">
              <a:solidFill>
                <a:schemeClr val="dk1"/>
              </a:solidFill>
              <a:latin typeface="Century Gothic"/>
              <a:ea typeface="Century Gothic"/>
              <a:cs typeface="Century Gothic"/>
              <a:sym typeface="Century Gothic"/>
            </a:endParaRPr>
          </a:p>
          <a:p>
            <a:pPr indent="0" lvl="0" marL="457200" rtl="0" algn="l">
              <a:spcBef>
                <a:spcPts val="0"/>
              </a:spcBef>
              <a:spcAft>
                <a:spcPts val="0"/>
              </a:spcAft>
              <a:buNone/>
            </a:pPr>
            <a:r>
              <a:t/>
            </a:r>
            <a:endParaRPr sz="1300">
              <a:solidFill>
                <a:schemeClr val="dk1"/>
              </a:solidFill>
              <a:latin typeface="Century Gothic"/>
              <a:ea typeface="Century Gothic"/>
              <a:cs typeface="Century Gothic"/>
              <a:sym typeface="Century Gothic"/>
            </a:endParaRPr>
          </a:p>
          <a:p>
            <a:pPr indent="0" lvl="0" marL="457200" rtl="0" algn="l">
              <a:spcBef>
                <a:spcPts val="0"/>
              </a:spcBef>
              <a:spcAft>
                <a:spcPts val="0"/>
              </a:spcAft>
              <a:buNone/>
            </a:pPr>
            <a:r>
              <a:t/>
            </a:r>
            <a:endParaRPr sz="1300">
              <a:solidFill>
                <a:schemeClr val="dk1"/>
              </a:solidFill>
              <a:latin typeface="Century Gothic"/>
              <a:ea typeface="Century Gothic"/>
              <a:cs typeface="Century Gothic"/>
              <a:sym typeface="Century Gothic"/>
            </a:endParaRPr>
          </a:p>
          <a:p>
            <a:pPr indent="0" lvl="0" marL="457200" rtl="0" algn="l">
              <a:spcBef>
                <a:spcPts val="0"/>
              </a:spcBef>
              <a:spcAft>
                <a:spcPts val="0"/>
              </a:spcAft>
              <a:buNone/>
            </a:pPr>
            <a:r>
              <a:t/>
            </a:r>
            <a:endParaRPr sz="1300">
              <a:solidFill>
                <a:schemeClr val="dk1"/>
              </a:solidFill>
              <a:latin typeface="Century Gothic"/>
              <a:ea typeface="Century Gothic"/>
              <a:cs typeface="Century Gothic"/>
              <a:sym typeface="Century Gothic"/>
            </a:endParaRPr>
          </a:p>
          <a:p>
            <a:pPr indent="0" lvl="0" marL="457200" rtl="0" algn="l">
              <a:spcBef>
                <a:spcPts val="0"/>
              </a:spcBef>
              <a:spcAft>
                <a:spcPts val="0"/>
              </a:spcAft>
              <a:buNone/>
            </a:pPr>
            <a:r>
              <a:t/>
            </a:r>
            <a:endParaRPr sz="1300">
              <a:solidFill>
                <a:schemeClr val="dk1"/>
              </a:solidFill>
              <a:latin typeface="Century Gothic"/>
              <a:ea typeface="Century Gothic"/>
              <a:cs typeface="Century Gothic"/>
              <a:sym typeface="Century Gothic"/>
            </a:endParaRPr>
          </a:p>
          <a:p>
            <a:pPr indent="0" lvl="0" marL="457200" rtl="0" algn="l">
              <a:spcBef>
                <a:spcPts val="0"/>
              </a:spcBef>
              <a:spcAft>
                <a:spcPts val="0"/>
              </a:spcAft>
              <a:buNone/>
            </a:pPr>
            <a:r>
              <a:t/>
            </a:r>
            <a:endParaRPr sz="1300">
              <a:solidFill>
                <a:schemeClr val="dk1"/>
              </a:solidFill>
              <a:latin typeface="Century Gothic"/>
              <a:ea typeface="Century Gothic"/>
              <a:cs typeface="Century Gothic"/>
              <a:sym typeface="Century Gothic"/>
            </a:endParaRPr>
          </a:p>
          <a:p>
            <a:pPr indent="0" lvl="0" marL="457200" rtl="0" algn="l">
              <a:spcBef>
                <a:spcPts val="0"/>
              </a:spcBef>
              <a:spcAft>
                <a:spcPts val="0"/>
              </a:spcAft>
              <a:buNone/>
            </a:pPr>
            <a:r>
              <a:t/>
            </a:r>
            <a:endParaRPr sz="1300">
              <a:solidFill>
                <a:schemeClr val="dk1"/>
              </a:solidFill>
              <a:latin typeface="Century Gothic"/>
              <a:ea typeface="Century Gothic"/>
              <a:cs typeface="Century Gothic"/>
              <a:sym typeface="Century Gothic"/>
            </a:endParaRPr>
          </a:p>
          <a:p>
            <a:pPr indent="-355600" lvl="0" marL="457200" rtl="0" algn="l">
              <a:spcBef>
                <a:spcPts val="0"/>
              </a:spcBef>
              <a:spcAft>
                <a:spcPts val="0"/>
              </a:spcAft>
              <a:buClr>
                <a:schemeClr val="dk1"/>
              </a:buClr>
              <a:buSzPts val="2000"/>
              <a:buFont typeface="Century Gothic"/>
              <a:buChar char="-"/>
            </a:pPr>
            <a:r>
              <a:rPr lang="en-BG" sz="2000">
                <a:solidFill>
                  <a:schemeClr val="dk1"/>
                </a:solidFill>
                <a:latin typeface="Century Gothic"/>
                <a:ea typeface="Century Gothic"/>
                <a:cs typeface="Century Gothic"/>
                <a:sym typeface="Century Gothic"/>
              </a:rPr>
              <a:t>Implementations</a:t>
            </a:r>
            <a:endParaRPr sz="2000">
              <a:solidFill>
                <a:schemeClr val="dk1"/>
              </a:solidFill>
              <a:latin typeface="Century Gothic"/>
              <a:ea typeface="Century Gothic"/>
              <a:cs typeface="Century Gothic"/>
              <a:sym typeface="Century Gothic"/>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5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5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58">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58">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58">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58">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58">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58">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58">
                                            <p:txEl>
                                              <p:pRg end="8" st="8"/>
                                            </p:txEl>
                                          </p:spTgt>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5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5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5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5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5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5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3" name="Shape 763"/>
        <p:cNvGrpSpPr/>
        <p:nvPr/>
      </p:nvGrpSpPr>
      <p:grpSpPr>
        <a:xfrm>
          <a:off x="0" y="0"/>
          <a:ext cx="0" cy="0"/>
          <a:chOff x="0" y="0"/>
          <a:chExt cx="0" cy="0"/>
        </a:xfrm>
      </p:grpSpPr>
      <p:sp>
        <p:nvSpPr>
          <p:cNvPr id="764" name="Google Shape;764;g2e20f9b2722_0_81"/>
          <p:cNvSpPr txBox="1"/>
          <p:nvPr>
            <p:ph type="title"/>
          </p:nvPr>
        </p:nvSpPr>
        <p:spPr>
          <a:xfrm>
            <a:off x="254496" y="268550"/>
            <a:ext cx="113277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BG"/>
              <a:t>Causal Interpretability</a:t>
            </a:r>
            <a:endParaRPr b="1"/>
          </a:p>
        </p:txBody>
      </p:sp>
      <p:pic>
        <p:nvPicPr>
          <p:cNvPr id="765" name="Google Shape;765;g2e20f9b2722_0_81"/>
          <p:cNvPicPr preferRelativeResize="0"/>
          <p:nvPr/>
        </p:nvPicPr>
        <p:blipFill>
          <a:blip r:embed="rId3">
            <a:alphaModFix/>
          </a:blip>
          <a:stretch>
            <a:fillRect/>
          </a:stretch>
        </p:blipFill>
        <p:spPr>
          <a:xfrm>
            <a:off x="3064150" y="1754150"/>
            <a:ext cx="6139899" cy="1406475"/>
          </a:xfrm>
          <a:prstGeom prst="rect">
            <a:avLst/>
          </a:prstGeom>
          <a:noFill/>
          <a:ln>
            <a:noFill/>
          </a:ln>
        </p:spPr>
      </p:pic>
      <p:sp>
        <p:nvSpPr>
          <p:cNvPr id="766" name="Google Shape;766;g2e20f9b2722_0_81"/>
          <p:cNvSpPr txBox="1"/>
          <p:nvPr/>
        </p:nvSpPr>
        <p:spPr>
          <a:xfrm>
            <a:off x="2987950" y="3160625"/>
            <a:ext cx="48636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BG" sz="1200" u="sng">
                <a:solidFill>
                  <a:schemeClr val="hlink"/>
                </a:solidFill>
                <a:latin typeface="Century Gothic"/>
                <a:ea typeface="Century Gothic"/>
                <a:cs typeface="Century Gothic"/>
                <a:sym typeface="Century Gothic"/>
                <a:hlinkClick r:id="rId4"/>
              </a:rPr>
              <a:t>https://doi.org/10.1145/3400051.3400058</a:t>
            </a:r>
            <a:r>
              <a:rPr lang="en-BG" sz="1200">
                <a:latin typeface="Century Gothic"/>
                <a:ea typeface="Century Gothic"/>
                <a:cs typeface="Century Gothic"/>
                <a:sym typeface="Century Gothic"/>
              </a:rPr>
              <a:t> </a:t>
            </a:r>
            <a:endParaRPr sz="1200">
              <a:latin typeface="Century Gothic"/>
              <a:ea typeface="Century Gothic"/>
              <a:cs typeface="Century Gothic"/>
              <a:sym typeface="Century Gothic"/>
            </a:endParaRPr>
          </a:p>
        </p:txBody>
      </p:sp>
      <p:cxnSp>
        <p:nvCxnSpPr>
          <p:cNvPr id="767" name="Google Shape;767;g2e20f9b2722_0_81"/>
          <p:cNvCxnSpPr/>
          <p:nvPr/>
        </p:nvCxnSpPr>
        <p:spPr>
          <a:xfrm flipH="1">
            <a:off x="5118800" y="3676775"/>
            <a:ext cx="960900" cy="535800"/>
          </a:xfrm>
          <a:prstGeom prst="straightConnector1">
            <a:avLst/>
          </a:prstGeom>
          <a:noFill/>
          <a:ln cap="flat" cmpd="sng" w="9525">
            <a:solidFill>
              <a:schemeClr val="dk2"/>
            </a:solidFill>
            <a:prstDash val="solid"/>
            <a:round/>
            <a:headEnd len="med" w="med" type="none"/>
            <a:tailEnd len="med" w="med" type="triangle"/>
          </a:ln>
        </p:spPr>
      </p:cxnSp>
      <p:cxnSp>
        <p:nvCxnSpPr>
          <p:cNvPr id="768" name="Google Shape;768;g2e20f9b2722_0_81"/>
          <p:cNvCxnSpPr/>
          <p:nvPr/>
        </p:nvCxnSpPr>
        <p:spPr>
          <a:xfrm rot="10800000">
            <a:off x="6079700" y="3676775"/>
            <a:ext cx="960900" cy="535800"/>
          </a:xfrm>
          <a:prstGeom prst="straightConnector1">
            <a:avLst/>
          </a:prstGeom>
          <a:noFill/>
          <a:ln cap="flat" cmpd="sng" w="9525">
            <a:solidFill>
              <a:schemeClr val="dk2"/>
            </a:solidFill>
            <a:prstDash val="solid"/>
            <a:round/>
            <a:headEnd len="med" w="med" type="triangle"/>
            <a:tailEnd len="med" w="med" type="none"/>
          </a:ln>
        </p:spPr>
      </p:cxnSp>
      <p:sp>
        <p:nvSpPr>
          <p:cNvPr id="769" name="Google Shape;769;g2e20f9b2722_0_81"/>
          <p:cNvSpPr txBox="1"/>
          <p:nvPr/>
        </p:nvSpPr>
        <p:spPr>
          <a:xfrm>
            <a:off x="254500" y="4212575"/>
            <a:ext cx="4863600" cy="9081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en-BG" sz="1700">
                <a:solidFill>
                  <a:schemeClr val="dk1"/>
                </a:solidFill>
                <a:latin typeface="Century Gothic"/>
                <a:ea typeface="Century Gothic"/>
                <a:cs typeface="Century Gothic"/>
                <a:sym typeface="Century Gothic"/>
              </a:rPr>
              <a:t>Traditional</a:t>
            </a:r>
            <a:r>
              <a:rPr lang="en-BG" sz="1700">
                <a:solidFill>
                  <a:schemeClr val="dk1"/>
                </a:solidFill>
                <a:latin typeface="Century Gothic"/>
                <a:ea typeface="Century Gothic"/>
                <a:cs typeface="Century Gothic"/>
                <a:sym typeface="Century Gothic"/>
              </a:rPr>
              <a:t> interpretable model:</a:t>
            </a:r>
            <a:endParaRPr sz="1700">
              <a:solidFill>
                <a:schemeClr val="dk1"/>
              </a:solidFill>
              <a:latin typeface="Century Gothic"/>
              <a:ea typeface="Century Gothic"/>
              <a:cs typeface="Century Gothic"/>
              <a:sym typeface="Century Gothic"/>
            </a:endParaRPr>
          </a:p>
          <a:p>
            <a:pPr indent="0" lvl="0" marL="0" rtl="0" algn="r">
              <a:spcBef>
                <a:spcPts val="0"/>
              </a:spcBef>
              <a:spcAft>
                <a:spcPts val="0"/>
              </a:spcAft>
              <a:buNone/>
            </a:pPr>
            <a:r>
              <a:rPr lang="en-BG" sz="1500">
                <a:solidFill>
                  <a:schemeClr val="dk1"/>
                </a:solidFill>
                <a:latin typeface="Century Gothic"/>
                <a:ea typeface="Century Gothic"/>
                <a:cs typeface="Century Gothic"/>
                <a:sym typeface="Century Gothic"/>
              </a:rPr>
              <a:t>Can explain how and why a decision is made for a given instance</a:t>
            </a:r>
            <a:endParaRPr sz="1500">
              <a:solidFill>
                <a:schemeClr val="dk1"/>
              </a:solidFill>
              <a:latin typeface="Century Gothic"/>
              <a:ea typeface="Century Gothic"/>
              <a:cs typeface="Century Gothic"/>
              <a:sym typeface="Century Gothic"/>
            </a:endParaRPr>
          </a:p>
        </p:txBody>
      </p:sp>
      <p:sp>
        <p:nvSpPr>
          <p:cNvPr id="770" name="Google Shape;770;g2e20f9b2722_0_81"/>
          <p:cNvSpPr txBox="1"/>
          <p:nvPr/>
        </p:nvSpPr>
        <p:spPr>
          <a:xfrm>
            <a:off x="7040600" y="4212575"/>
            <a:ext cx="4020300" cy="1600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BG" sz="1700">
                <a:solidFill>
                  <a:schemeClr val="dk1"/>
                </a:solidFill>
                <a:latin typeface="Century Gothic"/>
                <a:ea typeface="Century Gothic"/>
                <a:cs typeface="Century Gothic"/>
                <a:sym typeface="Century Gothic"/>
              </a:rPr>
              <a:t>Causal</a:t>
            </a:r>
            <a:r>
              <a:rPr lang="en-BG" sz="1700">
                <a:solidFill>
                  <a:schemeClr val="dk1"/>
                </a:solidFill>
                <a:latin typeface="Century Gothic"/>
                <a:ea typeface="Century Gothic"/>
                <a:cs typeface="Century Gothic"/>
                <a:sym typeface="Century Gothic"/>
              </a:rPr>
              <a:t> interpretable model:</a:t>
            </a:r>
            <a:endParaRPr sz="1700">
              <a:solidFill>
                <a:schemeClr val="dk1"/>
              </a:solidFill>
              <a:latin typeface="Century Gothic"/>
              <a:ea typeface="Century Gothic"/>
              <a:cs typeface="Century Gothic"/>
              <a:sym typeface="Century Gothic"/>
            </a:endParaRPr>
          </a:p>
          <a:p>
            <a:pPr indent="0" lvl="0" marL="0" rtl="0" algn="l">
              <a:spcBef>
                <a:spcPts val="0"/>
              </a:spcBef>
              <a:spcAft>
                <a:spcPts val="0"/>
              </a:spcAft>
              <a:buNone/>
            </a:pPr>
            <a:r>
              <a:rPr lang="en-BG" sz="1500">
                <a:solidFill>
                  <a:schemeClr val="dk1"/>
                </a:solidFill>
                <a:latin typeface="Century Gothic"/>
                <a:ea typeface="Century Gothic"/>
                <a:cs typeface="Century Gothic"/>
                <a:sym typeface="Century Gothic"/>
              </a:rPr>
              <a:t>Can explain their decisions based on the outcomes of alternative scenarios:</a:t>
            </a:r>
            <a:endParaRPr sz="1500">
              <a:solidFill>
                <a:schemeClr val="dk1"/>
              </a:solidFill>
              <a:latin typeface="Century Gothic"/>
              <a:ea typeface="Century Gothic"/>
              <a:cs typeface="Century Gothic"/>
              <a:sym typeface="Century Gothic"/>
            </a:endParaRPr>
          </a:p>
          <a:p>
            <a:pPr indent="0" lvl="0" marL="0" rtl="0" algn="l">
              <a:spcBef>
                <a:spcPts val="0"/>
              </a:spcBef>
              <a:spcAft>
                <a:spcPts val="0"/>
              </a:spcAft>
              <a:buNone/>
            </a:pPr>
            <a:r>
              <a:rPr i="1" lang="en-BG" sz="1500">
                <a:solidFill>
                  <a:schemeClr val="dk1"/>
                </a:solidFill>
                <a:latin typeface="Century Gothic"/>
                <a:ea typeface="Century Gothic"/>
                <a:cs typeface="Century Gothic"/>
                <a:sym typeface="Century Gothic"/>
              </a:rPr>
              <a:t>“what would have happened with input X’ instead of X?”</a:t>
            </a:r>
            <a:endParaRPr sz="1500">
              <a:solidFill>
                <a:schemeClr val="dk1"/>
              </a:solidFill>
              <a:latin typeface="Century Gothic"/>
              <a:ea typeface="Century Gothic"/>
              <a:cs typeface="Century Gothic"/>
              <a:sym typeface="Century Gothic"/>
            </a:endParaRPr>
          </a:p>
          <a:p>
            <a:pPr indent="0" lvl="0" marL="0" rtl="0" algn="l">
              <a:spcBef>
                <a:spcPts val="0"/>
              </a:spcBef>
              <a:spcAft>
                <a:spcPts val="0"/>
              </a:spcAft>
              <a:buNone/>
            </a:pPr>
            <a:r>
              <a:rPr lang="en-BG" sz="1500">
                <a:solidFill>
                  <a:schemeClr val="dk1"/>
                </a:solidFill>
                <a:latin typeface="Century Gothic"/>
                <a:ea typeface="Century Gothic"/>
                <a:cs typeface="Century Gothic"/>
                <a:sym typeface="Century Gothic"/>
              </a:rPr>
              <a:t>=</a:t>
            </a:r>
            <a:r>
              <a:rPr b="1" lang="en-BG" sz="1500">
                <a:solidFill>
                  <a:schemeClr val="dk1"/>
                </a:solidFill>
                <a:latin typeface="Century Gothic"/>
                <a:ea typeface="Century Gothic"/>
                <a:cs typeface="Century Gothic"/>
                <a:sym typeface="Century Gothic"/>
              </a:rPr>
              <a:t> C</a:t>
            </a:r>
            <a:r>
              <a:rPr b="1" lang="en-BG" sz="1500">
                <a:solidFill>
                  <a:schemeClr val="dk1"/>
                </a:solidFill>
                <a:latin typeface="Century Gothic"/>
                <a:ea typeface="Century Gothic"/>
                <a:cs typeface="Century Gothic"/>
                <a:sym typeface="Century Gothic"/>
              </a:rPr>
              <a:t>ounterfactual reasoning</a:t>
            </a:r>
            <a:endParaRPr b="1" sz="1500">
              <a:solidFill>
                <a:schemeClr val="dk1"/>
              </a:solidFill>
              <a:latin typeface="Century Gothic"/>
              <a:ea typeface="Century Gothic"/>
              <a:cs typeface="Century Gothic"/>
              <a:sym typeface="Century Gothic"/>
            </a:endParaRPr>
          </a:p>
        </p:txBody>
      </p:sp>
      <p:pic>
        <p:nvPicPr>
          <p:cNvPr id="771" name="Google Shape;771;g2e20f9b2722_0_81"/>
          <p:cNvPicPr preferRelativeResize="0"/>
          <p:nvPr/>
        </p:nvPicPr>
        <p:blipFill>
          <a:blip r:embed="rId5">
            <a:alphaModFix/>
          </a:blip>
          <a:stretch>
            <a:fillRect/>
          </a:stretch>
        </p:blipFill>
        <p:spPr>
          <a:xfrm>
            <a:off x="399075" y="2056512"/>
            <a:ext cx="7160898" cy="1406475"/>
          </a:xfrm>
          <a:prstGeom prst="rect">
            <a:avLst/>
          </a:prstGeom>
          <a:noFill/>
          <a:ln cap="flat" cmpd="sng" w="9525">
            <a:solidFill>
              <a:schemeClr val="dk2"/>
            </a:solidFill>
            <a:prstDash val="solid"/>
            <a:round/>
            <a:headEnd len="sm" w="sm" type="none"/>
            <a:tailEnd len="sm" w="sm" type="none"/>
          </a:ln>
        </p:spPr>
      </p:pic>
      <p:pic>
        <p:nvPicPr>
          <p:cNvPr id="772" name="Google Shape;772;g2e20f9b2722_0_81"/>
          <p:cNvPicPr preferRelativeResize="0"/>
          <p:nvPr/>
        </p:nvPicPr>
        <p:blipFill>
          <a:blip r:embed="rId6">
            <a:alphaModFix/>
          </a:blip>
          <a:stretch>
            <a:fillRect/>
          </a:stretch>
        </p:blipFill>
        <p:spPr>
          <a:xfrm>
            <a:off x="5183300" y="3227788"/>
            <a:ext cx="6347190" cy="1600800"/>
          </a:xfrm>
          <a:prstGeom prst="rect">
            <a:avLst/>
          </a:prstGeom>
          <a:noFill/>
          <a:ln cap="flat" cmpd="sng" w="9525">
            <a:solidFill>
              <a:schemeClr val="dk2"/>
            </a:solidFill>
            <a:prstDash val="solid"/>
            <a:round/>
            <a:headEnd len="sm" w="sm" type="none"/>
            <a:tailEnd len="sm" w="sm" type="none"/>
          </a:ln>
        </p:spPr>
      </p:pic>
      <p:pic>
        <p:nvPicPr>
          <p:cNvPr id="773" name="Google Shape;773;g2e20f9b2722_0_81"/>
          <p:cNvPicPr preferRelativeResize="0"/>
          <p:nvPr/>
        </p:nvPicPr>
        <p:blipFill>
          <a:blip r:embed="rId7">
            <a:alphaModFix/>
          </a:blip>
          <a:stretch>
            <a:fillRect/>
          </a:stretch>
        </p:blipFill>
        <p:spPr>
          <a:xfrm>
            <a:off x="5590175" y="599188"/>
            <a:ext cx="6314017" cy="1533525"/>
          </a:xfrm>
          <a:prstGeom prst="rect">
            <a:avLst/>
          </a:prstGeom>
          <a:noFill/>
          <a:ln cap="flat" cmpd="sng" w="9525">
            <a:solidFill>
              <a:schemeClr val="dk2"/>
            </a:solidFill>
            <a:prstDash val="solid"/>
            <a:round/>
            <a:headEnd len="sm" w="sm" type="none"/>
            <a:tailEnd len="sm" w="sm" type="none"/>
          </a:ln>
        </p:spPr>
      </p:pic>
      <p:pic>
        <p:nvPicPr>
          <p:cNvPr id="774" name="Google Shape;774;g2e20f9b2722_0_81"/>
          <p:cNvPicPr preferRelativeResize="0"/>
          <p:nvPr/>
        </p:nvPicPr>
        <p:blipFill>
          <a:blip r:embed="rId8">
            <a:alphaModFix/>
          </a:blip>
          <a:stretch>
            <a:fillRect/>
          </a:stretch>
        </p:blipFill>
        <p:spPr>
          <a:xfrm>
            <a:off x="1953441" y="4788761"/>
            <a:ext cx="6148934" cy="1378800"/>
          </a:xfrm>
          <a:prstGeom prst="rect">
            <a:avLst/>
          </a:prstGeom>
          <a:noFill/>
          <a:ln cap="flat" cmpd="sng" w="9525">
            <a:solidFill>
              <a:schemeClr val="dk2"/>
            </a:solidFill>
            <a:prstDash val="solid"/>
            <a:round/>
            <a:headEnd len="sm" w="sm" type="none"/>
            <a:tailEnd len="sm" w="sm"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6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6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6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6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6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7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7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7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7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7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8" name="Shape 778"/>
        <p:cNvGrpSpPr/>
        <p:nvPr/>
      </p:nvGrpSpPr>
      <p:grpSpPr>
        <a:xfrm>
          <a:off x="0" y="0"/>
          <a:ext cx="0" cy="0"/>
          <a:chOff x="0" y="0"/>
          <a:chExt cx="0" cy="0"/>
        </a:xfrm>
      </p:grpSpPr>
      <p:sp>
        <p:nvSpPr>
          <p:cNvPr id="779" name="Google Shape;779;g2e045e19c3c_0_27"/>
          <p:cNvSpPr txBox="1"/>
          <p:nvPr>
            <p:ph type="title"/>
          </p:nvPr>
        </p:nvSpPr>
        <p:spPr>
          <a:xfrm>
            <a:off x="831850" y="2275827"/>
            <a:ext cx="10515600" cy="2007300"/>
          </a:xfrm>
          <a:prstGeom prst="rect">
            <a:avLst/>
          </a:prstGeom>
          <a:noFill/>
          <a:ln>
            <a:noFill/>
          </a:ln>
        </p:spPr>
        <p:txBody>
          <a:bodyPr anchorCtr="0" anchor="ctr" bIns="45700" lIns="91425" spcFirstLastPara="1" rIns="91425" wrap="square" tIns="45700">
            <a:normAutofit/>
          </a:bodyPr>
          <a:lstStyle/>
          <a:p>
            <a:pPr indent="-609600" lvl="0" marL="457200" rtl="0" algn="ctr">
              <a:lnSpc>
                <a:spcPct val="90000"/>
              </a:lnSpc>
              <a:spcBef>
                <a:spcPts val="0"/>
              </a:spcBef>
              <a:spcAft>
                <a:spcPts val="0"/>
              </a:spcAft>
              <a:buSzPts val="6000"/>
              <a:buAutoNum type="romanUcPeriod" startAt="6"/>
            </a:pPr>
            <a:r>
              <a:rPr lang="en-BG"/>
              <a:t>Conclusion</a:t>
            </a:r>
            <a:endParaRPr/>
          </a:p>
        </p:txBody>
      </p:sp>
      <p:sp>
        <p:nvSpPr>
          <p:cNvPr id="780" name="Google Shape;780;g2e045e19c3c_0_27"/>
          <p:cNvSpPr txBox="1"/>
          <p:nvPr>
            <p:ph idx="12" type="sldNum"/>
          </p:nvPr>
        </p:nvSpPr>
        <p:spPr>
          <a:xfrm>
            <a:off x="11631310" y="68880"/>
            <a:ext cx="4641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BG"/>
              <a:t>‹#›</a:t>
            </a:fld>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5" name="Shape 785"/>
        <p:cNvGrpSpPr/>
        <p:nvPr/>
      </p:nvGrpSpPr>
      <p:grpSpPr>
        <a:xfrm>
          <a:off x="0" y="0"/>
          <a:ext cx="0" cy="0"/>
          <a:chOff x="0" y="0"/>
          <a:chExt cx="0" cy="0"/>
        </a:xfrm>
      </p:grpSpPr>
      <p:sp>
        <p:nvSpPr>
          <p:cNvPr id="786" name="Google Shape;786;g2e0871e8e00_5_646"/>
          <p:cNvSpPr txBox="1"/>
          <p:nvPr>
            <p:ph type="title"/>
          </p:nvPr>
        </p:nvSpPr>
        <p:spPr>
          <a:xfrm>
            <a:off x="254510" y="26855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BG"/>
              <a:t>Take-home messages</a:t>
            </a:r>
            <a:endParaRPr/>
          </a:p>
        </p:txBody>
      </p:sp>
      <p:sp>
        <p:nvSpPr>
          <p:cNvPr id="787" name="Google Shape;787;g2e0871e8e00_5_646"/>
          <p:cNvSpPr txBox="1"/>
          <p:nvPr>
            <p:ph idx="1" type="body"/>
          </p:nvPr>
        </p:nvSpPr>
        <p:spPr>
          <a:xfrm>
            <a:off x="254510" y="1792638"/>
            <a:ext cx="11682900" cy="4351200"/>
          </a:xfrm>
          <a:prstGeom prst="rect">
            <a:avLst/>
          </a:prstGeom>
        </p:spPr>
        <p:txBody>
          <a:bodyPr anchorCtr="0" anchor="t" bIns="45700" lIns="91425" spcFirstLastPara="1" rIns="91425" wrap="square" tIns="45700">
            <a:normAutofit/>
          </a:bodyPr>
          <a:lstStyle/>
          <a:p>
            <a:pPr indent="-342900" lvl="0" marL="457200" rtl="0" algn="l">
              <a:lnSpc>
                <a:spcPct val="100000"/>
              </a:lnSpc>
              <a:spcBef>
                <a:spcPts val="1000"/>
              </a:spcBef>
              <a:spcAft>
                <a:spcPts val="0"/>
              </a:spcAft>
              <a:buSzPts val="1800"/>
              <a:buAutoNum type="arabicPeriod"/>
            </a:pPr>
            <a:r>
              <a:rPr b="1" lang="en-BG"/>
              <a:t>Causal inference</a:t>
            </a:r>
            <a:r>
              <a:rPr lang="en-BG"/>
              <a:t> </a:t>
            </a:r>
            <a:r>
              <a:rPr lang="en-BG"/>
              <a:t>allows to </a:t>
            </a:r>
            <a:r>
              <a:rPr b="1" lang="en-BG"/>
              <a:t>estimate correct causal effects from observational data</a:t>
            </a:r>
            <a:r>
              <a:rPr lang="en-BG"/>
              <a:t> when RCTs and model simulations are not feasible.</a:t>
            </a:r>
            <a:endParaRPr/>
          </a:p>
          <a:p>
            <a:pPr indent="-342900" lvl="0" marL="457200" rtl="0" algn="l">
              <a:lnSpc>
                <a:spcPct val="100000"/>
              </a:lnSpc>
              <a:spcBef>
                <a:spcPts val="1000"/>
              </a:spcBef>
              <a:spcAft>
                <a:spcPts val="0"/>
              </a:spcAft>
              <a:buSzPts val="1800"/>
              <a:buAutoNum type="arabicPeriod"/>
            </a:pPr>
            <a:r>
              <a:rPr b="1" lang="en-BG"/>
              <a:t>Quasi-experimental methods</a:t>
            </a:r>
            <a:r>
              <a:rPr lang="en-BG"/>
              <a:t> aim at overcoming the non-random treatment assignment bias when estimating causal effects.</a:t>
            </a:r>
            <a:endParaRPr/>
          </a:p>
          <a:p>
            <a:pPr indent="-342900" lvl="0" marL="457200" rtl="0" algn="l">
              <a:lnSpc>
                <a:spcPct val="100000"/>
              </a:lnSpc>
              <a:spcBef>
                <a:spcPts val="1000"/>
              </a:spcBef>
              <a:spcAft>
                <a:spcPts val="0"/>
              </a:spcAft>
              <a:buSzPts val="1800"/>
              <a:buAutoNum type="arabicPeriod"/>
            </a:pPr>
            <a:r>
              <a:rPr b="1" lang="en-BG"/>
              <a:t>Causal discovery</a:t>
            </a:r>
            <a:r>
              <a:rPr lang="en-BG"/>
              <a:t> helps to </a:t>
            </a:r>
            <a:r>
              <a:rPr b="1" lang="en-BG"/>
              <a:t>learn causal relationships from </a:t>
            </a:r>
            <a:r>
              <a:rPr b="1" lang="en-BG"/>
              <a:t>assumptions and data</a:t>
            </a:r>
            <a:r>
              <a:rPr lang="en-BG"/>
              <a:t> when expert knowledge is (partially) lacking.</a:t>
            </a:r>
            <a:endParaRPr/>
          </a:p>
          <a:p>
            <a:pPr indent="-342900" lvl="0" marL="457200" rtl="0" algn="l">
              <a:lnSpc>
                <a:spcPct val="100000"/>
              </a:lnSpc>
              <a:spcBef>
                <a:spcPts val="1000"/>
              </a:spcBef>
              <a:spcAft>
                <a:spcPts val="0"/>
              </a:spcAft>
              <a:buSzPts val="1800"/>
              <a:buAutoNum type="arabicPeriod"/>
            </a:pPr>
            <a:r>
              <a:rPr b="1" lang="en-BG"/>
              <a:t>Covariate </a:t>
            </a:r>
            <a:r>
              <a:rPr b="1" lang="en-BG"/>
              <a:t>adjustment</a:t>
            </a:r>
            <a:r>
              <a:rPr lang="en-BG"/>
              <a:t> is a simple but powerful tool to </a:t>
            </a:r>
            <a:r>
              <a:rPr b="1" lang="en-BG"/>
              <a:t>estimate causal effects</a:t>
            </a:r>
            <a:r>
              <a:rPr lang="en-BG"/>
              <a:t> from DAGs.</a:t>
            </a:r>
            <a:endParaRPr/>
          </a:p>
          <a:p>
            <a:pPr indent="-342900" lvl="0" marL="457200" rtl="0" algn="l">
              <a:lnSpc>
                <a:spcPct val="100000"/>
              </a:lnSpc>
              <a:spcBef>
                <a:spcPts val="1000"/>
              </a:spcBef>
              <a:spcAft>
                <a:spcPts val="1000"/>
              </a:spcAft>
              <a:buSzPts val="1800"/>
              <a:buAutoNum type="arabicPeriod"/>
            </a:pPr>
            <a:r>
              <a:rPr b="1" lang="en-BG"/>
              <a:t>Machine learning is driving the field</a:t>
            </a:r>
            <a:r>
              <a:rPr lang="en-BG"/>
              <a:t>, especially with continuous </a:t>
            </a:r>
            <a:r>
              <a:rPr lang="en-BG"/>
              <a:t>optimization algorithms in causal discovery and meta-learners such as double machine learning.</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8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87">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87">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87">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87">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2" name="Shape 792"/>
        <p:cNvGrpSpPr/>
        <p:nvPr/>
      </p:nvGrpSpPr>
      <p:grpSpPr>
        <a:xfrm>
          <a:off x="0" y="0"/>
          <a:ext cx="0" cy="0"/>
          <a:chOff x="0" y="0"/>
          <a:chExt cx="0" cy="0"/>
        </a:xfrm>
      </p:grpSpPr>
      <p:sp>
        <p:nvSpPr>
          <p:cNvPr id="793" name="Google Shape;793;g2e20f9b2722_0_129"/>
          <p:cNvSpPr txBox="1"/>
          <p:nvPr>
            <p:ph type="title"/>
          </p:nvPr>
        </p:nvSpPr>
        <p:spPr>
          <a:xfrm>
            <a:off x="254510" y="26855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BG"/>
              <a:t>Looping with Obsgession’s </a:t>
            </a:r>
            <a:r>
              <a:rPr b="1" lang="en-BG"/>
              <a:t>Task 3.1</a:t>
            </a:r>
            <a:endParaRPr b="1"/>
          </a:p>
        </p:txBody>
      </p:sp>
      <p:pic>
        <p:nvPicPr>
          <p:cNvPr id="794" name="Google Shape;794;g2e20f9b2722_0_129"/>
          <p:cNvPicPr preferRelativeResize="0"/>
          <p:nvPr/>
        </p:nvPicPr>
        <p:blipFill>
          <a:blip r:embed="rId3">
            <a:alphaModFix/>
          </a:blip>
          <a:stretch>
            <a:fillRect/>
          </a:stretch>
        </p:blipFill>
        <p:spPr>
          <a:xfrm>
            <a:off x="1980050" y="2240879"/>
            <a:ext cx="8231901" cy="2344550"/>
          </a:xfrm>
          <a:prstGeom prst="rect">
            <a:avLst/>
          </a:prstGeom>
          <a:noFill/>
          <a:ln>
            <a:noFill/>
          </a:ln>
        </p:spPr>
      </p:pic>
      <p:sp>
        <p:nvSpPr>
          <p:cNvPr id="795" name="Google Shape;795;g2e20f9b2722_0_129"/>
          <p:cNvSpPr txBox="1"/>
          <p:nvPr/>
        </p:nvSpPr>
        <p:spPr>
          <a:xfrm>
            <a:off x="1935300" y="4556979"/>
            <a:ext cx="8276700" cy="307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BG" sz="1200">
                <a:solidFill>
                  <a:schemeClr val="dk1"/>
                </a:solidFill>
                <a:latin typeface="Century Gothic"/>
                <a:ea typeface="Century Gothic"/>
                <a:cs typeface="Century Gothic"/>
                <a:sym typeface="Century Gothic"/>
              </a:rPr>
              <a:t>Flowchart situating the </a:t>
            </a:r>
            <a:r>
              <a:rPr lang="en-BG" sz="1200">
                <a:solidFill>
                  <a:schemeClr val="dk1"/>
                </a:solidFill>
                <a:latin typeface="Century Gothic"/>
                <a:ea typeface="Century Gothic"/>
                <a:cs typeface="Century Gothic"/>
                <a:sym typeface="Century Gothic"/>
              </a:rPr>
              <a:t>steps and challenges toward estimating causal effects</a:t>
            </a:r>
            <a:endParaRPr sz="1200">
              <a:solidFill>
                <a:schemeClr val="dk1"/>
              </a:solidFill>
              <a:latin typeface="Century Gothic"/>
              <a:ea typeface="Century Gothic"/>
              <a:cs typeface="Century Gothic"/>
              <a:sym typeface="Century Gothic"/>
            </a:endParaRPr>
          </a:p>
        </p:txBody>
      </p:sp>
      <p:sp>
        <p:nvSpPr>
          <p:cNvPr id="796" name="Google Shape;796;g2e20f9b2722_0_129"/>
          <p:cNvSpPr txBox="1"/>
          <p:nvPr/>
        </p:nvSpPr>
        <p:spPr>
          <a:xfrm>
            <a:off x="297000" y="942000"/>
            <a:ext cx="11598000" cy="179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BG" sz="1600">
                <a:solidFill>
                  <a:schemeClr val="dk1"/>
                </a:solidFill>
                <a:latin typeface="Century Gothic"/>
                <a:ea typeface="Century Gothic"/>
                <a:cs typeface="Century Gothic"/>
                <a:sym typeface="Century Gothic"/>
              </a:rPr>
              <a:t>→ Ongoing perspective paper within the </a:t>
            </a:r>
            <a:r>
              <a:rPr lang="en-BG" sz="1600" u="sng">
                <a:solidFill>
                  <a:schemeClr val="hlink"/>
                </a:solidFill>
                <a:latin typeface="Century Gothic"/>
                <a:ea typeface="Century Gothic"/>
                <a:cs typeface="Century Gothic"/>
                <a:sym typeface="Century Gothic"/>
                <a:hlinkClick r:id="rId4"/>
              </a:rPr>
              <a:t>IMPACTS</a:t>
            </a:r>
            <a:r>
              <a:rPr lang="en-BG" sz="1600">
                <a:solidFill>
                  <a:schemeClr val="dk1"/>
                </a:solidFill>
                <a:latin typeface="Century Gothic"/>
                <a:ea typeface="Century Gothic"/>
                <a:cs typeface="Century Gothic"/>
                <a:sym typeface="Century Gothic"/>
              </a:rPr>
              <a:t> working group:</a:t>
            </a:r>
            <a:endParaRPr sz="1600">
              <a:solidFill>
                <a:schemeClr val="dk1"/>
              </a:solidFill>
              <a:latin typeface="Century Gothic"/>
              <a:ea typeface="Century Gothic"/>
              <a:cs typeface="Century Gothic"/>
              <a:sym typeface="Century Gothic"/>
            </a:endParaRPr>
          </a:p>
          <a:p>
            <a:pPr indent="0" lvl="0" marL="0" rtl="0" algn="l">
              <a:spcBef>
                <a:spcPts val="0"/>
              </a:spcBef>
              <a:spcAft>
                <a:spcPts val="0"/>
              </a:spcAft>
              <a:buNone/>
            </a:pPr>
            <a:r>
              <a:t/>
            </a:r>
            <a:endParaRPr sz="1600">
              <a:solidFill>
                <a:schemeClr val="dk1"/>
              </a:solidFill>
              <a:latin typeface="Century Gothic"/>
              <a:ea typeface="Century Gothic"/>
              <a:cs typeface="Century Gothic"/>
              <a:sym typeface="Century Gothic"/>
            </a:endParaRPr>
          </a:p>
          <a:p>
            <a:pPr indent="0" lvl="0" marL="0" rtl="0" algn="ctr">
              <a:spcBef>
                <a:spcPts val="0"/>
              </a:spcBef>
              <a:spcAft>
                <a:spcPts val="0"/>
              </a:spcAft>
              <a:buClr>
                <a:schemeClr val="dk1"/>
              </a:buClr>
              <a:buSzPts val="1100"/>
              <a:buFont typeface="Arial"/>
              <a:buNone/>
            </a:pPr>
            <a:r>
              <a:rPr b="1" i="1" lang="en-BG" sz="1600">
                <a:solidFill>
                  <a:schemeClr val="dk1"/>
                </a:solidFill>
                <a:latin typeface="Century Gothic"/>
                <a:ea typeface="Century Gothic"/>
                <a:cs typeface="Century Gothic"/>
                <a:sym typeface="Century Gothic"/>
              </a:rPr>
              <a:t>A</a:t>
            </a:r>
            <a:r>
              <a:rPr b="1" i="1" lang="en-BG" sz="1600">
                <a:solidFill>
                  <a:schemeClr val="dk1"/>
                </a:solidFill>
                <a:latin typeface="Century Gothic"/>
                <a:ea typeface="Century Gothic"/>
                <a:cs typeface="Century Gothic"/>
                <a:sym typeface="Century Gothic"/>
              </a:rPr>
              <a:t> practical guide for biodiversity change detection and attribution</a:t>
            </a:r>
            <a:r>
              <a:rPr b="1" lang="en-BG" sz="1600">
                <a:latin typeface="Century Gothic"/>
                <a:ea typeface="Century Gothic"/>
                <a:cs typeface="Century Gothic"/>
                <a:sym typeface="Century Gothic"/>
              </a:rPr>
              <a:t> (Shrodt et al., in prep)</a:t>
            </a:r>
            <a:endParaRPr b="1" sz="1600">
              <a:solidFill>
                <a:schemeClr val="dk1"/>
              </a:solidFill>
              <a:latin typeface="Century Gothic"/>
              <a:ea typeface="Century Gothic"/>
              <a:cs typeface="Century Gothic"/>
              <a:sym typeface="Century Gothic"/>
            </a:endParaRPr>
          </a:p>
        </p:txBody>
      </p:sp>
      <p:sp>
        <p:nvSpPr>
          <p:cNvPr id="797" name="Google Shape;797;g2e20f9b2722_0_129"/>
          <p:cNvSpPr txBox="1"/>
          <p:nvPr/>
        </p:nvSpPr>
        <p:spPr>
          <a:xfrm>
            <a:off x="1980050" y="5228475"/>
            <a:ext cx="84450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BG" sz="2000">
                <a:solidFill>
                  <a:schemeClr val="dk1"/>
                </a:solidFill>
                <a:latin typeface="Century Gothic"/>
                <a:ea typeface="Century Gothic"/>
                <a:cs typeface="Century Gothic"/>
                <a:sym typeface="Century Gothic"/>
              </a:rPr>
              <a:t>↪</a:t>
            </a:r>
            <a:r>
              <a:rPr b="1" lang="en-BG" sz="2000">
                <a:solidFill>
                  <a:schemeClr val="dk1"/>
                </a:solidFill>
                <a:latin typeface="Century Gothic"/>
                <a:ea typeface="Century Gothic"/>
                <a:cs typeface="Century Gothic"/>
                <a:sym typeface="Century Gothic"/>
              </a:rPr>
              <a:t> Task 3.1</a:t>
            </a:r>
            <a:r>
              <a:rPr lang="en-BG" sz="2000">
                <a:solidFill>
                  <a:schemeClr val="dk1"/>
                </a:solidFill>
                <a:latin typeface="Century Gothic"/>
                <a:ea typeface="Century Gothic"/>
                <a:cs typeface="Century Gothic"/>
                <a:sym typeface="Century Gothic"/>
              </a:rPr>
              <a:t> on building a detection</a:t>
            </a:r>
            <a:r>
              <a:rPr lang="en-BG" sz="2000">
                <a:solidFill>
                  <a:schemeClr val="dk1"/>
                </a:solidFill>
                <a:latin typeface="Century Gothic"/>
                <a:ea typeface="Century Gothic"/>
                <a:cs typeface="Century Gothic"/>
                <a:sym typeface="Century Gothic"/>
              </a:rPr>
              <a:t>-attribution-modelling framework</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2" name="Shape 802"/>
        <p:cNvGrpSpPr/>
        <p:nvPr/>
      </p:nvGrpSpPr>
      <p:grpSpPr>
        <a:xfrm>
          <a:off x="0" y="0"/>
          <a:ext cx="0" cy="0"/>
          <a:chOff x="0" y="0"/>
          <a:chExt cx="0" cy="0"/>
        </a:xfrm>
      </p:grpSpPr>
      <p:sp>
        <p:nvSpPr>
          <p:cNvPr id="803" name="Google Shape;803;g2e2dfbf8922_4_0"/>
          <p:cNvSpPr txBox="1"/>
          <p:nvPr/>
        </p:nvSpPr>
        <p:spPr>
          <a:xfrm>
            <a:off x="297000" y="2161200"/>
            <a:ext cx="11598000" cy="263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BG" sz="1800">
                <a:solidFill>
                  <a:schemeClr val="dk1"/>
                </a:solidFill>
                <a:latin typeface="Century Gothic"/>
                <a:ea typeface="Century Gothic"/>
                <a:cs typeface="Century Gothic"/>
                <a:sym typeface="Century Gothic"/>
              </a:rPr>
              <a:t>→ Ongoing research articles related to the DAM framework:</a:t>
            </a:r>
            <a:endParaRPr sz="1800">
              <a:solidFill>
                <a:schemeClr val="dk1"/>
              </a:solidFill>
              <a:latin typeface="Century Gothic"/>
              <a:ea typeface="Century Gothic"/>
              <a:cs typeface="Century Gothic"/>
              <a:sym typeface="Century Gothic"/>
            </a:endParaRPr>
          </a:p>
          <a:p>
            <a:pPr indent="0" lvl="0" marL="0" rtl="0" algn="l">
              <a:spcBef>
                <a:spcPts val="0"/>
              </a:spcBef>
              <a:spcAft>
                <a:spcPts val="0"/>
              </a:spcAft>
              <a:buClr>
                <a:schemeClr val="dk1"/>
              </a:buClr>
              <a:buSzPts val="1100"/>
              <a:buFont typeface="Arial"/>
              <a:buNone/>
            </a:pPr>
            <a:r>
              <a:t/>
            </a:r>
            <a:endParaRPr sz="1600">
              <a:solidFill>
                <a:schemeClr val="dk1"/>
              </a:solidFill>
              <a:latin typeface="Century Gothic"/>
              <a:ea typeface="Century Gothic"/>
              <a:cs typeface="Century Gothic"/>
              <a:sym typeface="Century Gothic"/>
            </a:endParaRPr>
          </a:p>
          <a:p>
            <a:pPr indent="0" lvl="0" marL="0" rtl="0" algn="l">
              <a:spcBef>
                <a:spcPts val="0"/>
              </a:spcBef>
              <a:spcAft>
                <a:spcPts val="0"/>
              </a:spcAft>
              <a:buClr>
                <a:schemeClr val="dk1"/>
              </a:buClr>
              <a:buSzPts val="1100"/>
              <a:buFont typeface="Arial"/>
              <a:buNone/>
            </a:pPr>
            <a:r>
              <a:t/>
            </a:r>
            <a:endParaRPr sz="1600">
              <a:solidFill>
                <a:schemeClr val="dk1"/>
              </a:solidFill>
              <a:latin typeface="Century Gothic"/>
              <a:ea typeface="Century Gothic"/>
              <a:cs typeface="Century Gothic"/>
              <a:sym typeface="Century Gothic"/>
            </a:endParaRPr>
          </a:p>
          <a:p>
            <a:pPr indent="-330200" lvl="0" marL="457200" rtl="0" algn="l">
              <a:spcBef>
                <a:spcPts val="0"/>
              </a:spcBef>
              <a:spcAft>
                <a:spcPts val="0"/>
              </a:spcAft>
              <a:buClr>
                <a:schemeClr val="dk1"/>
              </a:buClr>
              <a:buSzPts val="1600"/>
              <a:buFont typeface="Century Gothic"/>
              <a:buChar char="●"/>
            </a:pPr>
            <a:r>
              <a:rPr lang="en-BG" sz="1600">
                <a:solidFill>
                  <a:schemeClr val="dk1"/>
                </a:solidFill>
                <a:latin typeface="Century Gothic"/>
                <a:ea typeface="Century Gothic"/>
                <a:cs typeface="Century Gothic"/>
                <a:sym typeface="Century Gothic"/>
              </a:rPr>
              <a:t>A paper focused on FRESCALO, a sampling bias correction method to enable valid </a:t>
            </a:r>
            <a:r>
              <a:rPr b="1" lang="en-BG" sz="1600">
                <a:solidFill>
                  <a:schemeClr val="dk1"/>
                </a:solidFill>
                <a:latin typeface="Century Gothic"/>
                <a:ea typeface="Century Gothic"/>
                <a:cs typeface="Century Gothic"/>
                <a:sym typeface="Century Gothic"/>
              </a:rPr>
              <a:t>detection</a:t>
            </a:r>
            <a:r>
              <a:rPr lang="en-BG" sz="1600">
                <a:solidFill>
                  <a:schemeClr val="dk1"/>
                </a:solidFill>
                <a:latin typeface="Century Gothic"/>
                <a:ea typeface="Century Gothic"/>
                <a:cs typeface="Century Gothic"/>
                <a:sym typeface="Century Gothic"/>
              </a:rPr>
              <a:t>: 			</a:t>
            </a:r>
            <a:r>
              <a:rPr b="1" i="1" lang="en-BG" sz="1600">
                <a:solidFill>
                  <a:schemeClr val="dk1"/>
                </a:solidFill>
                <a:latin typeface="Century Gothic"/>
                <a:ea typeface="Century Gothic"/>
                <a:cs typeface="Century Gothic"/>
                <a:sym typeface="Century Gothic"/>
              </a:rPr>
              <a:t>Winners and loser plant species in the French Alps</a:t>
            </a:r>
            <a:r>
              <a:rPr lang="en-BG" sz="1600">
                <a:solidFill>
                  <a:schemeClr val="dk1"/>
                </a:solidFill>
                <a:latin typeface="Century Gothic"/>
                <a:ea typeface="Century Gothic"/>
                <a:cs typeface="Century Gothic"/>
                <a:sym typeface="Century Gothic"/>
              </a:rPr>
              <a:t> (Goury et al., to be submitted)</a:t>
            </a:r>
            <a:endParaRPr sz="1600">
              <a:solidFill>
                <a:schemeClr val="dk1"/>
              </a:solidFill>
              <a:latin typeface="Century Gothic"/>
              <a:ea typeface="Century Gothic"/>
              <a:cs typeface="Century Gothic"/>
              <a:sym typeface="Century Gothic"/>
            </a:endParaRPr>
          </a:p>
          <a:p>
            <a:pPr indent="0" lvl="0" marL="457200" rtl="0" algn="l">
              <a:spcBef>
                <a:spcPts val="1000"/>
              </a:spcBef>
              <a:spcAft>
                <a:spcPts val="0"/>
              </a:spcAft>
              <a:buNone/>
            </a:pPr>
            <a:r>
              <a:t/>
            </a:r>
            <a:endParaRPr sz="1600">
              <a:solidFill>
                <a:schemeClr val="dk1"/>
              </a:solidFill>
              <a:latin typeface="Century Gothic"/>
              <a:ea typeface="Century Gothic"/>
              <a:cs typeface="Century Gothic"/>
              <a:sym typeface="Century Gothic"/>
            </a:endParaRPr>
          </a:p>
          <a:p>
            <a:pPr indent="-330200" lvl="0" marL="457200" rtl="0" algn="l">
              <a:spcBef>
                <a:spcPts val="1000"/>
              </a:spcBef>
              <a:spcAft>
                <a:spcPts val="0"/>
              </a:spcAft>
              <a:buClr>
                <a:schemeClr val="dk1"/>
              </a:buClr>
              <a:buSzPts val="1600"/>
              <a:buFont typeface="Century Gothic"/>
              <a:buChar char="●"/>
            </a:pPr>
            <a:r>
              <a:rPr lang="en-BG" sz="1600">
                <a:solidFill>
                  <a:schemeClr val="dk1"/>
                </a:solidFill>
                <a:latin typeface="Century Gothic"/>
                <a:ea typeface="Century Gothic"/>
                <a:cs typeface="Century Gothic"/>
                <a:sym typeface="Century Gothic"/>
              </a:rPr>
              <a:t>A perspective article on how dynamic macroecological patterns can help </a:t>
            </a:r>
            <a:r>
              <a:rPr b="1" lang="en-BG" sz="1600">
                <a:solidFill>
                  <a:schemeClr val="dk1"/>
                </a:solidFill>
                <a:latin typeface="Century Gothic"/>
                <a:ea typeface="Century Gothic"/>
                <a:cs typeface="Century Gothic"/>
                <a:sym typeface="Century Gothic"/>
              </a:rPr>
              <a:t>explaining biodiversity changes</a:t>
            </a:r>
            <a:r>
              <a:rPr lang="en-BG" sz="1600">
                <a:solidFill>
                  <a:schemeClr val="dk1"/>
                </a:solidFill>
                <a:latin typeface="Century Gothic"/>
                <a:ea typeface="Century Gothic"/>
                <a:cs typeface="Century Gothic"/>
                <a:sym typeface="Century Gothic"/>
              </a:rPr>
              <a:t>:  </a:t>
            </a:r>
            <a:r>
              <a:rPr b="1" i="1" lang="en-BG" sz="1600">
                <a:solidFill>
                  <a:schemeClr val="dk1"/>
                </a:solidFill>
                <a:latin typeface="Century Gothic"/>
                <a:ea typeface="Century Gothic"/>
                <a:cs typeface="Century Gothic"/>
                <a:sym typeface="Century Gothic"/>
              </a:rPr>
              <a:t>Dynamic macroecological patterns elucidate biodiversity changes</a:t>
            </a:r>
            <a:r>
              <a:rPr lang="en-BG" sz="1600">
                <a:solidFill>
                  <a:schemeClr val="dk1"/>
                </a:solidFill>
                <a:latin typeface="Century Gothic"/>
                <a:ea typeface="Century Gothic"/>
                <a:cs typeface="Century Gothic"/>
                <a:sym typeface="Century Gothic"/>
              </a:rPr>
              <a:t> (Gaüzère et al., in prep.)</a:t>
            </a:r>
            <a:endParaRPr sz="1600">
              <a:solidFill>
                <a:schemeClr val="dk1"/>
              </a:solidFill>
              <a:latin typeface="Century Gothic"/>
              <a:ea typeface="Century Gothic"/>
              <a:cs typeface="Century Gothic"/>
              <a:sym typeface="Century Gothic"/>
            </a:endParaRPr>
          </a:p>
          <a:p>
            <a:pPr indent="0" lvl="0" marL="457200" rtl="0" algn="l">
              <a:spcBef>
                <a:spcPts val="1000"/>
              </a:spcBef>
              <a:spcAft>
                <a:spcPts val="0"/>
              </a:spcAft>
              <a:buNone/>
            </a:pPr>
            <a:r>
              <a:t/>
            </a:r>
            <a:endParaRPr sz="1600">
              <a:solidFill>
                <a:schemeClr val="dk1"/>
              </a:solidFill>
              <a:latin typeface="Century Gothic"/>
              <a:ea typeface="Century Gothic"/>
              <a:cs typeface="Century Gothic"/>
              <a:sym typeface="Century Gothic"/>
            </a:endParaRPr>
          </a:p>
          <a:p>
            <a:pPr indent="-330200" lvl="0" marL="457200" rtl="0" algn="l">
              <a:spcBef>
                <a:spcPts val="1000"/>
              </a:spcBef>
              <a:spcAft>
                <a:spcPts val="1000"/>
              </a:spcAft>
              <a:buClr>
                <a:schemeClr val="dk1"/>
              </a:buClr>
              <a:buSzPts val="1600"/>
              <a:buFont typeface="Century Gothic"/>
              <a:buChar char="●"/>
            </a:pPr>
            <a:r>
              <a:rPr lang="en-BG" sz="1600">
                <a:solidFill>
                  <a:schemeClr val="dk1"/>
                </a:solidFill>
                <a:latin typeface="Century Gothic"/>
                <a:ea typeface="Century Gothic"/>
                <a:cs typeface="Century Gothic"/>
                <a:sym typeface="Century Gothic"/>
              </a:rPr>
              <a:t>Considering a </a:t>
            </a:r>
            <a:r>
              <a:rPr b="1" lang="en-BG" sz="1600">
                <a:solidFill>
                  <a:schemeClr val="dk1"/>
                </a:solidFill>
                <a:latin typeface="Century Gothic"/>
                <a:ea typeface="Century Gothic"/>
                <a:cs typeface="Century Gothic"/>
                <a:sym typeface="Century Gothic"/>
              </a:rPr>
              <a:t>comparative paper</a:t>
            </a:r>
            <a:r>
              <a:rPr lang="en-BG" sz="1600">
                <a:solidFill>
                  <a:schemeClr val="dk1"/>
                </a:solidFill>
                <a:latin typeface="Century Gothic"/>
                <a:ea typeface="Century Gothic"/>
                <a:cs typeface="Century Gothic"/>
                <a:sym typeface="Century Gothic"/>
              </a:rPr>
              <a:t> on the </a:t>
            </a:r>
            <a:r>
              <a:rPr b="1" lang="en-BG" sz="1600">
                <a:solidFill>
                  <a:schemeClr val="dk1"/>
                </a:solidFill>
                <a:latin typeface="Century Gothic"/>
                <a:ea typeface="Century Gothic"/>
                <a:cs typeface="Century Gothic"/>
                <a:sym typeface="Century Gothic"/>
              </a:rPr>
              <a:t>sensitivity of different causal attribution methods</a:t>
            </a:r>
            <a:r>
              <a:rPr lang="en-BG" sz="1600">
                <a:solidFill>
                  <a:schemeClr val="dk1"/>
                </a:solidFill>
                <a:latin typeface="Century Gothic"/>
                <a:ea typeface="Century Gothic"/>
                <a:cs typeface="Century Gothic"/>
                <a:sym typeface="Century Gothic"/>
              </a:rPr>
              <a:t> for ecology with Miriam Beck (IMPACTS postdoctoral researcher)</a:t>
            </a:r>
            <a:endParaRPr sz="1600">
              <a:solidFill>
                <a:schemeClr val="dk1"/>
              </a:solidFill>
              <a:latin typeface="Century Gothic"/>
              <a:ea typeface="Century Gothic"/>
              <a:cs typeface="Century Gothic"/>
              <a:sym typeface="Century Gothic"/>
            </a:endParaRPr>
          </a:p>
        </p:txBody>
      </p:sp>
      <p:sp>
        <p:nvSpPr>
          <p:cNvPr id="804" name="Google Shape;804;g2e2dfbf8922_4_0"/>
          <p:cNvSpPr txBox="1"/>
          <p:nvPr>
            <p:ph type="title"/>
          </p:nvPr>
        </p:nvSpPr>
        <p:spPr>
          <a:xfrm>
            <a:off x="254510" y="26855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BG"/>
              <a:t>Looping with Obsgession’s </a:t>
            </a:r>
            <a:r>
              <a:rPr b="1" lang="en-BG"/>
              <a:t>Task 3.1</a:t>
            </a:r>
            <a:endParaRPr b="1"/>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0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0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0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0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03">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03">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03">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03">
                                            <p:txEl>
                                              <p:pRg end="7" st="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8" name="Shape 808"/>
        <p:cNvGrpSpPr/>
        <p:nvPr/>
      </p:nvGrpSpPr>
      <p:grpSpPr>
        <a:xfrm>
          <a:off x="0" y="0"/>
          <a:ext cx="0" cy="0"/>
          <a:chOff x="0" y="0"/>
          <a:chExt cx="0" cy="0"/>
        </a:xfrm>
      </p:grpSpPr>
      <p:sp>
        <p:nvSpPr>
          <p:cNvPr id="809" name="Google Shape;809;p6"/>
          <p:cNvSpPr txBox="1"/>
          <p:nvPr>
            <p:ph type="title"/>
          </p:nvPr>
        </p:nvSpPr>
        <p:spPr>
          <a:xfrm>
            <a:off x="831850" y="1333980"/>
            <a:ext cx="10515600" cy="200741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7200"/>
              <a:buFont typeface="Poppins"/>
              <a:buNone/>
            </a:pPr>
            <a:r>
              <a:rPr b="1" lang="en-BG" sz="7200"/>
              <a:t>Thank you</a:t>
            </a:r>
            <a:endParaRPr/>
          </a:p>
        </p:txBody>
      </p:sp>
      <p:sp>
        <p:nvSpPr>
          <p:cNvPr id="810" name="Google Shape;810;p6"/>
          <p:cNvSpPr txBox="1"/>
          <p:nvPr>
            <p:ph idx="1" type="body"/>
          </p:nvPr>
        </p:nvSpPr>
        <p:spPr>
          <a:xfrm>
            <a:off x="831850" y="3265987"/>
            <a:ext cx="10515600" cy="880895"/>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Font typeface="Arial"/>
              <a:buNone/>
            </a:pPr>
            <a:r>
              <a:rPr lang="en-BG"/>
              <a:t>joaquim.estopinan@grenoble-univ-alpes.fr</a:t>
            </a:r>
            <a:endParaRPr/>
          </a:p>
        </p:txBody>
      </p:sp>
      <p:pic>
        <p:nvPicPr>
          <p:cNvPr id="811" name="Google Shape;811;p6"/>
          <p:cNvPicPr preferRelativeResize="0"/>
          <p:nvPr/>
        </p:nvPicPr>
        <p:blipFill rotWithShape="1">
          <a:blip r:embed="rId3">
            <a:alphaModFix/>
          </a:blip>
          <a:srcRect b="0" l="0" r="0" t="0"/>
          <a:stretch/>
        </p:blipFill>
        <p:spPr>
          <a:xfrm>
            <a:off x="243840" y="5909366"/>
            <a:ext cx="2910840" cy="646853"/>
          </a:xfrm>
          <a:prstGeom prst="rect">
            <a:avLst/>
          </a:prstGeom>
          <a:noFill/>
          <a:ln>
            <a:noFill/>
          </a:ln>
        </p:spPr>
      </p:pic>
      <p:sp>
        <p:nvSpPr>
          <p:cNvPr id="812" name="Google Shape;812;p6"/>
          <p:cNvSpPr txBox="1"/>
          <p:nvPr/>
        </p:nvSpPr>
        <p:spPr>
          <a:xfrm>
            <a:off x="3261360" y="5850209"/>
            <a:ext cx="7467600"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en-BG" sz="1050" u="none" cap="none" strike="noStrike">
                <a:solidFill>
                  <a:schemeClr val="lt1"/>
                </a:solidFill>
                <a:latin typeface="Poppins"/>
                <a:ea typeface="Poppins"/>
                <a:cs typeface="Poppins"/>
                <a:sym typeface="Poppins"/>
              </a:rPr>
              <a:t>OBSGESSION receives funding from the European Union's Horizon Europe research and innovation programme under grant agreement No. 101134954. Views and opinions expressed are those of the author(s) only and do not necessarily reflect those of the European Union or the European Research Executive Agency (REA). Neither the EU nor the European Research Executive Agency (REA) can be held responsible for them.</a:t>
            </a:r>
            <a:endParaRPr b="0" i="0" sz="1050" u="none" cap="none" strike="noStrike">
              <a:solidFill>
                <a:schemeClr val="lt1"/>
              </a:solidFill>
              <a:latin typeface="Poppins"/>
              <a:ea typeface="Poppins"/>
              <a:cs typeface="Poppins"/>
              <a:sym typeface="Poppins"/>
            </a:endParaRPr>
          </a:p>
        </p:txBody>
      </p:sp>
      <p:sp>
        <p:nvSpPr>
          <p:cNvPr id="813" name="Google Shape;813;p6"/>
          <p:cNvSpPr txBox="1"/>
          <p:nvPr/>
        </p:nvSpPr>
        <p:spPr>
          <a:xfrm>
            <a:off x="1354701" y="4590930"/>
            <a:ext cx="2543395"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BG" sz="2000" u="none" cap="none" strike="noStrike">
                <a:solidFill>
                  <a:schemeClr val="lt1"/>
                </a:solidFill>
                <a:latin typeface="Poppins"/>
                <a:ea typeface="Poppins"/>
                <a:cs typeface="Poppins"/>
                <a:sym typeface="Poppins"/>
              </a:rPr>
              <a:t>obsgession.eu</a:t>
            </a:r>
            <a:endParaRPr b="0" i="0" sz="2000" u="none" cap="none" strike="noStrike">
              <a:solidFill>
                <a:schemeClr val="lt1"/>
              </a:solidFill>
              <a:latin typeface="Poppins"/>
              <a:ea typeface="Poppins"/>
              <a:cs typeface="Poppins"/>
              <a:sym typeface="Poppins"/>
            </a:endParaRPr>
          </a:p>
        </p:txBody>
      </p:sp>
      <p:pic>
        <p:nvPicPr>
          <p:cNvPr id="814" name="Google Shape;814;p6"/>
          <p:cNvPicPr preferRelativeResize="0"/>
          <p:nvPr/>
        </p:nvPicPr>
        <p:blipFill rotWithShape="1">
          <a:blip r:embed="rId4">
            <a:alphaModFix/>
          </a:blip>
          <a:srcRect b="0" l="0" r="0" t="0"/>
          <a:stretch/>
        </p:blipFill>
        <p:spPr>
          <a:xfrm>
            <a:off x="938141" y="4590930"/>
            <a:ext cx="320813" cy="320813"/>
          </a:xfrm>
          <a:prstGeom prst="rect">
            <a:avLst/>
          </a:prstGeom>
          <a:noFill/>
          <a:ln>
            <a:noFill/>
          </a:ln>
        </p:spPr>
      </p:pic>
      <p:sp>
        <p:nvSpPr>
          <p:cNvPr id="815" name="Google Shape;815;p6"/>
          <p:cNvSpPr txBox="1"/>
          <p:nvPr/>
        </p:nvSpPr>
        <p:spPr>
          <a:xfrm>
            <a:off x="4436912" y="4590930"/>
            <a:ext cx="221311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BG" sz="2000" u="none" cap="none" strike="noStrike">
                <a:solidFill>
                  <a:schemeClr val="lt1"/>
                </a:solidFill>
                <a:latin typeface="Poppins"/>
                <a:ea typeface="Poppins"/>
                <a:cs typeface="Poppins"/>
                <a:sym typeface="Poppins"/>
              </a:rPr>
              <a:t>obsgession_</a:t>
            </a:r>
            <a:endParaRPr b="0" i="0" sz="2000" u="none" cap="none" strike="noStrike">
              <a:solidFill>
                <a:schemeClr val="lt1"/>
              </a:solidFill>
              <a:latin typeface="Poppins"/>
              <a:ea typeface="Poppins"/>
              <a:cs typeface="Poppins"/>
              <a:sym typeface="Poppins"/>
            </a:endParaRPr>
          </a:p>
        </p:txBody>
      </p:sp>
      <p:pic>
        <p:nvPicPr>
          <p:cNvPr id="816" name="Google Shape;816;p6"/>
          <p:cNvPicPr preferRelativeResize="0"/>
          <p:nvPr/>
        </p:nvPicPr>
        <p:blipFill rotWithShape="1">
          <a:blip r:embed="rId5">
            <a:alphaModFix/>
          </a:blip>
          <a:srcRect b="0" l="0" r="0" t="0"/>
          <a:stretch/>
        </p:blipFill>
        <p:spPr>
          <a:xfrm>
            <a:off x="6997148" y="4575919"/>
            <a:ext cx="344557" cy="327329"/>
          </a:xfrm>
          <a:prstGeom prst="rect">
            <a:avLst/>
          </a:prstGeom>
          <a:noFill/>
          <a:ln>
            <a:noFill/>
          </a:ln>
        </p:spPr>
      </p:pic>
      <p:sp>
        <p:nvSpPr>
          <p:cNvPr id="817" name="Google Shape;817;p6"/>
          <p:cNvSpPr txBox="1"/>
          <p:nvPr/>
        </p:nvSpPr>
        <p:spPr>
          <a:xfrm>
            <a:off x="7447722" y="4590930"/>
            <a:ext cx="4744278"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BG" sz="2000" u="none" cap="none" strike="noStrike">
                <a:solidFill>
                  <a:schemeClr val="lt1"/>
                </a:solidFill>
                <a:latin typeface="Poppins"/>
                <a:ea typeface="Poppins"/>
                <a:cs typeface="Poppins"/>
                <a:sym typeface="Poppins"/>
              </a:rPr>
              <a:t>OBSGESSION_HorizonEurope</a:t>
            </a:r>
            <a:endParaRPr b="0" i="0" sz="2000" u="none" cap="none" strike="noStrike">
              <a:solidFill>
                <a:schemeClr val="lt1"/>
              </a:solidFill>
              <a:latin typeface="Poppins"/>
              <a:ea typeface="Poppins"/>
              <a:cs typeface="Poppins"/>
              <a:sym typeface="Poppins"/>
            </a:endParaRPr>
          </a:p>
        </p:txBody>
      </p:sp>
      <p:pic>
        <p:nvPicPr>
          <p:cNvPr id="818" name="Google Shape;818;p6"/>
          <p:cNvPicPr preferRelativeResize="0"/>
          <p:nvPr/>
        </p:nvPicPr>
        <p:blipFill rotWithShape="1">
          <a:blip r:embed="rId6">
            <a:alphaModFix/>
          </a:blip>
          <a:srcRect b="0" l="0" r="0" t="0"/>
          <a:stretch/>
        </p:blipFill>
        <p:spPr>
          <a:xfrm>
            <a:off x="4059690" y="4620128"/>
            <a:ext cx="311474" cy="291615"/>
          </a:xfrm>
          <a:prstGeom prst="rect">
            <a:avLst/>
          </a:prstGeom>
          <a:noFill/>
          <a:ln>
            <a:noFill/>
          </a:ln>
        </p:spPr>
      </p:pic>
      <p:sp>
        <p:nvSpPr>
          <p:cNvPr id="819" name="Google Shape;819;p6"/>
          <p:cNvSpPr txBox="1"/>
          <p:nvPr>
            <p:ph idx="12" type="sldNum"/>
          </p:nvPr>
        </p:nvSpPr>
        <p:spPr>
          <a:xfrm>
            <a:off x="11631310" y="68880"/>
            <a:ext cx="4641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BG"/>
              <a:t>‹#›</a:t>
            </a:fld>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3" name="Shape 823"/>
        <p:cNvGrpSpPr/>
        <p:nvPr/>
      </p:nvGrpSpPr>
      <p:grpSpPr>
        <a:xfrm>
          <a:off x="0" y="0"/>
          <a:ext cx="0" cy="0"/>
          <a:chOff x="0" y="0"/>
          <a:chExt cx="0" cy="0"/>
        </a:xfrm>
      </p:grpSpPr>
      <p:sp>
        <p:nvSpPr>
          <p:cNvPr id="824" name="Google Shape;824;g2e0871e8e00_5_180"/>
          <p:cNvSpPr txBox="1"/>
          <p:nvPr>
            <p:ph idx="4294967295" type="title"/>
          </p:nvPr>
        </p:nvSpPr>
        <p:spPr>
          <a:xfrm>
            <a:off x="415600" y="593367"/>
            <a:ext cx="11360700" cy="763500"/>
          </a:xfrm>
          <a:prstGeom prst="rect">
            <a:avLst/>
          </a:prstGeom>
        </p:spPr>
        <p:txBody>
          <a:bodyPr anchorCtr="0" anchor="ctr" bIns="45700" lIns="91425" spcFirstLastPara="1" rIns="91425" wrap="square" tIns="45700">
            <a:normAutofit fontScale="90000"/>
          </a:bodyPr>
          <a:lstStyle/>
          <a:p>
            <a:pPr indent="0" lvl="0" marL="0" rtl="0" algn="l">
              <a:spcBef>
                <a:spcPts val="0"/>
              </a:spcBef>
              <a:spcAft>
                <a:spcPts val="0"/>
              </a:spcAft>
              <a:buNone/>
            </a:pPr>
            <a:r>
              <a:rPr lang="en-BG"/>
              <a:t>How to test for conditional independence ?</a:t>
            </a:r>
            <a:endParaRPr/>
          </a:p>
          <a:p>
            <a:pPr indent="0" lvl="0" marL="0" rtl="0" algn="l">
              <a:spcBef>
                <a:spcPts val="0"/>
              </a:spcBef>
              <a:spcAft>
                <a:spcPts val="0"/>
              </a:spcAft>
              <a:buNone/>
            </a:pPr>
            <a:r>
              <a:t/>
            </a:r>
            <a:endParaRPr sz="1155"/>
          </a:p>
          <a:p>
            <a:pPr indent="0" lvl="0" marL="0" rtl="0" algn="l">
              <a:lnSpc>
                <a:spcPct val="115000"/>
              </a:lnSpc>
              <a:spcBef>
                <a:spcPts val="0"/>
              </a:spcBef>
              <a:spcAft>
                <a:spcPts val="0"/>
              </a:spcAft>
              <a:buClr>
                <a:schemeClr val="dk1"/>
              </a:buClr>
              <a:buSzPct val="100000"/>
              <a:buFont typeface="Arial"/>
              <a:buNone/>
            </a:pPr>
            <a:r>
              <a:rPr lang="en-BG" sz="2400">
                <a:solidFill>
                  <a:schemeClr val="dk2"/>
                </a:solidFill>
              </a:rPr>
              <a:t>→ Lots of test candidates depending on assumed forms of relationships…</a:t>
            </a:r>
            <a:endParaRPr/>
          </a:p>
        </p:txBody>
      </p:sp>
      <p:sp>
        <p:nvSpPr>
          <p:cNvPr id="825" name="Google Shape;825;g2e0871e8e00_5_180"/>
          <p:cNvSpPr txBox="1"/>
          <p:nvPr/>
        </p:nvSpPr>
        <p:spPr>
          <a:xfrm>
            <a:off x="1209524" y="5774714"/>
            <a:ext cx="5927700" cy="4464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None/>
            </a:pPr>
            <a:r>
              <a:rPr i="1" lang="en-BG" sz="1300">
                <a:solidFill>
                  <a:schemeClr val="dk2"/>
                </a:solidFill>
                <a:latin typeface="Century Gothic"/>
                <a:ea typeface="Century Gothic"/>
                <a:cs typeface="Century Gothic"/>
                <a:sym typeface="Century Gothic"/>
              </a:rPr>
              <a:t>Source</a:t>
            </a:r>
            <a:r>
              <a:rPr lang="en-BG" sz="1300">
                <a:solidFill>
                  <a:schemeClr val="dk2"/>
                </a:solidFill>
                <a:latin typeface="Century Gothic"/>
                <a:ea typeface="Century Gothic"/>
                <a:cs typeface="Century Gothic"/>
                <a:sym typeface="Century Gothic"/>
              </a:rPr>
              <a:t>: </a:t>
            </a:r>
            <a:r>
              <a:rPr lang="en-BG" sz="1300" u="sng">
                <a:solidFill>
                  <a:schemeClr val="accent5"/>
                </a:solidFill>
                <a:latin typeface="Century Gothic"/>
                <a:ea typeface="Century Gothic"/>
                <a:cs typeface="Century Gothic"/>
                <a:sym typeface="Century Gothic"/>
                <a:hlinkClick r:id="rId3">
                  <a:extLst>
                    <a:ext uri="{A12FA001-AC4F-418D-AE19-62706E023703}">
                      <ahyp:hlinkClr val="tx"/>
                    </a:ext>
                  </a:extLst>
                </a:hlinkClick>
              </a:rPr>
              <a:t>https://github.com/jakobrunge/tigramite/tree/master</a:t>
            </a:r>
            <a:r>
              <a:rPr lang="en-BG" sz="1300">
                <a:solidFill>
                  <a:schemeClr val="dk2"/>
                </a:solidFill>
                <a:latin typeface="Century Gothic"/>
                <a:ea typeface="Century Gothic"/>
                <a:cs typeface="Century Gothic"/>
                <a:sym typeface="Century Gothic"/>
              </a:rPr>
              <a:t> </a:t>
            </a:r>
            <a:endParaRPr sz="1300">
              <a:latin typeface="Century Gothic"/>
              <a:ea typeface="Century Gothic"/>
              <a:cs typeface="Century Gothic"/>
              <a:sym typeface="Century Gothic"/>
            </a:endParaRPr>
          </a:p>
        </p:txBody>
      </p:sp>
      <p:sp>
        <p:nvSpPr>
          <p:cNvPr id="826" name="Google Shape;826;g2e0871e8e00_5_180"/>
          <p:cNvSpPr txBox="1"/>
          <p:nvPr/>
        </p:nvSpPr>
        <p:spPr>
          <a:xfrm>
            <a:off x="5229925" y="6005525"/>
            <a:ext cx="6389100" cy="569400"/>
          </a:xfrm>
          <a:prstGeom prst="rect">
            <a:avLst/>
          </a:prstGeom>
          <a:noFill/>
          <a:ln>
            <a:noFill/>
          </a:ln>
        </p:spPr>
        <p:txBody>
          <a:bodyPr anchorCtr="0" anchor="t" bIns="121900" lIns="121900" spcFirstLastPara="1" rIns="121900" wrap="square" tIns="121900">
            <a:spAutoFit/>
          </a:bodyPr>
          <a:lstStyle/>
          <a:p>
            <a:pPr indent="0" lvl="0" marL="0" rtl="0" algn="r">
              <a:spcBef>
                <a:spcPts val="0"/>
              </a:spcBef>
              <a:spcAft>
                <a:spcPts val="0"/>
              </a:spcAft>
              <a:buNone/>
            </a:pPr>
            <a:r>
              <a:rPr lang="en-BG" sz="2100">
                <a:solidFill>
                  <a:schemeClr val="dk2"/>
                </a:solidFill>
                <a:latin typeface="Century Gothic"/>
                <a:ea typeface="Century Gothic"/>
                <a:cs typeface="Century Gothic"/>
                <a:sym typeface="Century Gothic"/>
              </a:rPr>
              <a:t>… influencing causal discovery results</a:t>
            </a:r>
            <a:endParaRPr sz="2100">
              <a:solidFill>
                <a:schemeClr val="dk2"/>
              </a:solidFill>
              <a:latin typeface="Century Gothic"/>
              <a:ea typeface="Century Gothic"/>
              <a:cs typeface="Century Gothic"/>
              <a:sym typeface="Century Gothic"/>
            </a:endParaRPr>
          </a:p>
        </p:txBody>
      </p:sp>
      <p:graphicFrame>
        <p:nvGraphicFramePr>
          <p:cNvPr id="827" name="Google Shape;827;g2e0871e8e00_5_180"/>
          <p:cNvGraphicFramePr/>
          <p:nvPr/>
        </p:nvGraphicFramePr>
        <p:xfrm>
          <a:off x="1270000" y="1812838"/>
          <a:ext cx="3000000" cy="3000000"/>
        </p:xfrm>
        <a:graphic>
          <a:graphicData uri="http://schemas.openxmlformats.org/drawingml/2006/table">
            <a:tbl>
              <a:tblPr>
                <a:noFill/>
                <a:tableStyleId>{A25322AF-1AB1-4BB2-B5FB-E00DE534BAA6}</a:tableStyleId>
              </a:tblPr>
              <a:tblGrid>
                <a:gridCol w="1657400"/>
                <a:gridCol w="1391100"/>
                <a:gridCol w="5467175"/>
              </a:tblGrid>
              <a:tr h="551900">
                <a:tc>
                  <a:txBody>
                    <a:bodyPr/>
                    <a:lstStyle/>
                    <a:p>
                      <a:pPr indent="0" lvl="0" marL="0" rtl="0" algn="l">
                        <a:lnSpc>
                          <a:spcPct val="115000"/>
                        </a:lnSpc>
                        <a:spcBef>
                          <a:spcPts val="0"/>
                        </a:spcBef>
                        <a:spcAft>
                          <a:spcPts val="0"/>
                        </a:spcAft>
                        <a:buNone/>
                      </a:pPr>
                      <a:r>
                        <a:rPr b="1" lang="en-BG" sz="1500">
                          <a:latin typeface="Century Gothic"/>
                          <a:ea typeface="Century Gothic"/>
                          <a:cs typeface="Century Gothic"/>
                          <a:sym typeface="Century Gothic"/>
                        </a:rPr>
                        <a:t>Cond. I. test</a:t>
                      </a:r>
                      <a:endParaRPr b="1" sz="1500">
                        <a:latin typeface="Century Gothic"/>
                        <a:ea typeface="Century Gothic"/>
                        <a:cs typeface="Century Gothic"/>
                        <a:sym typeface="Century Gothic"/>
                      </a:endParaRPr>
                    </a:p>
                  </a:txBody>
                  <a:tcPr marT="121900" marB="121900" marR="121900" marL="121900"/>
                </a:tc>
                <a:tc>
                  <a:txBody>
                    <a:bodyPr/>
                    <a:lstStyle/>
                    <a:p>
                      <a:pPr indent="0" lvl="0" marL="0" rtl="0" algn="l">
                        <a:lnSpc>
                          <a:spcPct val="115000"/>
                        </a:lnSpc>
                        <a:spcBef>
                          <a:spcPts val="0"/>
                        </a:spcBef>
                        <a:spcAft>
                          <a:spcPts val="0"/>
                        </a:spcAft>
                        <a:buNone/>
                      </a:pPr>
                      <a:r>
                        <a:rPr b="1" lang="en-BG" sz="1500">
                          <a:latin typeface="Century Gothic"/>
                          <a:ea typeface="Century Gothic"/>
                          <a:cs typeface="Century Gothic"/>
                          <a:sym typeface="Century Gothic"/>
                        </a:rPr>
                        <a:t>Data type</a:t>
                      </a:r>
                      <a:endParaRPr b="1" sz="1500">
                        <a:latin typeface="Century Gothic"/>
                        <a:ea typeface="Century Gothic"/>
                        <a:cs typeface="Century Gothic"/>
                        <a:sym typeface="Century Gothic"/>
                      </a:endParaRPr>
                    </a:p>
                  </a:txBody>
                  <a:tcPr marT="121900" marB="121900" marR="121900" marL="121900"/>
                </a:tc>
                <a:tc>
                  <a:txBody>
                    <a:bodyPr/>
                    <a:lstStyle/>
                    <a:p>
                      <a:pPr indent="0" lvl="0" marL="0" rtl="0" algn="l">
                        <a:lnSpc>
                          <a:spcPct val="115000"/>
                        </a:lnSpc>
                        <a:spcBef>
                          <a:spcPts val="0"/>
                        </a:spcBef>
                        <a:spcAft>
                          <a:spcPts val="0"/>
                        </a:spcAft>
                        <a:buNone/>
                      </a:pPr>
                      <a:r>
                        <a:rPr b="1" lang="en-BG" sz="1500">
                          <a:latin typeface="Century Gothic"/>
                          <a:ea typeface="Century Gothic"/>
                          <a:cs typeface="Century Gothic"/>
                          <a:sym typeface="Century Gothic"/>
                        </a:rPr>
                        <a:t>Assumptions</a:t>
                      </a:r>
                      <a:endParaRPr b="1" sz="1500">
                        <a:latin typeface="Century Gothic"/>
                        <a:ea typeface="Century Gothic"/>
                        <a:cs typeface="Century Gothic"/>
                        <a:sym typeface="Century Gothic"/>
                      </a:endParaRPr>
                    </a:p>
                  </a:txBody>
                  <a:tcPr marT="121900" marB="121900" marR="121900" marL="121900"/>
                </a:tc>
              </a:tr>
              <a:tr h="411175">
                <a:tc>
                  <a:txBody>
                    <a:bodyPr/>
                    <a:lstStyle/>
                    <a:p>
                      <a:pPr indent="0" lvl="0" marL="0" rtl="0" algn="l">
                        <a:lnSpc>
                          <a:spcPct val="115000"/>
                        </a:lnSpc>
                        <a:spcBef>
                          <a:spcPts val="0"/>
                        </a:spcBef>
                        <a:spcAft>
                          <a:spcPts val="0"/>
                        </a:spcAft>
                        <a:buNone/>
                      </a:pPr>
                      <a:r>
                        <a:rPr lang="en-BG" sz="1200">
                          <a:latin typeface="Century Gothic"/>
                          <a:ea typeface="Century Gothic"/>
                          <a:cs typeface="Century Gothic"/>
                          <a:sym typeface="Century Gothic"/>
                        </a:rPr>
                        <a:t>ParCorr</a:t>
                      </a:r>
                      <a:endParaRPr sz="1200">
                        <a:latin typeface="Century Gothic"/>
                        <a:ea typeface="Century Gothic"/>
                        <a:cs typeface="Century Gothic"/>
                        <a:sym typeface="Century Gothic"/>
                      </a:endParaRPr>
                    </a:p>
                  </a:txBody>
                  <a:tcPr marT="121900" marB="121900" marR="121900" marL="121900"/>
                </a:tc>
                <a:tc>
                  <a:txBody>
                    <a:bodyPr/>
                    <a:lstStyle/>
                    <a:p>
                      <a:pPr indent="0" lvl="0" marL="0" rtl="0" algn="l">
                        <a:lnSpc>
                          <a:spcPct val="115000"/>
                        </a:lnSpc>
                        <a:spcBef>
                          <a:spcPts val="0"/>
                        </a:spcBef>
                        <a:spcAft>
                          <a:spcPts val="0"/>
                        </a:spcAft>
                        <a:buNone/>
                      </a:pPr>
                      <a:r>
                        <a:rPr lang="en-BG" sz="1200">
                          <a:latin typeface="Century Gothic"/>
                          <a:ea typeface="Century Gothic"/>
                          <a:cs typeface="Century Gothic"/>
                          <a:sym typeface="Century Gothic"/>
                        </a:rPr>
                        <a:t>continuous</a:t>
                      </a:r>
                      <a:endParaRPr sz="1200">
                        <a:latin typeface="Century Gothic"/>
                        <a:ea typeface="Century Gothic"/>
                        <a:cs typeface="Century Gothic"/>
                        <a:sym typeface="Century Gothic"/>
                      </a:endParaRPr>
                    </a:p>
                  </a:txBody>
                  <a:tcPr marT="121900" marB="121900" marR="121900" marL="121900"/>
                </a:tc>
                <a:tc>
                  <a:txBody>
                    <a:bodyPr/>
                    <a:lstStyle/>
                    <a:p>
                      <a:pPr indent="0" lvl="0" marL="0" rtl="0" algn="l">
                        <a:lnSpc>
                          <a:spcPct val="115000"/>
                        </a:lnSpc>
                        <a:spcBef>
                          <a:spcPts val="0"/>
                        </a:spcBef>
                        <a:spcAft>
                          <a:spcPts val="0"/>
                        </a:spcAft>
                        <a:buNone/>
                      </a:pPr>
                      <a:r>
                        <a:rPr b="1" lang="en-BG" sz="1200">
                          <a:latin typeface="Century Gothic"/>
                          <a:ea typeface="Century Gothic"/>
                          <a:cs typeface="Century Gothic"/>
                          <a:sym typeface="Century Gothic"/>
                        </a:rPr>
                        <a:t>linear </a:t>
                      </a:r>
                      <a:r>
                        <a:rPr lang="en-BG" sz="1200">
                          <a:latin typeface="Century Gothic"/>
                          <a:ea typeface="Century Gothic"/>
                          <a:cs typeface="Century Gothic"/>
                          <a:sym typeface="Century Gothic"/>
                        </a:rPr>
                        <a:t>dependencies and Gaussian noise</a:t>
                      </a:r>
                      <a:endParaRPr sz="1200">
                        <a:latin typeface="Century Gothic"/>
                        <a:ea typeface="Century Gothic"/>
                        <a:cs typeface="Century Gothic"/>
                        <a:sym typeface="Century Gothic"/>
                      </a:endParaRPr>
                    </a:p>
                  </a:txBody>
                  <a:tcPr marT="121900" marB="121900" marR="121900" marL="121900"/>
                </a:tc>
              </a:tr>
              <a:tr h="411175">
                <a:tc>
                  <a:txBody>
                    <a:bodyPr/>
                    <a:lstStyle/>
                    <a:p>
                      <a:pPr indent="0" lvl="0" marL="0" rtl="0" algn="l">
                        <a:lnSpc>
                          <a:spcPct val="115000"/>
                        </a:lnSpc>
                        <a:spcBef>
                          <a:spcPts val="0"/>
                        </a:spcBef>
                        <a:spcAft>
                          <a:spcPts val="0"/>
                        </a:spcAft>
                        <a:buNone/>
                      </a:pPr>
                      <a:r>
                        <a:rPr lang="en-BG" sz="1200">
                          <a:latin typeface="Century Gothic"/>
                          <a:ea typeface="Century Gothic"/>
                          <a:cs typeface="Century Gothic"/>
                          <a:sym typeface="Century Gothic"/>
                        </a:rPr>
                        <a:t>RobustParCorr</a:t>
                      </a:r>
                      <a:endParaRPr sz="1200">
                        <a:latin typeface="Century Gothic"/>
                        <a:ea typeface="Century Gothic"/>
                        <a:cs typeface="Century Gothic"/>
                        <a:sym typeface="Century Gothic"/>
                      </a:endParaRPr>
                    </a:p>
                  </a:txBody>
                  <a:tcPr marT="121900" marB="121900" marR="121900" marL="121900"/>
                </a:tc>
                <a:tc>
                  <a:txBody>
                    <a:bodyPr/>
                    <a:lstStyle/>
                    <a:p>
                      <a:pPr indent="0" lvl="0" marL="0" rtl="0" algn="l">
                        <a:lnSpc>
                          <a:spcPct val="115000"/>
                        </a:lnSpc>
                        <a:spcBef>
                          <a:spcPts val="0"/>
                        </a:spcBef>
                        <a:spcAft>
                          <a:spcPts val="0"/>
                        </a:spcAft>
                        <a:buNone/>
                      </a:pPr>
                      <a:r>
                        <a:rPr lang="en-BG" sz="1200">
                          <a:latin typeface="Century Gothic"/>
                          <a:ea typeface="Century Gothic"/>
                          <a:cs typeface="Century Gothic"/>
                          <a:sym typeface="Century Gothic"/>
                        </a:rPr>
                        <a:t>continuous</a:t>
                      </a:r>
                      <a:endParaRPr sz="1200">
                        <a:latin typeface="Century Gothic"/>
                        <a:ea typeface="Century Gothic"/>
                        <a:cs typeface="Century Gothic"/>
                        <a:sym typeface="Century Gothic"/>
                      </a:endParaRPr>
                    </a:p>
                  </a:txBody>
                  <a:tcPr marT="121900" marB="121900" marR="121900" marL="121900"/>
                </a:tc>
                <a:tc>
                  <a:txBody>
                    <a:bodyPr/>
                    <a:lstStyle/>
                    <a:p>
                      <a:pPr indent="0" lvl="0" marL="0" rtl="0" algn="l">
                        <a:lnSpc>
                          <a:spcPct val="115000"/>
                        </a:lnSpc>
                        <a:spcBef>
                          <a:spcPts val="0"/>
                        </a:spcBef>
                        <a:spcAft>
                          <a:spcPts val="0"/>
                        </a:spcAft>
                        <a:buNone/>
                      </a:pPr>
                      <a:r>
                        <a:rPr b="1" lang="en-BG" sz="1200">
                          <a:latin typeface="Century Gothic"/>
                          <a:ea typeface="Century Gothic"/>
                          <a:cs typeface="Century Gothic"/>
                          <a:sym typeface="Century Gothic"/>
                        </a:rPr>
                        <a:t>linear </a:t>
                      </a:r>
                      <a:r>
                        <a:rPr lang="en-BG" sz="1200">
                          <a:latin typeface="Century Gothic"/>
                          <a:ea typeface="Century Gothic"/>
                          <a:cs typeface="Century Gothic"/>
                          <a:sym typeface="Century Gothic"/>
                        </a:rPr>
                        <a:t>dependencies, robust for different marginal distributions</a:t>
                      </a:r>
                      <a:endParaRPr sz="1200">
                        <a:latin typeface="Century Gothic"/>
                        <a:ea typeface="Century Gothic"/>
                        <a:cs typeface="Century Gothic"/>
                        <a:sym typeface="Century Gothic"/>
                      </a:endParaRPr>
                    </a:p>
                  </a:txBody>
                  <a:tcPr marT="121900" marB="121900" marR="121900" marL="121900"/>
                </a:tc>
              </a:tr>
              <a:tr h="411175">
                <a:tc>
                  <a:txBody>
                    <a:bodyPr/>
                    <a:lstStyle/>
                    <a:p>
                      <a:pPr indent="0" lvl="0" marL="0" rtl="0" algn="l">
                        <a:lnSpc>
                          <a:spcPct val="115000"/>
                        </a:lnSpc>
                        <a:spcBef>
                          <a:spcPts val="0"/>
                        </a:spcBef>
                        <a:spcAft>
                          <a:spcPts val="0"/>
                        </a:spcAft>
                        <a:buNone/>
                      </a:pPr>
                      <a:r>
                        <a:rPr lang="en-BG" sz="1200">
                          <a:latin typeface="Century Gothic"/>
                          <a:ea typeface="Century Gothic"/>
                          <a:cs typeface="Century Gothic"/>
                          <a:sym typeface="Century Gothic"/>
                        </a:rPr>
                        <a:t>ParCorrWLS</a:t>
                      </a:r>
                      <a:endParaRPr sz="1200">
                        <a:latin typeface="Century Gothic"/>
                        <a:ea typeface="Century Gothic"/>
                        <a:cs typeface="Century Gothic"/>
                        <a:sym typeface="Century Gothic"/>
                      </a:endParaRPr>
                    </a:p>
                  </a:txBody>
                  <a:tcPr marT="121900" marB="121900" marR="121900" marL="121900"/>
                </a:tc>
                <a:tc>
                  <a:txBody>
                    <a:bodyPr/>
                    <a:lstStyle/>
                    <a:p>
                      <a:pPr indent="0" lvl="0" marL="0" rtl="0" algn="l">
                        <a:lnSpc>
                          <a:spcPct val="115000"/>
                        </a:lnSpc>
                        <a:spcBef>
                          <a:spcPts val="0"/>
                        </a:spcBef>
                        <a:spcAft>
                          <a:spcPts val="0"/>
                        </a:spcAft>
                        <a:buNone/>
                      </a:pPr>
                      <a:r>
                        <a:rPr lang="en-BG" sz="1200">
                          <a:latin typeface="Century Gothic"/>
                          <a:ea typeface="Century Gothic"/>
                          <a:cs typeface="Century Gothic"/>
                          <a:sym typeface="Century Gothic"/>
                        </a:rPr>
                        <a:t>continuous</a:t>
                      </a:r>
                      <a:endParaRPr sz="1200">
                        <a:latin typeface="Century Gothic"/>
                        <a:ea typeface="Century Gothic"/>
                        <a:cs typeface="Century Gothic"/>
                        <a:sym typeface="Century Gothic"/>
                      </a:endParaRPr>
                    </a:p>
                  </a:txBody>
                  <a:tcPr marT="121900" marB="121900" marR="121900" marL="121900"/>
                </a:tc>
                <a:tc>
                  <a:txBody>
                    <a:bodyPr/>
                    <a:lstStyle/>
                    <a:p>
                      <a:pPr indent="0" lvl="0" marL="0" rtl="0" algn="l">
                        <a:lnSpc>
                          <a:spcPct val="115000"/>
                        </a:lnSpc>
                        <a:spcBef>
                          <a:spcPts val="0"/>
                        </a:spcBef>
                        <a:spcAft>
                          <a:spcPts val="0"/>
                        </a:spcAft>
                        <a:buNone/>
                      </a:pPr>
                      <a:r>
                        <a:rPr b="1" lang="en-BG" sz="1200">
                          <a:latin typeface="Century Gothic"/>
                          <a:ea typeface="Century Gothic"/>
                          <a:cs typeface="Century Gothic"/>
                          <a:sym typeface="Century Gothic"/>
                        </a:rPr>
                        <a:t>linear</a:t>
                      </a:r>
                      <a:r>
                        <a:rPr lang="en-BG" sz="1200">
                          <a:latin typeface="Century Gothic"/>
                          <a:ea typeface="Century Gothic"/>
                          <a:cs typeface="Century Gothic"/>
                          <a:sym typeface="Century Gothic"/>
                        </a:rPr>
                        <a:t> dependencies, can account for heteroskedastic data</a:t>
                      </a:r>
                      <a:endParaRPr sz="1200">
                        <a:latin typeface="Century Gothic"/>
                        <a:ea typeface="Century Gothic"/>
                        <a:cs typeface="Century Gothic"/>
                        <a:sym typeface="Century Gothic"/>
                      </a:endParaRPr>
                    </a:p>
                  </a:txBody>
                  <a:tcPr marT="121900" marB="121900" marR="121900" marL="121900"/>
                </a:tc>
              </a:tr>
              <a:tr h="411175">
                <a:tc>
                  <a:txBody>
                    <a:bodyPr/>
                    <a:lstStyle/>
                    <a:p>
                      <a:pPr indent="0" lvl="0" marL="0" rtl="0" algn="l">
                        <a:lnSpc>
                          <a:spcPct val="115000"/>
                        </a:lnSpc>
                        <a:spcBef>
                          <a:spcPts val="0"/>
                        </a:spcBef>
                        <a:spcAft>
                          <a:spcPts val="0"/>
                        </a:spcAft>
                        <a:buNone/>
                      </a:pPr>
                      <a:r>
                        <a:rPr lang="en-BG" sz="1200">
                          <a:latin typeface="Century Gothic"/>
                          <a:ea typeface="Century Gothic"/>
                          <a:cs typeface="Century Gothic"/>
                          <a:sym typeface="Century Gothic"/>
                        </a:rPr>
                        <a:t>GPDC</a:t>
                      </a:r>
                      <a:endParaRPr sz="1200">
                        <a:latin typeface="Century Gothic"/>
                        <a:ea typeface="Century Gothic"/>
                        <a:cs typeface="Century Gothic"/>
                        <a:sym typeface="Century Gothic"/>
                      </a:endParaRPr>
                    </a:p>
                  </a:txBody>
                  <a:tcPr marT="121900" marB="121900" marR="121900" marL="121900"/>
                </a:tc>
                <a:tc>
                  <a:txBody>
                    <a:bodyPr/>
                    <a:lstStyle/>
                    <a:p>
                      <a:pPr indent="0" lvl="0" marL="0" rtl="0" algn="l">
                        <a:lnSpc>
                          <a:spcPct val="115000"/>
                        </a:lnSpc>
                        <a:spcBef>
                          <a:spcPts val="0"/>
                        </a:spcBef>
                        <a:spcAft>
                          <a:spcPts val="0"/>
                        </a:spcAft>
                        <a:buClr>
                          <a:schemeClr val="dk1"/>
                        </a:buClr>
                        <a:buSzPts val="1500"/>
                        <a:buFont typeface="Arial"/>
                        <a:buNone/>
                      </a:pPr>
                      <a:r>
                        <a:rPr lang="en-BG" sz="1200">
                          <a:solidFill>
                            <a:schemeClr val="dk1"/>
                          </a:solidFill>
                          <a:latin typeface="Century Gothic"/>
                          <a:ea typeface="Century Gothic"/>
                          <a:cs typeface="Century Gothic"/>
                          <a:sym typeface="Century Gothic"/>
                        </a:rPr>
                        <a:t>continuous</a:t>
                      </a:r>
                      <a:endParaRPr sz="1200" u="sng">
                        <a:latin typeface="Century Gothic"/>
                        <a:ea typeface="Century Gothic"/>
                        <a:cs typeface="Century Gothic"/>
                        <a:sym typeface="Century Gothic"/>
                      </a:endParaRPr>
                    </a:p>
                  </a:txBody>
                  <a:tcPr marT="121900" marB="121900" marR="121900" marL="121900"/>
                </a:tc>
                <a:tc>
                  <a:txBody>
                    <a:bodyPr/>
                    <a:lstStyle/>
                    <a:p>
                      <a:pPr indent="0" lvl="0" marL="0" rtl="0" algn="l">
                        <a:lnSpc>
                          <a:spcPct val="115000"/>
                        </a:lnSpc>
                        <a:spcBef>
                          <a:spcPts val="0"/>
                        </a:spcBef>
                        <a:spcAft>
                          <a:spcPts val="0"/>
                        </a:spcAft>
                        <a:buNone/>
                      </a:pPr>
                      <a:r>
                        <a:rPr lang="en-BG" sz="1200">
                          <a:latin typeface="Century Gothic"/>
                          <a:ea typeface="Century Gothic"/>
                          <a:cs typeface="Century Gothic"/>
                          <a:sym typeface="Century Gothic"/>
                        </a:rPr>
                        <a:t>with </a:t>
                      </a:r>
                      <a:r>
                        <a:rPr b="1" lang="en-BG" sz="1200">
                          <a:latin typeface="Century Gothic"/>
                          <a:ea typeface="Century Gothic"/>
                          <a:cs typeface="Century Gothic"/>
                          <a:sym typeface="Century Gothic"/>
                        </a:rPr>
                        <a:t>additive </a:t>
                      </a:r>
                      <a:r>
                        <a:rPr lang="en-BG" sz="1200">
                          <a:latin typeface="Century Gothic"/>
                          <a:ea typeface="Century Gothic"/>
                          <a:cs typeface="Century Gothic"/>
                          <a:sym typeface="Century Gothic"/>
                        </a:rPr>
                        <a:t>dependencies</a:t>
                      </a:r>
                      <a:endParaRPr sz="1200">
                        <a:latin typeface="Century Gothic"/>
                        <a:ea typeface="Century Gothic"/>
                        <a:cs typeface="Century Gothic"/>
                        <a:sym typeface="Century Gothic"/>
                      </a:endParaRPr>
                    </a:p>
                  </a:txBody>
                  <a:tcPr marT="121900" marB="121900" marR="121900" marL="121900"/>
                </a:tc>
              </a:tr>
              <a:tr h="411175">
                <a:tc>
                  <a:txBody>
                    <a:bodyPr/>
                    <a:lstStyle/>
                    <a:p>
                      <a:pPr indent="0" lvl="0" marL="0" rtl="0" algn="l">
                        <a:lnSpc>
                          <a:spcPct val="115000"/>
                        </a:lnSpc>
                        <a:spcBef>
                          <a:spcPts val="0"/>
                        </a:spcBef>
                        <a:spcAft>
                          <a:spcPts val="0"/>
                        </a:spcAft>
                        <a:buNone/>
                      </a:pPr>
                      <a:r>
                        <a:rPr lang="en-BG" sz="1200">
                          <a:latin typeface="Century Gothic"/>
                          <a:ea typeface="Century Gothic"/>
                          <a:cs typeface="Century Gothic"/>
                          <a:sym typeface="Century Gothic"/>
                        </a:rPr>
                        <a:t>CMIknn</a:t>
                      </a:r>
                      <a:endParaRPr sz="1200">
                        <a:latin typeface="Century Gothic"/>
                        <a:ea typeface="Century Gothic"/>
                        <a:cs typeface="Century Gothic"/>
                        <a:sym typeface="Century Gothic"/>
                      </a:endParaRPr>
                    </a:p>
                  </a:txBody>
                  <a:tcPr marT="121900" marB="121900" marR="121900" marL="121900"/>
                </a:tc>
                <a:tc>
                  <a:txBody>
                    <a:bodyPr/>
                    <a:lstStyle/>
                    <a:p>
                      <a:pPr indent="0" lvl="0" marL="0" rtl="0" algn="l">
                        <a:lnSpc>
                          <a:spcPct val="115000"/>
                        </a:lnSpc>
                        <a:spcBef>
                          <a:spcPts val="0"/>
                        </a:spcBef>
                        <a:spcAft>
                          <a:spcPts val="0"/>
                        </a:spcAft>
                        <a:buClr>
                          <a:schemeClr val="dk1"/>
                        </a:buClr>
                        <a:buSzPts val="1500"/>
                        <a:buFont typeface="Arial"/>
                        <a:buNone/>
                      </a:pPr>
                      <a:r>
                        <a:rPr lang="en-BG" sz="1200">
                          <a:solidFill>
                            <a:schemeClr val="dk1"/>
                          </a:solidFill>
                          <a:latin typeface="Century Gothic"/>
                          <a:ea typeface="Century Gothic"/>
                          <a:cs typeface="Century Gothic"/>
                          <a:sym typeface="Century Gothic"/>
                        </a:rPr>
                        <a:t>continuous</a:t>
                      </a:r>
                      <a:endParaRPr sz="1200" u="sng">
                        <a:latin typeface="Century Gothic"/>
                        <a:ea typeface="Century Gothic"/>
                        <a:cs typeface="Century Gothic"/>
                        <a:sym typeface="Century Gothic"/>
                      </a:endParaRPr>
                    </a:p>
                  </a:txBody>
                  <a:tcPr marT="121900" marB="121900" marR="121900" marL="121900"/>
                </a:tc>
                <a:tc>
                  <a:txBody>
                    <a:bodyPr/>
                    <a:lstStyle/>
                    <a:p>
                      <a:pPr indent="0" lvl="0" marL="0" rtl="0" algn="l">
                        <a:lnSpc>
                          <a:spcPct val="115000"/>
                        </a:lnSpc>
                        <a:spcBef>
                          <a:spcPts val="0"/>
                        </a:spcBef>
                        <a:spcAft>
                          <a:spcPts val="0"/>
                        </a:spcAft>
                        <a:buNone/>
                      </a:pPr>
                      <a:r>
                        <a:rPr lang="en-BG" sz="1200">
                          <a:latin typeface="Century Gothic"/>
                          <a:ea typeface="Century Gothic"/>
                          <a:cs typeface="Century Gothic"/>
                          <a:sym typeface="Century Gothic"/>
                        </a:rPr>
                        <a:t>with more general dependencies (</a:t>
                      </a:r>
                      <a:r>
                        <a:rPr b="1" lang="en-BG" sz="1200">
                          <a:latin typeface="Century Gothic"/>
                          <a:ea typeface="Century Gothic"/>
                          <a:cs typeface="Century Gothic"/>
                          <a:sym typeface="Century Gothic"/>
                        </a:rPr>
                        <a:t>permutation-based</a:t>
                      </a:r>
                      <a:r>
                        <a:rPr lang="en-BG" sz="1200">
                          <a:latin typeface="Century Gothic"/>
                          <a:ea typeface="Century Gothic"/>
                          <a:cs typeface="Century Gothic"/>
                          <a:sym typeface="Century Gothic"/>
                        </a:rPr>
                        <a:t> test)</a:t>
                      </a:r>
                      <a:endParaRPr sz="1200">
                        <a:latin typeface="Century Gothic"/>
                        <a:ea typeface="Century Gothic"/>
                        <a:cs typeface="Century Gothic"/>
                        <a:sym typeface="Century Gothic"/>
                      </a:endParaRPr>
                    </a:p>
                  </a:txBody>
                  <a:tcPr marT="121900" marB="121900" marR="121900" marL="121900"/>
                </a:tc>
              </a:tr>
              <a:tr h="411175">
                <a:tc>
                  <a:txBody>
                    <a:bodyPr/>
                    <a:lstStyle/>
                    <a:p>
                      <a:pPr indent="0" lvl="0" marL="0" rtl="0" algn="l">
                        <a:lnSpc>
                          <a:spcPct val="115000"/>
                        </a:lnSpc>
                        <a:spcBef>
                          <a:spcPts val="0"/>
                        </a:spcBef>
                        <a:spcAft>
                          <a:spcPts val="0"/>
                        </a:spcAft>
                        <a:buNone/>
                      </a:pPr>
                      <a:r>
                        <a:rPr lang="en-BG" sz="1200">
                          <a:latin typeface="Century Gothic"/>
                          <a:ea typeface="Century Gothic"/>
                          <a:cs typeface="Century Gothic"/>
                          <a:sym typeface="Century Gothic"/>
                        </a:rPr>
                        <a:t>Gsquared</a:t>
                      </a:r>
                      <a:endParaRPr sz="1200">
                        <a:latin typeface="Century Gothic"/>
                        <a:ea typeface="Century Gothic"/>
                        <a:cs typeface="Century Gothic"/>
                        <a:sym typeface="Century Gothic"/>
                      </a:endParaRPr>
                    </a:p>
                  </a:txBody>
                  <a:tcPr marT="121900" marB="121900" marR="121900" marL="121900"/>
                </a:tc>
                <a:tc>
                  <a:txBody>
                    <a:bodyPr/>
                    <a:lstStyle/>
                    <a:p>
                      <a:pPr indent="0" lvl="0" marL="0" rtl="0" algn="l">
                        <a:lnSpc>
                          <a:spcPct val="115000"/>
                        </a:lnSpc>
                        <a:spcBef>
                          <a:spcPts val="0"/>
                        </a:spcBef>
                        <a:spcAft>
                          <a:spcPts val="0"/>
                        </a:spcAft>
                        <a:buClr>
                          <a:schemeClr val="dk1"/>
                        </a:buClr>
                        <a:buSzPts val="1500"/>
                        <a:buFont typeface="Arial"/>
                        <a:buNone/>
                      </a:pPr>
                      <a:r>
                        <a:rPr lang="en-BG" sz="1200">
                          <a:solidFill>
                            <a:schemeClr val="dk1"/>
                          </a:solidFill>
                          <a:latin typeface="Century Gothic"/>
                          <a:ea typeface="Century Gothic"/>
                          <a:cs typeface="Century Gothic"/>
                          <a:sym typeface="Century Gothic"/>
                        </a:rPr>
                        <a:t>discrete/cat.</a:t>
                      </a:r>
                      <a:endParaRPr sz="1200">
                        <a:latin typeface="Century Gothic"/>
                        <a:ea typeface="Century Gothic"/>
                        <a:cs typeface="Century Gothic"/>
                        <a:sym typeface="Century Gothic"/>
                      </a:endParaRPr>
                    </a:p>
                  </a:txBody>
                  <a:tcPr marT="121900" marB="121900" marR="121900" marL="121900"/>
                </a:tc>
                <a:tc>
                  <a:txBody>
                    <a:bodyPr/>
                    <a:lstStyle/>
                    <a:p>
                      <a:pPr indent="0" lvl="0" marL="0" rtl="0" algn="l">
                        <a:lnSpc>
                          <a:spcPct val="115000"/>
                        </a:lnSpc>
                        <a:spcBef>
                          <a:spcPts val="0"/>
                        </a:spcBef>
                        <a:spcAft>
                          <a:spcPts val="0"/>
                        </a:spcAft>
                        <a:buNone/>
                      </a:pPr>
                      <a:r>
                        <a:t/>
                      </a:r>
                      <a:endParaRPr sz="1200">
                        <a:latin typeface="Century Gothic"/>
                        <a:ea typeface="Century Gothic"/>
                        <a:cs typeface="Century Gothic"/>
                        <a:sym typeface="Century Gothic"/>
                      </a:endParaRPr>
                    </a:p>
                  </a:txBody>
                  <a:tcPr marT="121900" marB="121900" marR="121900" marL="121900"/>
                </a:tc>
              </a:tr>
              <a:tr h="411175">
                <a:tc>
                  <a:txBody>
                    <a:bodyPr/>
                    <a:lstStyle/>
                    <a:p>
                      <a:pPr indent="0" lvl="0" marL="0" rtl="0" algn="l">
                        <a:lnSpc>
                          <a:spcPct val="115000"/>
                        </a:lnSpc>
                        <a:spcBef>
                          <a:spcPts val="0"/>
                        </a:spcBef>
                        <a:spcAft>
                          <a:spcPts val="0"/>
                        </a:spcAft>
                        <a:buNone/>
                      </a:pPr>
                      <a:r>
                        <a:rPr lang="en-BG" sz="1200">
                          <a:latin typeface="Century Gothic"/>
                          <a:ea typeface="Century Gothic"/>
                          <a:cs typeface="Century Gothic"/>
                          <a:sym typeface="Century Gothic"/>
                        </a:rPr>
                        <a:t>CMIsymb</a:t>
                      </a:r>
                      <a:endParaRPr sz="1200">
                        <a:latin typeface="Century Gothic"/>
                        <a:ea typeface="Century Gothic"/>
                        <a:cs typeface="Century Gothic"/>
                        <a:sym typeface="Century Gothic"/>
                      </a:endParaRPr>
                    </a:p>
                  </a:txBody>
                  <a:tcPr marT="121900" marB="121900" marR="121900" marL="121900"/>
                </a:tc>
                <a:tc>
                  <a:txBody>
                    <a:bodyPr/>
                    <a:lstStyle/>
                    <a:p>
                      <a:pPr indent="0" lvl="0" marL="0" rtl="0" algn="l">
                        <a:lnSpc>
                          <a:spcPct val="115000"/>
                        </a:lnSpc>
                        <a:spcBef>
                          <a:spcPts val="0"/>
                        </a:spcBef>
                        <a:spcAft>
                          <a:spcPts val="0"/>
                        </a:spcAft>
                        <a:buClr>
                          <a:schemeClr val="dk1"/>
                        </a:buClr>
                        <a:buSzPts val="1500"/>
                        <a:buFont typeface="Arial"/>
                        <a:buNone/>
                      </a:pPr>
                      <a:r>
                        <a:rPr lang="en-BG" sz="1200">
                          <a:solidFill>
                            <a:schemeClr val="dk1"/>
                          </a:solidFill>
                          <a:latin typeface="Century Gothic"/>
                          <a:ea typeface="Century Gothic"/>
                          <a:cs typeface="Century Gothic"/>
                          <a:sym typeface="Century Gothic"/>
                        </a:rPr>
                        <a:t>discrete/cat.</a:t>
                      </a:r>
                      <a:endParaRPr sz="1200">
                        <a:latin typeface="Century Gothic"/>
                        <a:ea typeface="Century Gothic"/>
                        <a:cs typeface="Century Gothic"/>
                        <a:sym typeface="Century Gothic"/>
                      </a:endParaRPr>
                    </a:p>
                  </a:txBody>
                  <a:tcPr marT="121900" marB="121900" marR="121900" marL="121900"/>
                </a:tc>
                <a:tc>
                  <a:txBody>
                    <a:bodyPr/>
                    <a:lstStyle/>
                    <a:p>
                      <a:pPr indent="0" lvl="0" marL="0" rtl="0" algn="l">
                        <a:lnSpc>
                          <a:spcPct val="115000"/>
                        </a:lnSpc>
                        <a:spcBef>
                          <a:spcPts val="0"/>
                        </a:spcBef>
                        <a:spcAft>
                          <a:spcPts val="0"/>
                        </a:spcAft>
                        <a:buNone/>
                      </a:pPr>
                      <a:r>
                        <a:rPr b="1" lang="en-BG" sz="1200">
                          <a:latin typeface="Century Gothic"/>
                          <a:ea typeface="Century Gothic"/>
                          <a:cs typeface="Century Gothic"/>
                          <a:sym typeface="Century Gothic"/>
                        </a:rPr>
                        <a:t>permutation-based</a:t>
                      </a:r>
                      <a:r>
                        <a:rPr lang="en-BG" sz="1200">
                          <a:latin typeface="Century Gothic"/>
                          <a:ea typeface="Century Gothic"/>
                          <a:cs typeface="Century Gothic"/>
                          <a:sym typeface="Century Gothic"/>
                        </a:rPr>
                        <a:t> test</a:t>
                      </a:r>
                      <a:endParaRPr sz="1200">
                        <a:latin typeface="Century Gothic"/>
                        <a:ea typeface="Century Gothic"/>
                        <a:cs typeface="Century Gothic"/>
                        <a:sym typeface="Century Gothic"/>
                      </a:endParaRPr>
                    </a:p>
                  </a:txBody>
                  <a:tcPr marT="121900" marB="121900" marR="121900" marL="121900"/>
                </a:tc>
              </a:tr>
              <a:tr h="411175">
                <a:tc>
                  <a:txBody>
                    <a:bodyPr/>
                    <a:lstStyle/>
                    <a:p>
                      <a:pPr indent="0" lvl="0" marL="0" rtl="0" algn="l">
                        <a:lnSpc>
                          <a:spcPct val="115000"/>
                        </a:lnSpc>
                        <a:spcBef>
                          <a:spcPts val="0"/>
                        </a:spcBef>
                        <a:spcAft>
                          <a:spcPts val="0"/>
                        </a:spcAft>
                        <a:buNone/>
                      </a:pPr>
                      <a:r>
                        <a:rPr lang="en-BG" sz="1200">
                          <a:latin typeface="Century Gothic"/>
                          <a:ea typeface="Century Gothic"/>
                          <a:cs typeface="Century Gothic"/>
                          <a:sym typeface="Century Gothic"/>
                        </a:rPr>
                        <a:t>RegressionCI</a:t>
                      </a:r>
                      <a:endParaRPr sz="1200">
                        <a:latin typeface="Century Gothic"/>
                        <a:ea typeface="Century Gothic"/>
                        <a:cs typeface="Century Gothic"/>
                        <a:sym typeface="Century Gothic"/>
                      </a:endParaRPr>
                    </a:p>
                  </a:txBody>
                  <a:tcPr marT="121900" marB="121900" marR="121900" marL="121900"/>
                </a:tc>
                <a:tc>
                  <a:txBody>
                    <a:bodyPr/>
                    <a:lstStyle/>
                    <a:p>
                      <a:pPr indent="0" lvl="0" marL="0" rtl="0" algn="l">
                        <a:lnSpc>
                          <a:spcPct val="115000"/>
                        </a:lnSpc>
                        <a:spcBef>
                          <a:spcPts val="0"/>
                        </a:spcBef>
                        <a:spcAft>
                          <a:spcPts val="0"/>
                        </a:spcAft>
                        <a:buClr>
                          <a:schemeClr val="dk1"/>
                        </a:buClr>
                        <a:buSzPts val="1500"/>
                        <a:buFont typeface="Arial"/>
                        <a:buNone/>
                      </a:pPr>
                      <a:r>
                        <a:rPr lang="en-BG" sz="1200">
                          <a:solidFill>
                            <a:schemeClr val="dk1"/>
                          </a:solidFill>
                          <a:latin typeface="Century Gothic"/>
                          <a:ea typeface="Century Gothic"/>
                          <a:cs typeface="Century Gothic"/>
                          <a:sym typeface="Century Gothic"/>
                        </a:rPr>
                        <a:t>mixed datasets</a:t>
                      </a:r>
                      <a:endParaRPr sz="1200">
                        <a:latin typeface="Century Gothic"/>
                        <a:ea typeface="Century Gothic"/>
                        <a:cs typeface="Century Gothic"/>
                        <a:sym typeface="Century Gothic"/>
                      </a:endParaRPr>
                    </a:p>
                  </a:txBody>
                  <a:tcPr marT="121900" marB="121900" marR="121900" marL="121900"/>
                </a:tc>
                <a:tc>
                  <a:txBody>
                    <a:bodyPr/>
                    <a:lstStyle/>
                    <a:p>
                      <a:pPr indent="0" lvl="0" marL="0" rtl="0" algn="l">
                        <a:lnSpc>
                          <a:spcPct val="115000"/>
                        </a:lnSpc>
                        <a:spcBef>
                          <a:spcPts val="0"/>
                        </a:spcBef>
                        <a:spcAft>
                          <a:spcPts val="0"/>
                        </a:spcAft>
                        <a:buNone/>
                      </a:pPr>
                      <a:r>
                        <a:rPr lang="en-BG" sz="1200">
                          <a:latin typeface="Century Gothic"/>
                          <a:ea typeface="Century Gothic"/>
                          <a:cs typeface="Century Gothic"/>
                          <a:sym typeface="Century Gothic"/>
                        </a:rPr>
                        <a:t>discrete/categorical and (</a:t>
                      </a:r>
                      <a:r>
                        <a:rPr b="1" lang="en-BG" sz="1200">
                          <a:latin typeface="Century Gothic"/>
                          <a:ea typeface="Century Gothic"/>
                          <a:cs typeface="Century Gothic"/>
                          <a:sym typeface="Century Gothic"/>
                        </a:rPr>
                        <a:t>linear</a:t>
                      </a:r>
                      <a:r>
                        <a:rPr lang="en-BG" sz="1200">
                          <a:latin typeface="Century Gothic"/>
                          <a:ea typeface="Century Gothic"/>
                          <a:cs typeface="Century Gothic"/>
                          <a:sym typeface="Century Gothic"/>
                        </a:rPr>
                        <a:t>) continuous variables</a:t>
                      </a:r>
                      <a:endParaRPr sz="1200">
                        <a:latin typeface="Century Gothic"/>
                        <a:ea typeface="Century Gothic"/>
                        <a:cs typeface="Century Gothic"/>
                        <a:sym typeface="Century Gothic"/>
                      </a:endParaRPr>
                    </a:p>
                  </a:txBody>
                  <a:tcPr marT="121900" marB="121900" marR="121900" marL="121900"/>
                </a:tc>
              </a:tr>
            </a:tbl>
          </a:graphicData>
        </a:graphic>
      </p:graphicFrame>
      <p:sp>
        <p:nvSpPr>
          <p:cNvPr id="828" name="Google Shape;828;g2e0871e8e00_5_180"/>
          <p:cNvSpPr txBox="1"/>
          <p:nvPr>
            <p:ph idx="12" type="sldNum"/>
          </p:nvPr>
        </p:nvSpPr>
        <p:spPr>
          <a:xfrm>
            <a:off x="11631310" y="68880"/>
            <a:ext cx="4641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BG"/>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2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2" name="Shape 832"/>
        <p:cNvGrpSpPr/>
        <p:nvPr/>
      </p:nvGrpSpPr>
      <p:grpSpPr>
        <a:xfrm>
          <a:off x="0" y="0"/>
          <a:ext cx="0" cy="0"/>
          <a:chOff x="0" y="0"/>
          <a:chExt cx="0" cy="0"/>
        </a:xfrm>
      </p:grpSpPr>
      <p:sp>
        <p:nvSpPr>
          <p:cNvPr id="833" name="Google Shape;833;g2e0f24ec015_0_72"/>
          <p:cNvSpPr txBox="1"/>
          <p:nvPr/>
        </p:nvSpPr>
        <p:spPr>
          <a:xfrm>
            <a:off x="1337762" y="5410103"/>
            <a:ext cx="1818900" cy="4926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b="1" lang="en-BG" sz="1600">
                <a:solidFill>
                  <a:schemeClr val="dk1"/>
                </a:solidFill>
                <a:latin typeface="Century Gothic"/>
                <a:ea typeface="Century Gothic"/>
                <a:cs typeface="Century Gothic"/>
                <a:sym typeface="Century Gothic"/>
              </a:rPr>
              <a:t>Overcontrol</a:t>
            </a:r>
            <a:endParaRPr b="1" sz="1600">
              <a:solidFill>
                <a:schemeClr val="dk1"/>
              </a:solidFill>
              <a:latin typeface="Century Gothic"/>
              <a:ea typeface="Century Gothic"/>
              <a:cs typeface="Century Gothic"/>
              <a:sym typeface="Century Gothic"/>
            </a:endParaRPr>
          </a:p>
        </p:txBody>
      </p:sp>
      <p:sp>
        <p:nvSpPr>
          <p:cNvPr id="834" name="Google Shape;834;g2e0f24ec015_0_72"/>
          <p:cNvSpPr txBox="1"/>
          <p:nvPr/>
        </p:nvSpPr>
        <p:spPr>
          <a:xfrm>
            <a:off x="5113796" y="5410103"/>
            <a:ext cx="1818900" cy="4926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b="1" lang="en-BG" sz="1600">
                <a:solidFill>
                  <a:schemeClr val="dk1"/>
                </a:solidFill>
                <a:latin typeface="Century Gothic"/>
                <a:ea typeface="Century Gothic"/>
                <a:cs typeface="Century Gothic"/>
                <a:sym typeface="Century Gothic"/>
              </a:rPr>
              <a:t>Confounder</a:t>
            </a:r>
            <a:endParaRPr b="1" sz="1600">
              <a:solidFill>
                <a:schemeClr val="dk1"/>
              </a:solidFill>
              <a:latin typeface="Century Gothic"/>
              <a:ea typeface="Century Gothic"/>
              <a:cs typeface="Century Gothic"/>
              <a:sym typeface="Century Gothic"/>
            </a:endParaRPr>
          </a:p>
        </p:txBody>
      </p:sp>
      <p:sp>
        <p:nvSpPr>
          <p:cNvPr id="835" name="Google Shape;835;g2e0f24ec015_0_72"/>
          <p:cNvSpPr txBox="1"/>
          <p:nvPr/>
        </p:nvSpPr>
        <p:spPr>
          <a:xfrm>
            <a:off x="9035429" y="5410103"/>
            <a:ext cx="1818900" cy="4926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b="1" lang="en-BG" sz="1600">
                <a:solidFill>
                  <a:schemeClr val="dk1"/>
                </a:solidFill>
                <a:latin typeface="Century Gothic"/>
                <a:ea typeface="Century Gothic"/>
                <a:cs typeface="Century Gothic"/>
                <a:sym typeface="Century Gothic"/>
              </a:rPr>
              <a:t>Collider</a:t>
            </a:r>
            <a:endParaRPr b="1" sz="1600">
              <a:solidFill>
                <a:schemeClr val="dk1"/>
              </a:solidFill>
              <a:latin typeface="Century Gothic"/>
              <a:ea typeface="Century Gothic"/>
              <a:cs typeface="Century Gothic"/>
              <a:sym typeface="Century Gothic"/>
            </a:endParaRPr>
          </a:p>
        </p:txBody>
      </p:sp>
      <p:sp>
        <p:nvSpPr>
          <p:cNvPr id="836" name="Google Shape;836;g2e0f24ec015_0_72"/>
          <p:cNvSpPr txBox="1"/>
          <p:nvPr/>
        </p:nvSpPr>
        <p:spPr>
          <a:xfrm>
            <a:off x="4171567" y="1655233"/>
            <a:ext cx="3848700" cy="3751500"/>
          </a:xfrm>
          <a:prstGeom prst="rect">
            <a:avLst/>
          </a:prstGeom>
          <a:noFill/>
          <a:ln cap="flat" cmpd="sng" w="9525">
            <a:solidFill>
              <a:srgbClr val="000000"/>
            </a:solidFill>
            <a:prstDash val="solid"/>
            <a:round/>
            <a:headEnd len="sm" w="sm" type="none"/>
            <a:tailEnd len="sm" w="sm" type="none"/>
          </a:ln>
        </p:spPr>
        <p:txBody>
          <a:bodyPr anchorCtr="0" anchor="t" bIns="121900" lIns="121900" spcFirstLastPara="1" rIns="121900" wrap="square" tIns="121900">
            <a:noAutofit/>
          </a:bodyPr>
          <a:lstStyle/>
          <a:p>
            <a:pPr indent="0" lvl="0" marL="0" rtl="0" algn="ctr">
              <a:spcBef>
                <a:spcPts val="0"/>
              </a:spcBef>
              <a:spcAft>
                <a:spcPts val="0"/>
              </a:spcAft>
              <a:buNone/>
            </a:pPr>
            <a:r>
              <a:rPr lang="en-BG" sz="1700">
                <a:solidFill>
                  <a:schemeClr val="dk1"/>
                </a:solidFill>
                <a:latin typeface="Century Gothic"/>
                <a:ea typeface="Century Gothic"/>
                <a:cs typeface="Century Gothic"/>
                <a:sym typeface="Century Gothic"/>
              </a:rPr>
              <a:t>→ Present in the ecology literature</a:t>
            </a:r>
            <a:endParaRPr sz="17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rPr lang="en-BG" sz="1700">
                <a:solidFill>
                  <a:schemeClr val="dk1"/>
                </a:solidFill>
                <a:latin typeface="Century Gothic"/>
                <a:ea typeface="Century Gothic"/>
                <a:cs typeface="Century Gothic"/>
                <a:sym typeface="Century Gothic"/>
              </a:rPr>
              <a:t>Example: (</a:t>
            </a:r>
            <a:r>
              <a:rPr lang="en-BG" sz="1700" u="sng">
                <a:solidFill>
                  <a:schemeClr val="hlink"/>
                </a:solidFill>
                <a:latin typeface="Century Gothic"/>
                <a:ea typeface="Century Gothic"/>
                <a:cs typeface="Century Gothic"/>
                <a:sym typeface="Century Gothic"/>
                <a:hlinkClick r:id="rId3"/>
              </a:rPr>
              <a:t>Guo et al. 2018</a:t>
            </a:r>
            <a:r>
              <a:rPr lang="en-BG" sz="1700">
                <a:solidFill>
                  <a:schemeClr val="dk1"/>
                </a:solidFill>
                <a:latin typeface="Century Gothic"/>
                <a:ea typeface="Century Gothic"/>
                <a:cs typeface="Century Gothic"/>
                <a:sym typeface="Century Gothic"/>
              </a:rPr>
              <a:t>)</a:t>
            </a:r>
            <a:endParaRPr sz="17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sz="17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sz="17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sz="17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sz="17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sz="17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sz="17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sz="17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sz="17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sz="17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sz="9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rPr i="1" lang="en-BG" sz="1700">
                <a:solidFill>
                  <a:schemeClr val="dk1"/>
                </a:solidFill>
                <a:latin typeface="Century Gothic"/>
                <a:ea typeface="Century Gothic"/>
                <a:cs typeface="Century Gothic"/>
                <a:sym typeface="Century Gothic"/>
              </a:rPr>
              <a:t>But does not mean always well accounted for</a:t>
            </a:r>
            <a:endParaRPr i="1" sz="1700">
              <a:solidFill>
                <a:schemeClr val="dk1"/>
              </a:solidFill>
              <a:latin typeface="Century Gothic"/>
              <a:ea typeface="Century Gothic"/>
              <a:cs typeface="Century Gothic"/>
              <a:sym typeface="Century Gothic"/>
            </a:endParaRPr>
          </a:p>
        </p:txBody>
      </p:sp>
      <p:sp>
        <p:nvSpPr>
          <p:cNvPr id="837" name="Google Shape;837;g2e0f24ec015_0_72"/>
          <p:cNvSpPr/>
          <p:nvPr/>
        </p:nvSpPr>
        <p:spPr>
          <a:xfrm>
            <a:off x="4221670" y="3514200"/>
            <a:ext cx="1095900" cy="10956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rPr lang="en-BG" sz="1000">
                <a:latin typeface="Century Gothic"/>
                <a:ea typeface="Century Gothic"/>
                <a:cs typeface="Century Gothic"/>
                <a:sym typeface="Century Gothic"/>
              </a:rPr>
              <a:t>C</a:t>
            </a:r>
            <a:r>
              <a:rPr lang="en-BG" sz="1000">
                <a:latin typeface="Century Gothic"/>
                <a:ea typeface="Century Gothic"/>
                <a:cs typeface="Century Gothic"/>
                <a:sym typeface="Century Gothic"/>
              </a:rPr>
              <a:t>limate</a:t>
            </a:r>
            <a:endParaRPr sz="1000">
              <a:latin typeface="Century Gothic"/>
              <a:ea typeface="Century Gothic"/>
              <a:cs typeface="Century Gothic"/>
              <a:sym typeface="Century Gothic"/>
            </a:endParaRPr>
          </a:p>
        </p:txBody>
      </p:sp>
      <p:sp>
        <p:nvSpPr>
          <p:cNvPr id="838" name="Google Shape;838;g2e0f24ec015_0_72"/>
          <p:cNvSpPr/>
          <p:nvPr/>
        </p:nvSpPr>
        <p:spPr>
          <a:xfrm>
            <a:off x="5548009" y="2344867"/>
            <a:ext cx="1095900" cy="10956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rPr lang="en-BG" sz="1000">
                <a:latin typeface="Century Gothic"/>
                <a:ea typeface="Century Gothic"/>
                <a:cs typeface="Century Gothic"/>
                <a:sym typeface="Century Gothic"/>
              </a:rPr>
              <a:t>L</a:t>
            </a:r>
            <a:r>
              <a:rPr lang="en-BG" sz="1000">
                <a:latin typeface="Century Gothic"/>
                <a:ea typeface="Century Gothic"/>
                <a:cs typeface="Century Gothic"/>
                <a:sym typeface="Century Gothic"/>
              </a:rPr>
              <a:t>and use change</a:t>
            </a:r>
            <a:endParaRPr sz="1000">
              <a:latin typeface="Century Gothic"/>
              <a:ea typeface="Century Gothic"/>
              <a:cs typeface="Century Gothic"/>
              <a:sym typeface="Century Gothic"/>
            </a:endParaRPr>
          </a:p>
        </p:txBody>
      </p:sp>
      <p:sp>
        <p:nvSpPr>
          <p:cNvPr id="839" name="Google Shape;839;g2e0f24ec015_0_72"/>
          <p:cNvSpPr/>
          <p:nvPr/>
        </p:nvSpPr>
        <p:spPr>
          <a:xfrm>
            <a:off x="6876181" y="3514200"/>
            <a:ext cx="1095900" cy="10956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rPr lang="en-BG" sz="1000">
                <a:latin typeface="Century Gothic"/>
                <a:ea typeface="Century Gothic"/>
                <a:cs typeface="Century Gothic"/>
                <a:sym typeface="Century Gothic"/>
              </a:rPr>
              <a:t>Elev. species redistribution</a:t>
            </a:r>
            <a:endParaRPr sz="1000">
              <a:latin typeface="Century Gothic"/>
              <a:ea typeface="Century Gothic"/>
              <a:cs typeface="Century Gothic"/>
              <a:sym typeface="Century Gothic"/>
            </a:endParaRPr>
          </a:p>
        </p:txBody>
      </p:sp>
      <p:cxnSp>
        <p:nvCxnSpPr>
          <p:cNvPr id="840" name="Google Shape;840;g2e0f24ec015_0_72"/>
          <p:cNvCxnSpPr>
            <a:stCxn id="837" idx="6"/>
            <a:endCxn id="839" idx="2"/>
          </p:cNvCxnSpPr>
          <p:nvPr/>
        </p:nvCxnSpPr>
        <p:spPr>
          <a:xfrm>
            <a:off x="5317570" y="4062000"/>
            <a:ext cx="1558500" cy="0"/>
          </a:xfrm>
          <a:prstGeom prst="straightConnector1">
            <a:avLst/>
          </a:prstGeom>
          <a:noFill/>
          <a:ln cap="flat" cmpd="sng" w="19050">
            <a:solidFill>
              <a:schemeClr val="dk1"/>
            </a:solidFill>
            <a:prstDash val="solid"/>
            <a:round/>
            <a:headEnd len="med" w="med" type="none"/>
            <a:tailEnd len="med" w="med" type="triangle"/>
          </a:ln>
        </p:spPr>
      </p:cxnSp>
      <p:cxnSp>
        <p:nvCxnSpPr>
          <p:cNvPr id="841" name="Google Shape;841;g2e0f24ec015_0_72"/>
          <p:cNvCxnSpPr>
            <a:stCxn id="838" idx="3"/>
            <a:endCxn id="837" idx="7"/>
          </p:cNvCxnSpPr>
          <p:nvPr/>
        </p:nvCxnSpPr>
        <p:spPr>
          <a:xfrm flipH="1">
            <a:off x="5157099" y="3280020"/>
            <a:ext cx="551400" cy="394500"/>
          </a:xfrm>
          <a:prstGeom prst="straightConnector1">
            <a:avLst/>
          </a:prstGeom>
          <a:noFill/>
          <a:ln cap="flat" cmpd="sng" w="19050">
            <a:solidFill>
              <a:schemeClr val="dk1"/>
            </a:solidFill>
            <a:prstDash val="solid"/>
            <a:round/>
            <a:headEnd len="med" w="med" type="none"/>
            <a:tailEnd len="med" w="med" type="triangle"/>
          </a:ln>
        </p:spPr>
      </p:cxnSp>
      <p:cxnSp>
        <p:nvCxnSpPr>
          <p:cNvPr id="842" name="Google Shape;842;g2e0f24ec015_0_72"/>
          <p:cNvCxnSpPr>
            <a:stCxn id="838" idx="5"/>
            <a:endCxn id="839" idx="1"/>
          </p:cNvCxnSpPr>
          <p:nvPr/>
        </p:nvCxnSpPr>
        <p:spPr>
          <a:xfrm>
            <a:off x="6483418" y="3280020"/>
            <a:ext cx="553200" cy="394500"/>
          </a:xfrm>
          <a:prstGeom prst="straightConnector1">
            <a:avLst/>
          </a:prstGeom>
          <a:noFill/>
          <a:ln cap="flat" cmpd="sng" w="19050">
            <a:solidFill>
              <a:schemeClr val="dk1"/>
            </a:solidFill>
            <a:prstDash val="solid"/>
            <a:round/>
            <a:headEnd len="med" w="med" type="none"/>
            <a:tailEnd len="med" w="med" type="triangle"/>
          </a:ln>
        </p:spPr>
      </p:cxnSp>
      <p:sp>
        <p:nvSpPr>
          <p:cNvPr id="843" name="Google Shape;843;g2e0f24ec015_0_72"/>
          <p:cNvSpPr txBox="1"/>
          <p:nvPr/>
        </p:nvSpPr>
        <p:spPr>
          <a:xfrm>
            <a:off x="322767" y="1655233"/>
            <a:ext cx="3848700" cy="3751500"/>
          </a:xfrm>
          <a:prstGeom prst="rect">
            <a:avLst/>
          </a:prstGeom>
          <a:noFill/>
          <a:ln cap="flat" cmpd="sng" w="9525">
            <a:solidFill>
              <a:srgbClr val="000000"/>
            </a:solidFill>
            <a:prstDash val="solid"/>
            <a:round/>
            <a:headEnd len="sm" w="sm" type="none"/>
            <a:tailEnd len="sm" w="sm" type="none"/>
          </a:ln>
        </p:spPr>
        <p:txBody>
          <a:bodyPr anchorCtr="0" anchor="t" bIns="121900" lIns="121900" spcFirstLastPara="1" rIns="121900" wrap="square" tIns="121900">
            <a:noAutofit/>
          </a:bodyPr>
          <a:lstStyle/>
          <a:p>
            <a:pPr indent="0" lvl="0" marL="0" rtl="0" algn="ctr">
              <a:spcBef>
                <a:spcPts val="0"/>
              </a:spcBef>
              <a:spcAft>
                <a:spcPts val="0"/>
              </a:spcAft>
              <a:buNone/>
            </a:pPr>
            <a:r>
              <a:rPr lang="en-BG" sz="1700">
                <a:solidFill>
                  <a:schemeClr val="dk1"/>
                </a:solidFill>
                <a:latin typeface="Century Gothic"/>
                <a:ea typeface="Century Gothic"/>
                <a:cs typeface="Century Gothic"/>
                <a:sym typeface="Century Gothic"/>
              </a:rPr>
              <a:t>Web of Science</a:t>
            </a:r>
            <a:endParaRPr sz="17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sz="17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sz="17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sz="17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sz="17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rPr lang="en-BG" sz="1700">
                <a:solidFill>
                  <a:schemeClr val="dk1"/>
                </a:solidFill>
                <a:latin typeface="Century Gothic"/>
                <a:ea typeface="Century Gothic"/>
                <a:cs typeface="Century Gothic"/>
                <a:sym typeface="Century Gothic"/>
              </a:rPr>
              <a:t>“</a:t>
            </a:r>
            <a:r>
              <a:rPr i="1" lang="en-BG" sz="1700">
                <a:solidFill>
                  <a:schemeClr val="dk1"/>
                </a:solidFill>
                <a:latin typeface="Century Gothic"/>
                <a:ea typeface="Century Gothic"/>
                <a:cs typeface="Century Gothic"/>
                <a:sym typeface="Century Gothic"/>
              </a:rPr>
              <a:t>Ecology</a:t>
            </a:r>
            <a:r>
              <a:rPr lang="en-BG" sz="1700">
                <a:solidFill>
                  <a:schemeClr val="dk1"/>
                </a:solidFill>
                <a:latin typeface="Century Gothic"/>
                <a:ea typeface="Century Gothic"/>
                <a:cs typeface="Century Gothic"/>
                <a:sym typeface="Century Gothic"/>
              </a:rPr>
              <a:t>” &amp; “</a:t>
            </a:r>
            <a:r>
              <a:rPr i="1" lang="en-BG" sz="1700">
                <a:solidFill>
                  <a:schemeClr val="dk1"/>
                </a:solidFill>
                <a:latin typeface="Century Gothic"/>
                <a:ea typeface="Century Gothic"/>
                <a:cs typeface="Century Gothic"/>
                <a:sym typeface="Century Gothic"/>
              </a:rPr>
              <a:t>Overcontrol</a:t>
            </a:r>
            <a:r>
              <a:rPr lang="en-BG" sz="1700">
                <a:solidFill>
                  <a:schemeClr val="dk1"/>
                </a:solidFill>
                <a:latin typeface="Century Gothic"/>
                <a:ea typeface="Century Gothic"/>
                <a:cs typeface="Century Gothic"/>
                <a:sym typeface="Century Gothic"/>
              </a:rPr>
              <a:t>”</a:t>
            </a:r>
            <a:endParaRPr sz="17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rPr lang="en-BG" sz="1700">
                <a:solidFill>
                  <a:schemeClr val="dk1"/>
                </a:solidFill>
                <a:latin typeface="Century Gothic"/>
                <a:ea typeface="Century Gothic"/>
                <a:cs typeface="Century Gothic"/>
                <a:sym typeface="Century Gothic"/>
              </a:rPr>
              <a:t>=</a:t>
            </a:r>
            <a:endParaRPr sz="17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rPr lang="en-BG" sz="1700">
                <a:solidFill>
                  <a:schemeClr val="dk1"/>
                </a:solidFill>
                <a:latin typeface="Century Gothic"/>
                <a:ea typeface="Century Gothic"/>
                <a:cs typeface="Century Gothic"/>
                <a:sym typeface="Century Gothic"/>
              </a:rPr>
              <a:t>∅</a:t>
            </a:r>
            <a:endParaRPr sz="1700">
              <a:solidFill>
                <a:schemeClr val="dk1"/>
              </a:solidFill>
              <a:latin typeface="Century Gothic"/>
              <a:ea typeface="Century Gothic"/>
              <a:cs typeface="Century Gothic"/>
              <a:sym typeface="Century Gothic"/>
            </a:endParaRPr>
          </a:p>
        </p:txBody>
      </p:sp>
      <p:sp>
        <p:nvSpPr>
          <p:cNvPr id="844" name="Google Shape;844;g2e0f24ec015_0_72"/>
          <p:cNvSpPr txBox="1"/>
          <p:nvPr/>
        </p:nvSpPr>
        <p:spPr>
          <a:xfrm>
            <a:off x="8020433" y="1655233"/>
            <a:ext cx="3848700" cy="3751500"/>
          </a:xfrm>
          <a:prstGeom prst="rect">
            <a:avLst/>
          </a:prstGeom>
          <a:noFill/>
          <a:ln cap="flat" cmpd="sng" w="9525">
            <a:solidFill>
              <a:srgbClr val="000000"/>
            </a:solidFill>
            <a:prstDash val="solid"/>
            <a:round/>
            <a:headEnd len="sm" w="sm" type="none"/>
            <a:tailEnd len="sm" w="sm" type="none"/>
          </a:ln>
        </p:spPr>
        <p:txBody>
          <a:bodyPr anchorCtr="0" anchor="t" bIns="121900" lIns="121900" spcFirstLastPara="1" rIns="121900" wrap="square" tIns="121900">
            <a:noAutofit/>
          </a:bodyPr>
          <a:lstStyle/>
          <a:p>
            <a:pPr indent="0" lvl="0" marL="0" rtl="0" algn="ctr">
              <a:spcBef>
                <a:spcPts val="0"/>
              </a:spcBef>
              <a:spcAft>
                <a:spcPts val="0"/>
              </a:spcAft>
              <a:buClr>
                <a:schemeClr val="dk1"/>
              </a:buClr>
              <a:buSzPts val="1500"/>
              <a:buFont typeface="Arial"/>
              <a:buNone/>
            </a:pPr>
            <a:r>
              <a:rPr lang="en-BG" sz="1700">
                <a:solidFill>
                  <a:schemeClr val="dk1"/>
                </a:solidFill>
                <a:latin typeface="Century Gothic"/>
                <a:ea typeface="Century Gothic"/>
                <a:cs typeface="Century Gothic"/>
                <a:sym typeface="Century Gothic"/>
              </a:rPr>
              <a:t>Web of Science</a:t>
            </a:r>
            <a:endParaRPr sz="1700">
              <a:solidFill>
                <a:schemeClr val="dk1"/>
              </a:solidFill>
              <a:latin typeface="Century Gothic"/>
              <a:ea typeface="Century Gothic"/>
              <a:cs typeface="Century Gothic"/>
              <a:sym typeface="Century Gothic"/>
            </a:endParaRPr>
          </a:p>
          <a:p>
            <a:pPr indent="0" lvl="0" marL="0" rtl="0" algn="ctr">
              <a:spcBef>
                <a:spcPts val="0"/>
              </a:spcBef>
              <a:spcAft>
                <a:spcPts val="0"/>
              </a:spcAft>
              <a:buClr>
                <a:schemeClr val="dk1"/>
              </a:buClr>
              <a:buSzPts val="1500"/>
              <a:buFont typeface="Arial"/>
              <a:buNone/>
            </a:pPr>
            <a:r>
              <a:t/>
            </a:r>
            <a:endParaRPr sz="1700">
              <a:solidFill>
                <a:schemeClr val="dk1"/>
              </a:solidFill>
              <a:latin typeface="Century Gothic"/>
              <a:ea typeface="Century Gothic"/>
              <a:cs typeface="Century Gothic"/>
              <a:sym typeface="Century Gothic"/>
            </a:endParaRPr>
          </a:p>
          <a:p>
            <a:pPr indent="0" lvl="0" marL="0" rtl="0" algn="ctr">
              <a:spcBef>
                <a:spcPts val="0"/>
              </a:spcBef>
              <a:spcAft>
                <a:spcPts val="0"/>
              </a:spcAft>
              <a:buClr>
                <a:schemeClr val="dk1"/>
              </a:buClr>
              <a:buSzPts val="1500"/>
              <a:buFont typeface="Arial"/>
              <a:buNone/>
            </a:pPr>
            <a:r>
              <a:t/>
            </a:r>
            <a:endParaRPr sz="1700">
              <a:solidFill>
                <a:schemeClr val="dk1"/>
              </a:solidFill>
              <a:latin typeface="Century Gothic"/>
              <a:ea typeface="Century Gothic"/>
              <a:cs typeface="Century Gothic"/>
              <a:sym typeface="Century Gothic"/>
            </a:endParaRPr>
          </a:p>
          <a:p>
            <a:pPr indent="0" lvl="0" marL="0" rtl="0" algn="ctr">
              <a:spcBef>
                <a:spcPts val="0"/>
              </a:spcBef>
              <a:spcAft>
                <a:spcPts val="0"/>
              </a:spcAft>
              <a:buClr>
                <a:schemeClr val="dk1"/>
              </a:buClr>
              <a:buSzPts val="1500"/>
              <a:buFont typeface="Arial"/>
              <a:buNone/>
            </a:pPr>
            <a:r>
              <a:t/>
            </a:r>
            <a:endParaRPr sz="1700">
              <a:solidFill>
                <a:schemeClr val="dk1"/>
              </a:solidFill>
              <a:latin typeface="Century Gothic"/>
              <a:ea typeface="Century Gothic"/>
              <a:cs typeface="Century Gothic"/>
              <a:sym typeface="Century Gothic"/>
            </a:endParaRPr>
          </a:p>
          <a:p>
            <a:pPr indent="0" lvl="0" marL="0" rtl="0" algn="ctr">
              <a:spcBef>
                <a:spcPts val="0"/>
              </a:spcBef>
              <a:spcAft>
                <a:spcPts val="0"/>
              </a:spcAft>
              <a:buClr>
                <a:schemeClr val="dk1"/>
              </a:buClr>
              <a:buSzPts val="1500"/>
              <a:buFont typeface="Arial"/>
              <a:buNone/>
            </a:pPr>
            <a:r>
              <a:t/>
            </a:r>
            <a:endParaRPr sz="1700">
              <a:solidFill>
                <a:schemeClr val="dk1"/>
              </a:solidFill>
              <a:latin typeface="Century Gothic"/>
              <a:ea typeface="Century Gothic"/>
              <a:cs typeface="Century Gothic"/>
              <a:sym typeface="Century Gothic"/>
            </a:endParaRPr>
          </a:p>
          <a:p>
            <a:pPr indent="0" lvl="0" marL="0" rtl="0" algn="ctr">
              <a:spcBef>
                <a:spcPts val="0"/>
              </a:spcBef>
              <a:spcAft>
                <a:spcPts val="0"/>
              </a:spcAft>
              <a:buClr>
                <a:schemeClr val="dk1"/>
              </a:buClr>
              <a:buSzPts val="1500"/>
              <a:buFont typeface="Arial"/>
              <a:buNone/>
            </a:pPr>
            <a:r>
              <a:rPr lang="en-BG" sz="1700">
                <a:solidFill>
                  <a:schemeClr val="dk1"/>
                </a:solidFill>
                <a:latin typeface="Century Gothic"/>
                <a:ea typeface="Century Gothic"/>
                <a:cs typeface="Century Gothic"/>
                <a:sym typeface="Century Gothic"/>
              </a:rPr>
              <a:t>“</a:t>
            </a:r>
            <a:r>
              <a:rPr i="1" lang="en-BG" sz="1700">
                <a:solidFill>
                  <a:schemeClr val="dk1"/>
                </a:solidFill>
                <a:latin typeface="Century Gothic"/>
                <a:ea typeface="Century Gothic"/>
                <a:cs typeface="Century Gothic"/>
                <a:sym typeface="Century Gothic"/>
              </a:rPr>
              <a:t>Ecology</a:t>
            </a:r>
            <a:r>
              <a:rPr lang="en-BG" sz="1700">
                <a:solidFill>
                  <a:schemeClr val="dk1"/>
                </a:solidFill>
                <a:latin typeface="Century Gothic"/>
                <a:ea typeface="Century Gothic"/>
                <a:cs typeface="Century Gothic"/>
                <a:sym typeface="Century Gothic"/>
              </a:rPr>
              <a:t>” &amp; “</a:t>
            </a:r>
            <a:r>
              <a:rPr i="1" lang="en-BG" sz="1700">
                <a:solidFill>
                  <a:schemeClr val="dk1"/>
                </a:solidFill>
                <a:latin typeface="Century Gothic"/>
                <a:ea typeface="Century Gothic"/>
                <a:cs typeface="Century Gothic"/>
                <a:sym typeface="Century Gothic"/>
              </a:rPr>
              <a:t>Collider</a:t>
            </a:r>
            <a:r>
              <a:rPr lang="en-BG" sz="1700">
                <a:solidFill>
                  <a:schemeClr val="dk1"/>
                </a:solidFill>
                <a:latin typeface="Century Gothic"/>
                <a:ea typeface="Century Gothic"/>
                <a:cs typeface="Century Gothic"/>
                <a:sym typeface="Century Gothic"/>
              </a:rPr>
              <a:t>”</a:t>
            </a:r>
            <a:endParaRPr sz="1700">
              <a:solidFill>
                <a:schemeClr val="dk1"/>
              </a:solidFill>
              <a:latin typeface="Century Gothic"/>
              <a:ea typeface="Century Gothic"/>
              <a:cs typeface="Century Gothic"/>
              <a:sym typeface="Century Gothic"/>
            </a:endParaRPr>
          </a:p>
          <a:p>
            <a:pPr indent="0" lvl="0" marL="0" rtl="0" algn="ctr">
              <a:spcBef>
                <a:spcPts val="0"/>
              </a:spcBef>
              <a:spcAft>
                <a:spcPts val="0"/>
              </a:spcAft>
              <a:buClr>
                <a:schemeClr val="dk1"/>
              </a:buClr>
              <a:buSzPts val="1500"/>
              <a:buFont typeface="Arial"/>
              <a:buNone/>
            </a:pPr>
            <a:r>
              <a:rPr lang="en-BG" sz="1700">
                <a:solidFill>
                  <a:schemeClr val="dk1"/>
                </a:solidFill>
                <a:latin typeface="Century Gothic"/>
                <a:ea typeface="Century Gothic"/>
                <a:cs typeface="Century Gothic"/>
                <a:sym typeface="Century Gothic"/>
              </a:rPr>
              <a:t>=</a:t>
            </a:r>
            <a:endParaRPr sz="1700">
              <a:solidFill>
                <a:schemeClr val="dk1"/>
              </a:solidFill>
              <a:latin typeface="Century Gothic"/>
              <a:ea typeface="Century Gothic"/>
              <a:cs typeface="Century Gothic"/>
              <a:sym typeface="Century Gothic"/>
            </a:endParaRPr>
          </a:p>
          <a:p>
            <a:pPr indent="0" lvl="0" marL="0" rtl="0" algn="ctr">
              <a:spcBef>
                <a:spcPts val="0"/>
              </a:spcBef>
              <a:spcAft>
                <a:spcPts val="0"/>
              </a:spcAft>
              <a:buClr>
                <a:schemeClr val="dk1"/>
              </a:buClr>
              <a:buSzPts val="1500"/>
              <a:buFont typeface="Arial"/>
              <a:buNone/>
            </a:pPr>
            <a:r>
              <a:rPr lang="en-BG" sz="1700">
                <a:solidFill>
                  <a:schemeClr val="dk1"/>
                </a:solidFill>
                <a:latin typeface="Century Gothic"/>
                <a:ea typeface="Century Gothic"/>
                <a:cs typeface="Century Gothic"/>
                <a:sym typeface="Century Gothic"/>
              </a:rPr>
              <a:t>∅</a:t>
            </a:r>
            <a:endParaRPr sz="17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sz="1700">
              <a:solidFill>
                <a:schemeClr val="dk1"/>
              </a:solidFill>
              <a:latin typeface="Century Gothic"/>
              <a:ea typeface="Century Gothic"/>
              <a:cs typeface="Century Gothic"/>
              <a:sym typeface="Century Gothic"/>
            </a:endParaRPr>
          </a:p>
        </p:txBody>
      </p:sp>
      <p:sp>
        <p:nvSpPr>
          <p:cNvPr id="845" name="Google Shape;845;g2e0f24ec015_0_72"/>
          <p:cNvSpPr txBox="1"/>
          <p:nvPr>
            <p:ph idx="4294967295" type="title"/>
          </p:nvPr>
        </p:nvSpPr>
        <p:spPr>
          <a:xfrm>
            <a:off x="254506" y="268550"/>
            <a:ext cx="44280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163A3C"/>
              </a:buClr>
              <a:buSzPts val="3600"/>
              <a:buFont typeface="Poppins"/>
              <a:buNone/>
            </a:pPr>
            <a:r>
              <a:rPr lang="en-BG"/>
              <a:t>Literature</a:t>
            </a:r>
            <a:r>
              <a:rPr lang="en-BG"/>
              <a:t> review</a:t>
            </a:r>
            <a:endParaRPr/>
          </a:p>
          <a:p>
            <a:pPr indent="0" lvl="0" marL="0" rtl="0" algn="l">
              <a:lnSpc>
                <a:spcPct val="90000"/>
              </a:lnSpc>
              <a:spcBef>
                <a:spcPts val="0"/>
              </a:spcBef>
              <a:spcAft>
                <a:spcPts val="0"/>
              </a:spcAft>
              <a:buClr>
                <a:srgbClr val="163A3C"/>
              </a:buClr>
              <a:buSzPts val="3600"/>
              <a:buFont typeface="Poppins"/>
              <a:buNone/>
            </a:pPr>
            <a:r>
              <a:rPr lang="en-BG" sz="2300"/>
              <a:t>Arif et al. 2022</a:t>
            </a:r>
            <a:endParaRPr sz="2300"/>
          </a:p>
        </p:txBody>
      </p:sp>
      <p:sp>
        <p:nvSpPr>
          <p:cNvPr id="846" name="Google Shape;846;g2e0f24ec015_0_72"/>
          <p:cNvSpPr txBox="1"/>
          <p:nvPr>
            <p:ph idx="12" type="sldNum"/>
          </p:nvPr>
        </p:nvSpPr>
        <p:spPr>
          <a:xfrm>
            <a:off x="11631310" y="68880"/>
            <a:ext cx="4641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BG"/>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3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4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3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4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3"/>
          <p:cNvSpPr txBox="1"/>
          <p:nvPr>
            <p:ph type="title"/>
          </p:nvPr>
        </p:nvSpPr>
        <p:spPr>
          <a:xfrm>
            <a:off x="254510" y="268555"/>
            <a:ext cx="10515600" cy="13257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163A3C"/>
              </a:buClr>
              <a:buSzPts val="3600"/>
              <a:buFont typeface="Poppins"/>
              <a:buNone/>
            </a:pPr>
            <a:r>
              <a:rPr lang="en-BG" sz="3100"/>
              <a:t>To answer causal questions</a:t>
            </a:r>
            <a:endParaRPr/>
          </a:p>
        </p:txBody>
      </p:sp>
      <p:sp>
        <p:nvSpPr>
          <p:cNvPr id="173" name="Google Shape;173;p3"/>
          <p:cNvSpPr/>
          <p:nvPr/>
        </p:nvSpPr>
        <p:spPr>
          <a:xfrm>
            <a:off x="2142950" y="1383073"/>
            <a:ext cx="3723900" cy="3271800"/>
          </a:xfrm>
          <a:prstGeom prst="roundRect">
            <a:avLst>
              <a:gd fmla="val 16667" name="adj"/>
            </a:avLst>
          </a:prstGeom>
          <a:solidFill>
            <a:srgbClr val="EEEEEE"/>
          </a:solid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rPr b="1" lang="en-BG" sz="1500">
                <a:latin typeface="Poppins"/>
                <a:ea typeface="Poppins"/>
                <a:cs typeface="Poppins"/>
                <a:sym typeface="Poppins"/>
              </a:rPr>
              <a:t>Interventional Study</a:t>
            </a:r>
            <a:endParaRPr sz="1500">
              <a:latin typeface="Poppins"/>
              <a:ea typeface="Poppins"/>
              <a:cs typeface="Poppins"/>
              <a:sym typeface="Poppins"/>
            </a:endParaRPr>
          </a:p>
          <a:p>
            <a:pPr indent="0" lvl="0" marL="0" rtl="0" algn="ctr">
              <a:spcBef>
                <a:spcPts val="0"/>
              </a:spcBef>
              <a:spcAft>
                <a:spcPts val="0"/>
              </a:spcAft>
              <a:buNone/>
            </a:pPr>
            <a:r>
              <a:t/>
            </a:r>
            <a:endParaRPr sz="1500"/>
          </a:p>
          <a:p>
            <a:pPr indent="0" lvl="0" marL="0" rtl="0" algn="ctr">
              <a:spcBef>
                <a:spcPts val="0"/>
              </a:spcBef>
              <a:spcAft>
                <a:spcPts val="0"/>
              </a:spcAft>
              <a:buNone/>
            </a:pPr>
            <a:r>
              <a:t/>
            </a:r>
            <a:endParaRPr sz="1500"/>
          </a:p>
          <a:p>
            <a:pPr indent="0" lvl="0" marL="0" rtl="0" algn="ctr">
              <a:spcBef>
                <a:spcPts val="0"/>
              </a:spcBef>
              <a:spcAft>
                <a:spcPts val="0"/>
              </a:spcAft>
              <a:buNone/>
            </a:pPr>
            <a:r>
              <a:t/>
            </a:r>
            <a:endParaRPr sz="1500"/>
          </a:p>
          <a:p>
            <a:pPr indent="0" lvl="0" marL="0" rtl="0" algn="ctr">
              <a:spcBef>
                <a:spcPts val="0"/>
              </a:spcBef>
              <a:spcAft>
                <a:spcPts val="0"/>
              </a:spcAft>
              <a:buNone/>
            </a:pPr>
            <a:r>
              <a:t/>
            </a:r>
            <a:endParaRPr sz="1500"/>
          </a:p>
          <a:p>
            <a:pPr indent="0" lvl="0" marL="0" rtl="0" algn="ctr">
              <a:spcBef>
                <a:spcPts val="0"/>
              </a:spcBef>
              <a:spcAft>
                <a:spcPts val="0"/>
              </a:spcAft>
              <a:buNone/>
            </a:pPr>
            <a:r>
              <a:t/>
            </a:r>
            <a:endParaRPr sz="1500"/>
          </a:p>
          <a:p>
            <a:pPr indent="0" lvl="0" marL="0" rtl="0" algn="ctr">
              <a:spcBef>
                <a:spcPts val="0"/>
              </a:spcBef>
              <a:spcAft>
                <a:spcPts val="0"/>
              </a:spcAft>
              <a:buNone/>
            </a:pPr>
            <a:r>
              <a:t/>
            </a:r>
            <a:endParaRPr sz="1500"/>
          </a:p>
          <a:p>
            <a:pPr indent="0" lvl="0" marL="0" rtl="0" algn="ctr">
              <a:spcBef>
                <a:spcPts val="0"/>
              </a:spcBef>
              <a:spcAft>
                <a:spcPts val="0"/>
              </a:spcAft>
              <a:buNone/>
            </a:pPr>
            <a:r>
              <a:t/>
            </a:r>
            <a:endParaRPr sz="1500"/>
          </a:p>
          <a:p>
            <a:pPr indent="0" lvl="0" marL="0" rtl="0" algn="ctr">
              <a:spcBef>
                <a:spcPts val="0"/>
              </a:spcBef>
              <a:spcAft>
                <a:spcPts val="0"/>
              </a:spcAft>
              <a:buNone/>
            </a:pPr>
            <a:r>
              <a:t/>
            </a:r>
            <a:endParaRPr sz="1500"/>
          </a:p>
          <a:p>
            <a:pPr indent="0" lvl="0" marL="0" rtl="0" algn="ctr">
              <a:spcBef>
                <a:spcPts val="0"/>
              </a:spcBef>
              <a:spcAft>
                <a:spcPts val="0"/>
              </a:spcAft>
              <a:buNone/>
            </a:pPr>
            <a:r>
              <a:t/>
            </a:r>
            <a:endParaRPr sz="1500"/>
          </a:p>
          <a:p>
            <a:pPr indent="0" lvl="0" marL="0" rtl="0" algn="ctr">
              <a:spcBef>
                <a:spcPts val="0"/>
              </a:spcBef>
              <a:spcAft>
                <a:spcPts val="0"/>
              </a:spcAft>
              <a:buNone/>
            </a:pPr>
            <a:r>
              <a:t/>
            </a:r>
            <a:endParaRPr sz="1500"/>
          </a:p>
          <a:p>
            <a:pPr indent="0" lvl="0" marL="0" rtl="0" algn="ctr">
              <a:spcBef>
                <a:spcPts val="0"/>
              </a:spcBef>
              <a:spcAft>
                <a:spcPts val="0"/>
              </a:spcAft>
              <a:buNone/>
            </a:pPr>
            <a:r>
              <a:t/>
            </a:r>
            <a:endParaRPr sz="1500"/>
          </a:p>
          <a:p>
            <a:pPr indent="0" lvl="0" marL="0" rtl="0" algn="l">
              <a:spcBef>
                <a:spcPts val="0"/>
              </a:spcBef>
              <a:spcAft>
                <a:spcPts val="0"/>
              </a:spcAft>
              <a:buNone/>
            </a:pPr>
            <a:r>
              <a:t/>
            </a:r>
            <a:endParaRPr sz="1500"/>
          </a:p>
        </p:txBody>
      </p:sp>
      <p:sp>
        <p:nvSpPr>
          <p:cNvPr id="174" name="Google Shape;174;p3"/>
          <p:cNvSpPr/>
          <p:nvPr/>
        </p:nvSpPr>
        <p:spPr>
          <a:xfrm>
            <a:off x="2452520" y="3389742"/>
            <a:ext cx="782400" cy="782100"/>
          </a:xfrm>
          <a:prstGeom prst="ellipse">
            <a:avLst/>
          </a:prstGeom>
          <a:solidFill>
            <a:srgbClr val="FFFFFF"/>
          </a:solidFill>
          <a:ln cap="flat" cmpd="sng" w="19050">
            <a:solidFill>
              <a:srgbClr val="595959"/>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rPr lang="en-BG" sz="1900"/>
              <a:t>T</a:t>
            </a:r>
            <a:endParaRPr sz="1900"/>
          </a:p>
        </p:txBody>
      </p:sp>
      <p:sp>
        <p:nvSpPr>
          <p:cNvPr id="175" name="Google Shape;175;p3"/>
          <p:cNvSpPr/>
          <p:nvPr/>
        </p:nvSpPr>
        <p:spPr>
          <a:xfrm>
            <a:off x="3613753" y="1829027"/>
            <a:ext cx="782400" cy="782100"/>
          </a:xfrm>
          <a:prstGeom prst="ellipse">
            <a:avLst/>
          </a:prstGeom>
          <a:solidFill>
            <a:srgbClr val="FFFFFF"/>
          </a:solidFill>
          <a:ln cap="flat" cmpd="sng" w="19050">
            <a:solidFill>
              <a:srgbClr val="595959"/>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rPr lang="en-BG" sz="1900"/>
              <a:t>C</a:t>
            </a:r>
            <a:endParaRPr sz="1900"/>
          </a:p>
        </p:txBody>
      </p:sp>
      <p:sp>
        <p:nvSpPr>
          <p:cNvPr id="176" name="Google Shape;176;p3"/>
          <p:cNvSpPr/>
          <p:nvPr/>
        </p:nvSpPr>
        <p:spPr>
          <a:xfrm>
            <a:off x="4788486" y="3390527"/>
            <a:ext cx="781200" cy="780900"/>
          </a:xfrm>
          <a:prstGeom prst="ellipse">
            <a:avLst/>
          </a:prstGeom>
          <a:solidFill>
            <a:srgbClr val="FFFFFF"/>
          </a:solidFill>
          <a:ln cap="flat" cmpd="sng" w="19050">
            <a:solidFill>
              <a:srgbClr val="595959"/>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rPr lang="en-BG" sz="1900"/>
              <a:t>Y</a:t>
            </a:r>
            <a:endParaRPr sz="1900"/>
          </a:p>
        </p:txBody>
      </p:sp>
      <p:cxnSp>
        <p:nvCxnSpPr>
          <p:cNvPr id="177" name="Google Shape;177;p3"/>
          <p:cNvCxnSpPr>
            <a:stCxn id="174" idx="6"/>
            <a:endCxn id="176" idx="2"/>
          </p:cNvCxnSpPr>
          <p:nvPr/>
        </p:nvCxnSpPr>
        <p:spPr>
          <a:xfrm>
            <a:off x="3234920" y="3780792"/>
            <a:ext cx="1553700" cy="300"/>
          </a:xfrm>
          <a:prstGeom prst="straightConnector1">
            <a:avLst/>
          </a:prstGeom>
          <a:noFill/>
          <a:ln cap="flat" cmpd="sng" w="19050">
            <a:solidFill>
              <a:srgbClr val="000000"/>
            </a:solidFill>
            <a:prstDash val="solid"/>
            <a:round/>
            <a:headEnd len="med" w="med" type="none"/>
            <a:tailEnd len="med" w="med" type="triangle"/>
          </a:ln>
        </p:spPr>
      </p:cxnSp>
      <p:cxnSp>
        <p:nvCxnSpPr>
          <p:cNvPr id="178" name="Google Shape;178;p3"/>
          <p:cNvCxnSpPr>
            <a:stCxn id="175" idx="5"/>
            <a:endCxn id="176" idx="1"/>
          </p:cNvCxnSpPr>
          <p:nvPr/>
        </p:nvCxnSpPr>
        <p:spPr>
          <a:xfrm>
            <a:off x="4281573" y="2496592"/>
            <a:ext cx="621300" cy="1008300"/>
          </a:xfrm>
          <a:prstGeom prst="straightConnector1">
            <a:avLst/>
          </a:prstGeom>
          <a:noFill/>
          <a:ln cap="flat" cmpd="sng" w="19050">
            <a:solidFill>
              <a:srgbClr val="000000"/>
            </a:solidFill>
            <a:prstDash val="solid"/>
            <a:round/>
            <a:headEnd len="med" w="med" type="none"/>
            <a:tailEnd len="med" w="med" type="triangle"/>
          </a:ln>
        </p:spPr>
      </p:cxnSp>
      <p:sp>
        <p:nvSpPr>
          <p:cNvPr id="179" name="Google Shape;179;p3"/>
          <p:cNvSpPr txBox="1"/>
          <p:nvPr/>
        </p:nvSpPr>
        <p:spPr>
          <a:xfrm>
            <a:off x="3433950" y="2611033"/>
            <a:ext cx="1142100" cy="4308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lang="en-BG" sz="1200">
                <a:solidFill>
                  <a:srgbClr val="000000"/>
                </a:solidFill>
                <a:latin typeface="Century Gothic"/>
                <a:ea typeface="Century Gothic"/>
                <a:cs typeface="Century Gothic"/>
                <a:sym typeface="Century Gothic"/>
              </a:rPr>
              <a:t>Covariates</a:t>
            </a:r>
            <a:endParaRPr sz="1200">
              <a:solidFill>
                <a:srgbClr val="000000"/>
              </a:solidFill>
              <a:latin typeface="Century Gothic"/>
              <a:ea typeface="Century Gothic"/>
              <a:cs typeface="Century Gothic"/>
              <a:sym typeface="Century Gothic"/>
            </a:endParaRPr>
          </a:p>
        </p:txBody>
      </p:sp>
      <p:sp>
        <p:nvSpPr>
          <p:cNvPr id="180" name="Google Shape;180;p3"/>
          <p:cNvSpPr txBox="1"/>
          <p:nvPr/>
        </p:nvSpPr>
        <p:spPr>
          <a:xfrm>
            <a:off x="2272717" y="4171733"/>
            <a:ext cx="1142100" cy="4308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lang="en-BG" sz="1200">
                <a:solidFill>
                  <a:srgbClr val="000000"/>
                </a:solidFill>
                <a:latin typeface="Century Gothic"/>
                <a:ea typeface="Century Gothic"/>
                <a:cs typeface="Century Gothic"/>
                <a:sym typeface="Century Gothic"/>
              </a:rPr>
              <a:t>Treatment</a:t>
            </a:r>
            <a:endParaRPr sz="1200">
              <a:solidFill>
                <a:srgbClr val="000000"/>
              </a:solidFill>
              <a:latin typeface="Century Gothic"/>
              <a:ea typeface="Century Gothic"/>
              <a:cs typeface="Century Gothic"/>
              <a:sym typeface="Century Gothic"/>
            </a:endParaRPr>
          </a:p>
        </p:txBody>
      </p:sp>
      <p:sp>
        <p:nvSpPr>
          <p:cNvPr id="181" name="Google Shape;181;p3"/>
          <p:cNvSpPr txBox="1"/>
          <p:nvPr/>
        </p:nvSpPr>
        <p:spPr>
          <a:xfrm>
            <a:off x="4608083" y="4171733"/>
            <a:ext cx="1142100" cy="4308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lang="en-BG" sz="1200">
                <a:solidFill>
                  <a:srgbClr val="000000"/>
                </a:solidFill>
                <a:latin typeface="Century Gothic"/>
                <a:ea typeface="Century Gothic"/>
                <a:cs typeface="Century Gothic"/>
                <a:sym typeface="Century Gothic"/>
              </a:rPr>
              <a:t>Outcome</a:t>
            </a:r>
            <a:endParaRPr sz="1200">
              <a:solidFill>
                <a:srgbClr val="000000"/>
              </a:solidFill>
              <a:latin typeface="Century Gothic"/>
              <a:ea typeface="Century Gothic"/>
              <a:cs typeface="Century Gothic"/>
              <a:sym typeface="Century Gothic"/>
            </a:endParaRPr>
          </a:p>
        </p:txBody>
      </p:sp>
      <p:sp>
        <p:nvSpPr>
          <p:cNvPr id="182" name="Google Shape;182;p3"/>
          <p:cNvSpPr/>
          <p:nvPr/>
        </p:nvSpPr>
        <p:spPr>
          <a:xfrm>
            <a:off x="7239450" y="1383073"/>
            <a:ext cx="3723900" cy="3271800"/>
          </a:xfrm>
          <a:prstGeom prst="roundRect">
            <a:avLst>
              <a:gd fmla="val 16667" name="adj"/>
            </a:avLst>
          </a:prstGeom>
          <a:solidFill>
            <a:srgbClr val="EEEEEE"/>
          </a:solid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rPr b="1" lang="en-BG" sz="1500">
                <a:latin typeface="Poppins"/>
                <a:ea typeface="Poppins"/>
                <a:cs typeface="Poppins"/>
                <a:sym typeface="Poppins"/>
              </a:rPr>
              <a:t>Observational Study</a:t>
            </a:r>
            <a:endParaRPr b="1" sz="1500">
              <a:latin typeface="Poppins"/>
              <a:ea typeface="Poppins"/>
              <a:cs typeface="Poppins"/>
              <a:sym typeface="Poppins"/>
            </a:endParaRPr>
          </a:p>
          <a:p>
            <a:pPr indent="0" lvl="0" marL="0" rtl="0" algn="ctr">
              <a:spcBef>
                <a:spcPts val="0"/>
              </a:spcBef>
              <a:spcAft>
                <a:spcPts val="0"/>
              </a:spcAft>
              <a:buNone/>
            </a:pPr>
            <a:r>
              <a:t/>
            </a:r>
            <a:endParaRPr sz="1500"/>
          </a:p>
          <a:p>
            <a:pPr indent="0" lvl="0" marL="0" rtl="0" algn="ctr">
              <a:spcBef>
                <a:spcPts val="0"/>
              </a:spcBef>
              <a:spcAft>
                <a:spcPts val="0"/>
              </a:spcAft>
              <a:buNone/>
            </a:pPr>
            <a:r>
              <a:t/>
            </a:r>
            <a:endParaRPr sz="1500"/>
          </a:p>
          <a:p>
            <a:pPr indent="0" lvl="0" marL="0" rtl="0" algn="ctr">
              <a:spcBef>
                <a:spcPts val="0"/>
              </a:spcBef>
              <a:spcAft>
                <a:spcPts val="0"/>
              </a:spcAft>
              <a:buNone/>
            </a:pPr>
            <a:r>
              <a:t/>
            </a:r>
            <a:endParaRPr sz="1500"/>
          </a:p>
          <a:p>
            <a:pPr indent="0" lvl="0" marL="0" rtl="0" algn="ctr">
              <a:spcBef>
                <a:spcPts val="0"/>
              </a:spcBef>
              <a:spcAft>
                <a:spcPts val="0"/>
              </a:spcAft>
              <a:buNone/>
            </a:pPr>
            <a:r>
              <a:t/>
            </a:r>
            <a:endParaRPr sz="1500"/>
          </a:p>
          <a:p>
            <a:pPr indent="0" lvl="0" marL="0" rtl="0" algn="ctr">
              <a:spcBef>
                <a:spcPts val="0"/>
              </a:spcBef>
              <a:spcAft>
                <a:spcPts val="0"/>
              </a:spcAft>
              <a:buNone/>
            </a:pPr>
            <a:r>
              <a:t/>
            </a:r>
            <a:endParaRPr sz="1500"/>
          </a:p>
          <a:p>
            <a:pPr indent="0" lvl="0" marL="0" rtl="0" algn="ctr">
              <a:spcBef>
                <a:spcPts val="0"/>
              </a:spcBef>
              <a:spcAft>
                <a:spcPts val="0"/>
              </a:spcAft>
              <a:buNone/>
            </a:pPr>
            <a:r>
              <a:t/>
            </a:r>
            <a:endParaRPr sz="1500"/>
          </a:p>
          <a:p>
            <a:pPr indent="0" lvl="0" marL="0" rtl="0" algn="ctr">
              <a:spcBef>
                <a:spcPts val="0"/>
              </a:spcBef>
              <a:spcAft>
                <a:spcPts val="0"/>
              </a:spcAft>
              <a:buNone/>
            </a:pPr>
            <a:r>
              <a:t/>
            </a:r>
            <a:endParaRPr sz="1500"/>
          </a:p>
          <a:p>
            <a:pPr indent="0" lvl="0" marL="0" rtl="0" algn="ctr">
              <a:spcBef>
                <a:spcPts val="0"/>
              </a:spcBef>
              <a:spcAft>
                <a:spcPts val="0"/>
              </a:spcAft>
              <a:buNone/>
            </a:pPr>
            <a:r>
              <a:t/>
            </a:r>
            <a:endParaRPr sz="1500"/>
          </a:p>
          <a:p>
            <a:pPr indent="0" lvl="0" marL="0" rtl="0" algn="ctr">
              <a:spcBef>
                <a:spcPts val="0"/>
              </a:spcBef>
              <a:spcAft>
                <a:spcPts val="0"/>
              </a:spcAft>
              <a:buNone/>
            </a:pPr>
            <a:r>
              <a:t/>
            </a:r>
            <a:endParaRPr sz="1500"/>
          </a:p>
          <a:p>
            <a:pPr indent="0" lvl="0" marL="0" rtl="0" algn="ctr">
              <a:spcBef>
                <a:spcPts val="0"/>
              </a:spcBef>
              <a:spcAft>
                <a:spcPts val="0"/>
              </a:spcAft>
              <a:buNone/>
            </a:pPr>
            <a:r>
              <a:t/>
            </a:r>
            <a:endParaRPr sz="1500"/>
          </a:p>
          <a:p>
            <a:pPr indent="0" lvl="0" marL="0" rtl="0" algn="ctr">
              <a:spcBef>
                <a:spcPts val="0"/>
              </a:spcBef>
              <a:spcAft>
                <a:spcPts val="0"/>
              </a:spcAft>
              <a:buNone/>
            </a:pPr>
            <a:r>
              <a:t/>
            </a:r>
            <a:endParaRPr sz="1500"/>
          </a:p>
          <a:p>
            <a:pPr indent="0" lvl="0" marL="0" rtl="0" algn="l">
              <a:spcBef>
                <a:spcPts val="0"/>
              </a:spcBef>
              <a:spcAft>
                <a:spcPts val="0"/>
              </a:spcAft>
              <a:buNone/>
            </a:pPr>
            <a:r>
              <a:t/>
            </a:r>
            <a:endParaRPr sz="1500"/>
          </a:p>
        </p:txBody>
      </p:sp>
      <p:sp>
        <p:nvSpPr>
          <p:cNvPr id="183" name="Google Shape;183;p3"/>
          <p:cNvSpPr/>
          <p:nvPr/>
        </p:nvSpPr>
        <p:spPr>
          <a:xfrm>
            <a:off x="7549020" y="3389742"/>
            <a:ext cx="782400" cy="782100"/>
          </a:xfrm>
          <a:prstGeom prst="ellipse">
            <a:avLst/>
          </a:prstGeom>
          <a:solidFill>
            <a:srgbClr val="FFFFFF"/>
          </a:solidFill>
          <a:ln cap="flat" cmpd="sng" w="19050">
            <a:solidFill>
              <a:srgbClr val="595959"/>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rPr lang="en-BG" sz="1900"/>
              <a:t>T</a:t>
            </a:r>
            <a:endParaRPr sz="1900"/>
          </a:p>
        </p:txBody>
      </p:sp>
      <p:sp>
        <p:nvSpPr>
          <p:cNvPr id="184" name="Google Shape;184;p3"/>
          <p:cNvSpPr/>
          <p:nvPr/>
        </p:nvSpPr>
        <p:spPr>
          <a:xfrm>
            <a:off x="8710253" y="1829027"/>
            <a:ext cx="782400" cy="782100"/>
          </a:xfrm>
          <a:prstGeom prst="ellipse">
            <a:avLst/>
          </a:prstGeom>
          <a:solidFill>
            <a:srgbClr val="FFFFFF"/>
          </a:solidFill>
          <a:ln cap="flat" cmpd="sng" w="19050">
            <a:solidFill>
              <a:srgbClr val="595959"/>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rPr lang="en-BG" sz="1900"/>
              <a:t>C</a:t>
            </a:r>
            <a:endParaRPr sz="1900"/>
          </a:p>
        </p:txBody>
      </p:sp>
      <p:sp>
        <p:nvSpPr>
          <p:cNvPr id="185" name="Google Shape;185;p3"/>
          <p:cNvSpPr/>
          <p:nvPr/>
        </p:nvSpPr>
        <p:spPr>
          <a:xfrm>
            <a:off x="9884986" y="3390527"/>
            <a:ext cx="781200" cy="780900"/>
          </a:xfrm>
          <a:prstGeom prst="ellipse">
            <a:avLst/>
          </a:prstGeom>
          <a:solidFill>
            <a:srgbClr val="FFFFFF"/>
          </a:solidFill>
          <a:ln cap="flat" cmpd="sng" w="19050">
            <a:solidFill>
              <a:srgbClr val="595959"/>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rPr lang="en-BG" sz="1900"/>
              <a:t>Y</a:t>
            </a:r>
            <a:endParaRPr sz="1900"/>
          </a:p>
        </p:txBody>
      </p:sp>
      <p:cxnSp>
        <p:nvCxnSpPr>
          <p:cNvPr id="186" name="Google Shape;186;p3"/>
          <p:cNvCxnSpPr>
            <a:stCxn id="183" idx="6"/>
            <a:endCxn id="185" idx="2"/>
          </p:cNvCxnSpPr>
          <p:nvPr/>
        </p:nvCxnSpPr>
        <p:spPr>
          <a:xfrm>
            <a:off x="8331420" y="3780792"/>
            <a:ext cx="1553700" cy="300"/>
          </a:xfrm>
          <a:prstGeom prst="straightConnector1">
            <a:avLst/>
          </a:prstGeom>
          <a:noFill/>
          <a:ln cap="flat" cmpd="sng" w="19050">
            <a:solidFill>
              <a:srgbClr val="000000"/>
            </a:solidFill>
            <a:prstDash val="solid"/>
            <a:round/>
            <a:headEnd len="med" w="med" type="none"/>
            <a:tailEnd len="med" w="med" type="triangle"/>
          </a:ln>
        </p:spPr>
      </p:cxnSp>
      <p:cxnSp>
        <p:nvCxnSpPr>
          <p:cNvPr id="187" name="Google Shape;187;p3"/>
          <p:cNvCxnSpPr>
            <a:stCxn id="184" idx="3"/>
            <a:endCxn id="183" idx="7"/>
          </p:cNvCxnSpPr>
          <p:nvPr/>
        </p:nvCxnSpPr>
        <p:spPr>
          <a:xfrm flipH="1">
            <a:off x="8216733" y="2496592"/>
            <a:ext cx="608100" cy="1007700"/>
          </a:xfrm>
          <a:prstGeom prst="straightConnector1">
            <a:avLst/>
          </a:prstGeom>
          <a:noFill/>
          <a:ln cap="flat" cmpd="sng" w="19050">
            <a:solidFill>
              <a:srgbClr val="000000"/>
            </a:solidFill>
            <a:prstDash val="solid"/>
            <a:round/>
            <a:headEnd len="med" w="med" type="none"/>
            <a:tailEnd len="med" w="med" type="triangle"/>
          </a:ln>
        </p:spPr>
      </p:cxnSp>
      <p:cxnSp>
        <p:nvCxnSpPr>
          <p:cNvPr id="188" name="Google Shape;188;p3"/>
          <p:cNvCxnSpPr>
            <a:stCxn id="184" idx="5"/>
            <a:endCxn id="185" idx="1"/>
          </p:cNvCxnSpPr>
          <p:nvPr/>
        </p:nvCxnSpPr>
        <p:spPr>
          <a:xfrm>
            <a:off x="9378073" y="2496592"/>
            <a:ext cx="621300" cy="1008300"/>
          </a:xfrm>
          <a:prstGeom prst="straightConnector1">
            <a:avLst/>
          </a:prstGeom>
          <a:noFill/>
          <a:ln cap="flat" cmpd="sng" w="19050">
            <a:solidFill>
              <a:srgbClr val="000000"/>
            </a:solidFill>
            <a:prstDash val="solid"/>
            <a:round/>
            <a:headEnd len="med" w="med" type="none"/>
            <a:tailEnd len="med" w="med" type="triangle"/>
          </a:ln>
        </p:spPr>
      </p:cxnSp>
      <p:sp>
        <p:nvSpPr>
          <p:cNvPr id="189" name="Google Shape;189;p3"/>
          <p:cNvSpPr txBox="1"/>
          <p:nvPr/>
        </p:nvSpPr>
        <p:spPr>
          <a:xfrm>
            <a:off x="8530450" y="2611033"/>
            <a:ext cx="1142100" cy="4308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lang="en-BG" sz="1200">
                <a:solidFill>
                  <a:srgbClr val="000000"/>
                </a:solidFill>
                <a:latin typeface="Century Gothic"/>
                <a:ea typeface="Century Gothic"/>
                <a:cs typeface="Century Gothic"/>
                <a:sym typeface="Century Gothic"/>
              </a:rPr>
              <a:t>Covariates</a:t>
            </a:r>
            <a:endParaRPr sz="1200">
              <a:solidFill>
                <a:srgbClr val="000000"/>
              </a:solidFill>
              <a:latin typeface="Century Gothic"/>
              <a:ea typeface="Century Gothic"/>
              <a:cs typeface="Century Gothic"/>
              <a:sym typeface="Century Gothic"/>
            </a:endParaRPr>
          </a:p>
        </p:txBody>
      </p:sp>
      <p:sp>
        <p:nvSpPr>
          <p:cNvPr id="190" name="Google Shape;190;p3"/>
          <p:cNvSpPr txBox="1"/>
          <p:nvPr/>
        </p:nvSpPr>
        <p:spPr>
          <a:xfrm>
            <a:off x="7369217" y="4171733"/>
            <a:ext cx="1142100" cy="4308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lang="en-BG" sz="1200">
                <a:solidFill>
                  <a:srgbClr val="000000"/>
                </a:solidFill>
                <a:latin typeface="Century Gothic"/>
                <a:ea typeface="Century Gothic"/>
                <a:cs typeface="Century Gothic"/>
                <a:sym typeface="Century Gothic"/>
              </a:rPr>
              <a:t>Treatment</a:t>
            </a:r>
            <a:endParaRPr sz="1200">
              <a:solidFill>
                <a:srgbClr val="000000"/>
              </a:solidFill>
              <a:latin typeface="Century Gothic"/>
              <a:ea typeface="Century Gothic"/>
              <a:cs typeface="Century Gothic"/>
              <a:sym typeface="Century Gothic"/>
            </a:endParaRPr>
          </a:p>
        </p:txBody>
      </p:sp>
      <p:sp>
        <p:nvSpPr>
          <p:cNvPr id="191" name="Google Shape;191;p3"/>
          <p:cNvSpPr txBox="1"/>
          <p:nvPr/>
        </p:nvSpPr>
        <p:spPr>
          <a:xfrm>
            <a:off x="9704583" y="4171733"/>
            <a:ext cx="1142100" cy="4308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lang="en-BG" sz="1200">
                <a:solidFill>
                  <a:srgbClr val="000000"/>
                </a:solidFill>
                <a:latin typeface="Century Gothic"/>
                <a:ea typeface="Century Gothic"/>
                <a:cs typeface="Century Gothic"/>
                <a:sym typeface="Century Gothic"/>
              </a:rPr>
              <a:t>Outcome</a:t>
            </a:r>
            <a:endParaRPr sz="1200">
              <a:solidFill>
                <a:srgbClr val="000000"/>
              </a:solidFill>
              <a:latin typeface="Century Gothic"/>
              <a:ea typeface="Century Gothic"/>
              <a:cs typeface="Century Gothic"/>
              <a:sym typeface="Century Gothic"/>
            </a:endParaRPr>
          </a:p>
        </p:txBody>
      </p:sp>
      <p:sp>
        <p:nvSpPr>
          <p:cNvPr id="192" name="Google Shape;192;p3"/>
          <p:cNvSpPr txBox="1"/>
          <p:nvPr/>
        </p:nvSpPr>
        <p:spPr>
          <a:xfrm>
            <a:off x="2231555" y="2434509"/>
            <a:ext cx="12372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BG" sz="2000">
                <a:solidFill>
                  <a:schemeClr val="accent2"/>
                </a:solidFill>
                <a:latin typeface="Century Gothic"/>
                <a:ea typeface="Century Gothic"/>
                <a:cs typeface="Century Gothic"/>
                <a:sym typeface="Century Gothic"/>
              </a:rPr>
              <a:t>do(T=t)</a:t>
            </a:r>
            <a:endParaRPr sz="2000">
              <a:solidFill>
                <a:schemeClr val="accent2"/>
              </a:solidFill>
              <a:latin typeface="Century Gothic"/>
              <a:ea typeface="Century Gothic"/>
              <a:cs typeface="Century Gothic"/>
              <a:sym typeface="Century Gothic"/>
            </a:endParaRPr>
          </a:p>
        </p:txBody>
      </p:sp>
      <p:cxnSp>
        <p:nvCxnSpPr>
          <p:cNvPr id="193" name="Google Shape;193;p3"/>
          <p:cNvCxnSpPr>
            <a:stCxn id="175" idx="3"/>
            <a:endCxn id="174" idx="7"/>
          </p:cNvCxnSpPr>
          <p:nvPr/>
        </p:nvCxnSpPr>
        <p:spPr>
          <a:xfrm flipH="1">
            <a:off x="3120233" y="2496592"/>
            <a:ext cx="608100" cy="1007700"/>
          </a:xfrm>
          <a:prstGeom prst="straightConnector1">
            <a:avLst/>
          </a:prstGeom>
          <a:noFill/>
          <a:ln cap="flat" cmpd="sng" w="19050">
            <a:solidFill>
              <a:schemeClr val="accent2"/>
            </a:solidFill>
            <a:prstDash val="dot"/>
            <a:round/>
            <a:headEnd len="med" w="med" type="none"/>
            <a:tailEnd len="med" w="med" type="triangle"/>
          </a:ln>
        </p:spPr>
      </p:cxnSp>
      <p:sp>
        <p:nvSpPr>
          <p:cNvPr id="194" name="Google Shape;194;p3"/>
          <p:cNvSpPr txBox="1"/>
          <p:nvPr/>
        </p:nvSpPr>
        <p:spPr>
          <a:xfrm rot="-899105">
            <a:off x="3216454" y="2637777"/>
            <a:ext cx="474538" cy="661852"/>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BG" sz="3100">
                <a:solidFill>
                  <a:schemeClr val="accent2"/>
                </a:solidFill>
                <a:latin typeface="Century Gothic"/>
                <a:ea typeface="Century Gothic"/>
                <a:cs typeface="Century Gothic"/>
                <a:sym typeface="Century Gothic"/>
              </a:rPr>
              <a:t>X</a:t>
            </a:r>
            <a:endParaRPr sz="3100">
              <a:solidFill>
                <a:schemeClr val="accent2"/>
              </a:solidFill>
              <a:latin typeface="Century Gothic"/>
              <a:ea typeface="Century Gothic"/>
              <a:cs typeface="Century Gothic"/>
              <a:sym typeface="Century Gothic"/>
            </a:endParaRPr>
          </a:p>
        </p:txBody>
      </p:sp>
      <p:sp>
        <p:nvSpPr>
          <p:cNvPr id="195" name="Google Shape;195;p3"/>
          <p:cNvSpPr txBox="1"/>
          <p:nvPr/>
        </p:nvSpPr>
        <p:spPr>
          <a:xfrm>
            <a:off x="1790350" y="4788975"/>
            <a:ext cx="43872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BG" sz="1700">
                <a:solidFill>
                  <a:schemeClr val="accent2"/>
                </a:solidFill>
                <a:latin typeface="Century Gothic"/>
                <a:ea typeface="Century Gothic"/>
                <a:cs typeface="Century Gothic"/>
                <a:sym typeface="Century Gothic"/>
              </a:rPr>
              <a:t>ATE</a:t>
            </a:r>
            <a:r>
              <a:rPr baseline="-25000" lang="en-BG" sz="1700">
                <a:solidFill>
                  <a:schemeClr val="accent2"/>
                </a:solidFill>
                <a:latin typeface="Century Gothic"/>
                <a:ea typeface="Century Gothic"/>
                <a:cs typeface="Century Gothic"/>
                <a:sym typeface="Century Gothic"/>
              </a:rPr>
              <a:t> </a:t>
            </a:r>
            <a:r>
              <a:rPr lang="en-BG" sz="1700">
                <a:solidFill>
                  <a:schemeClr val="accent2"/>
                </a:solidFill>
                <a:latin typeface="Century Gothic"/>
                <a:ea typeface="Century Gothic"/>
                <a:cs typeface="Century Gothic"/>
                <a:sym typeface="Century Gothic"/>
              </a:rPr>
              <a:t>=  𝔼[Y|do(T=1)]  -  </a:t>
            </a:r>
            <a:r>
              <a:rPr lang="en-BG" sz="1700">
                <a:solidFill>
                  <a:schemeClr val="accent2"/>
                </a:solidFill>
                <a:latin typeface="Century Gothic"/>
                <a:ea typeface="Century Gothic"/>
                <a:cs typeface="Century Gothic"/>
                <a:sym typeface="Century Gothic"/>
              </a:rPr>
              <a:t>𝔼[Y|do(T=0)]</a:t>
            </a:r>
            <a:endParaRPr sz="1700">
              <a:solidFill>
                <a:schemeClr val="accent2"/>
              </a:solidFill>
              <a:latin typeface="Century Gothic"/>
              <a:ea typeface="Century Gothic"/>
              <a:cs typeface="Century Gothic"/>
              <a:sym typeface="Century Gothic"/>
            </a:endParaRPr>
          </a:p>
        </p:txBody>
      </p:sp>
      <p:sp>
        <p:nvSpPr>
          <p:cNvPr id="196" name="Google Shape;196;p3"/>
          <p:cNvSpPr txBox="1"/>
          <p:nvPr/>
        </p:nvSpPr>
        <p:spPr>
          <a:xfrm>
            <a:off x="628475" y="5726625"/>
            <a:ext cx="5052900" cy="9174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b="1" lang="en-BG" sz="1500">
                <a:solidFill>
                  <a:schemeClr val="dk1"/>
                </a:solidFill>
                <a:latin typeface="Century Gothic"/>
                <a:ea typeface="Century Gothic"/>
                <a:cs typeface="Century Gothic"/>
                <a:sym typeface="Century Gothic"/>
              </a:rPr>
              <a:t>Counterfactual:</a:t>
            </a:r>
            <a:r>
              <a:rPr lang="en-BG" sz="1500">
                <a:solidFill>
                  <a:schemeClr val="dk1"/>
                </a:solidFill>
                <a:latin typeface="Century Gothic"/>
                <a:ea typeface="Century Gothic"/>
                <a:cs typeface="Century Gothic"/>
                <a:sym typeface="Century Gothic"/>
              </a:rPr>
              <a:t> What would outcomes for the treated units be in the absence of the treatment? </a:t>
            </a:r>
            <a:endParaRPr sz="1500">
              <a:solidFill>
                <a:schemeClr val="dk1"/>
              </a:solidFill>
              <a:latin typeface="Century Gothic"/>
              <a:ea typeface="Century Gothic"/>
              <a:cs typeface="Century Gothic"/>
              <a:sym typeface="Century Gothic"/>
            </a:endParaRPr>
          </a:p>
        </p:txBody>
      </p:sp>
      <p:cxnSp>
        <p:nvCxnSpPr>
          <p:cNvPr id="197" name="Google Shape;197;p3"/>
          <p:cNvCxnSpPr>
            <a:stCxn id="198" idx="1"/>
          </p:cNvCxnSpPr>
          <p:nvPr/>
        </p:nvCxnSpPr>
        <p:spPr>
          <a:xfrm rot="5400000">
            <a:off x="3390825" y="3901275"/>
            <a:ext cx="472800" cy="3291000"/>
          </a:xfrm>
          <a:prstGeom prst="curvedConnector4">
            <a:avLst>
              <a:gd fmla="val 62378" name="adj1"/>
              <a:gd fmla="val 93786" name="adj2"/>
            </a:avLst>
          </a:prstGeom>
          <a:noFill/>
          <a:ln cap="flat" cmpd="sng" w="19050">
            <a:solidFill>
              <a:schemeClr val="dk2"/>
            </a:solidFill>
            <a:prstDash val="solid"/>
            <a:round/>
            <a:headEnd len="med" w="med" type="none"/>
            <a:tailEnd len="med" w="med" type="triangle"/>
          </a:ln>
        </p:spPr>
      </p:cxnSp>
      <p:sp>
        <p:nvSpPr>
          <p:cNvPr id="198" name="Google Shape;198;p3"/>
          <p:cNvSpPr/>
          <p:nvPr/>
        </p:nvSpPr>
        <p:spPr>
          <a:xfrm rot="5400000">
            <a:off x="5197125" y="4683225"/>
            <a:ext cx="151200" cy="1103100"/>
          </a:xfrm>
          <a:prstGeom prst="rightBrace">
            <a:avLst>
              <a:gd fmla="val 50000" name="adj1"/>
              <a:gd fmla="val 50000" name="adj2"/>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entury Gothic"/>
              <a:ea typeface="Century Gothic"/>
              <a:cs typeface="Century Gothic"/>
              <a:sym typeface="Century Gothic"/>
            </a:endParaRPr>
          </a:p>
        </p:txBody>
      </p:sp>
      <p:sp>
        <p:nvSpPr>
          <p:cNvPr id="199" name="Google Shape;199;p3"/>
          <p:cNvSpPr txBox="1"/>
          <p:nvPr/>
        </p:nvSpPr>
        <p:spPr>
          <a:xfrm>
            <a:off x="7239575" y="4788975"/>
            <a:ext cx="3723900" cy="1046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BG">
                <a:latin typeface="Century Gothic"/>
                <a:ea typeface="Century Gothic"/>
                <a:cs typeface="Century Gothic"/>
                <a:sym typeface="Century Gothic"/>
              </a:rPr>
              <a:t>The</a:t>
            </a:r>
            <a:r>
              <a:rPr lang="en-BG">
                <a:latin typeface="Century Gothic"/>
                <a:ea typeface="Century Gothic"/>
                <a:cs typeface="Century Gothic"/>
                <a:sym typeface="Century Gothic"/>
              </a:rPr>
              <a:t> selection bias associated with the </a:t>
            </a:r>
            <a:r>
              <a:rPr lang="en-BG" u="sng">
                <a:latin typeface="Century Gothic"/>
                <a:ea typeface="Century Gothic"/>
                <a:cs typeface="Century Gothic"/>
                <a:sym typeface="Century Gothic"/>
              </a:rPr>
              <a:t>non‐random assignment</a:t>
            </a:r>
            <a:r>
              <a:rPr lang="en-BG">
                <a:latin typeface="Century Gothic"/>
                <a:ea typeface="Century Gothic"/>
                <a:cs typeface="Century Gothic"/>
                <a:sym typeface="Century Gothic"/>
              </a:rPr>
              <a:t> of treatment precludes the direct identification of causal relationships.</a:t>
            </a:r>
            <a:endParaRPr>
              <a:latin typeface="Century Gothic"/>
              <a:ea typeface="Century Gothic"/>
              <a:cs typeface="Century Gothic"/>
              <a:sym typeface="Century Gothic"/>
            </a:endParaRPr>
          </a:p>
        </p:txBody>
      </p:sp>
      <p:cxnSp>
        <p:nvCxnSpPr>
          <p:cNvPr id="200" name="Google Shape;200;p3"/>
          <p:cNvCxnSpPr>
            <a:endCxn id="174" idx="7"/>
          </p:cNvCxnSpPr>
          <p:nvPr/>
        </p:nvCxnSpPr>
        <p:spPr>
          <a:xfrm flipH="1">
            <a:off x="3120340" y="2496578"/>
            <a:ext cx="608100" cy="1007700"/>
          </a:xfrm>
          <a:prstGeom prst="straightConnector1">
            <a:avLst/>
          </a:prstGeom>
          <a:noFill/>
          <a:ln cap="flat" cmpd="sng" w="19050">
            <a:solidFill>
              <a:schemeClr val="dk1"/>
            </a:solidFill>
            <a:prstDash val="solid"/>
            <a:round/>
            <a:headEnd len="med" w="med"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200"/>
                                        </p:tgtEl>
                                        <p:attrNameLst>
                                          <p:attrName>style.visibility</p:attrName>
                                        </p:attrNameLst>
                                      </p:cBhvr>
                                      <p:to>
                                        <p:strVal val="hidden"/>
                                      </p:to>
                                    </p:set>
                                  </p:childTnLst>
                                </p:cTn>
                              </p:par>
                              <p:par>
                                <p:cTn fill="hold" nodeType="withEffect" presetClass="entr" presetID="1" presetSubtype="0">
                                  <p:stCondLst>
                                    <p:cond delay="0"/>
                                  </p:stCondLst>
                                  <p:childTnLst>
                                    <p:set>
                                      <p:cBhvr>
                                        <p:cTn dur="1" fill="hold">
                                          <p:stCondLst>
                                            <p:cond delay="0"/>
                                          </p:stCondLst>
                                        </p:cTn>
                                        <p:tgtEl>
                                          <p:spTgt spid="19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8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8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8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8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8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8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8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g2e045e19c3c_0_176"/>
          <p:cNvSpPr txBox="1"/>
          <p:nvPr>
            <p:ph type="title"/>
          </p:nvPr>
        </p:nvSpPr>
        <p:spPr>
          <a:xfrm>
            <a:off x="254496" y="268550"/>
            <a:ext cx="11341800" cy="13257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163A3C"/>
              </a:buClr>
              <a:buSzPts val="3600"/>
              <a:buFont typeface="Poppins"/>
              <a:buNone/>
            </a:pPr>
            <a:r>
              <a:rPr lang="en-BG" sz="3100"/>
              <a:t>Definitions</a:t>
            </a:r>
            <a:endParaRPr sz="3100"/>
          </a:p>
        </p:txBody>
      </p:sp>
      <p:pic>
        <p:nvPicPr>
          <p:cNvPr id="206" name="Google Shape;206;g2e045e19c3c_0_176"/>
          <p:cNvPicPr preferRelativeResize="0"/>
          <p:nvPr/>
        </p:nvPicPr>
        <p:blipFill rotWithShape="1">
          <a:blip r:embed="rId3">
            <a:alphaModFix/>
          </a:blip>
          <a:srcRect b="0" l="0" r="931" t="0"/>
          <a:stretch/>
        </p:blipFill>
        <p:spPr>
          <a:xfrm>
            <a:off x="5355550" y="139500"/>
            <a:ext cx="6315249" cy="1736200"/>
          </a:xfrm>
          <a:prstGeom prst="rect">
            <a:avLst/>
          </a:prstGeom>
          <a:noFill/>
          <a:ln>
            <a:noFill/>
          </a:ln>
        </p:spPr>
      </p:pic>
      <p:sp>
        <p:nvSpPr>
          <p:cNvPr id="207" name="Google Shape;207;g2e045e19c3c_0_176"/>
          <p:cNvSpPr txBox="1"/>
          <p:nvPr/>
        </p:nvSpPr>
        <p:spPr>
          <a:xfrm>
            <a:off x="254500" y="1787875"/>
            <a:ext cx="11696100" cy="785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BG" sz="2300">
                <a:solidFill>
                  <a:schemeClr val="dk1"/>
                </a:solidFill>
                <a:latin typeface="Century Gothic"/>
                <a:ea typeface="Century Gothic"/>
                <a:cs typeface="Century Gothic"/>
                <a:sym typeface="Century Gothic"/>
              </a:rPr>
              <a:t> 	from </a:t>
            </a:r>
            <a:r>
              <a:rPr lang="en-BG" sz="2300" u="sng">
                <a:solidFill>
                  <a:schemeClr val="dk1"/>
                </a:solidFill>
                <a:latin typeface="Century Gothic"/>
                <a:ea typeface="Century Gothic"/>
                <a:cs typeface="Century Gothic"/>
                <a:sym typeface="Century Gothic"/>
              </a:rPr>
              <a:t>Climate Science</a:t>
            </a:r>
            <a:r>
              <a:rPr lang="en-BG" sz="2300">
                <a:solidFill>
                  <a:schemeClr val="dk1"/>
                </a:solidFill>
                <a:latin typeface="Century Gothic"/>
                <a:ea typeface="Century Gothic"/>
                <a:cs typeface="Century Gothic"/>
                <a:sym typeface="Century Gothic"/>
              </a:rPr>
              <a:t>:	</a:t>
            </a:r>
            <a:r>
              <a:rPr lang="en-BG" sz="2000">
                <a:solidFill>
                  <a:schemeClr val="dk1"/>
                </a:solidFill>
                <a:latin typeface="Century Gothic"/>
                <a:ea typeface="Century Gothic"/>
                <a:cs typeface="Century Gothic"/>
                <a:sym typeface="Century Gothic"/>
              </a:rPr>
              <a:t>			</a:t>
            </a:r>
            <a:r>
              <a:rPr lang="en-BG" sz="1600">
                <a:solidFill>
                  <a:schemeClr val="dk1"/>
                </a:solidFill>
                <a:latin typeface="Century Gothic"/>
                <a:ea typeface="Century Gothic"/>
                <a:cs typeface="Century Gothic"/>
                <a:sym typeface="Century Gothic"/>
              </a:rPr>
              <a:t>Knutson et al. 2017 </a:t>
            </a:r>
            <a:r>
              <a:rPr i="1" lang="en-BG" sz="1600">
                <a:solidFill>
                  <a:schemeClr val="dk1"/>
                </a:solidFill>
                <a:latin typeface="Century Gothic"/>
                <a:ea typeface="Century Gothic"/>
                <a:cs typeface="Century Gothic"/>
                <a:sym typeface="Century Gothic"/>
              </a:rPr>
              <a:t>Climate Science Special Report: Fourth </a:t>
            </a:r>
            <a:endParaRPr i="1" sz="1600">
              <a:solidFill>
                <a:schemeClr val="dk1"/>
              </a:solidFill>
              <a:latin typeface="Century Gothic"/>
              <a:ea typeface="Century Gothic"/>
              <a:cs typeface="Century Gothic"/>
              <a:sym typeface="Century Gothic"/>
            </a:endParaRPr>
          </a:p>
          <a:p>
            <a:pPr indent="457200" lvl="0" marL="4572000" rtl="0" algn="l">
              <a:spcBef>
                <a:spcPts val="0"/>
              </a:spcBef>
              <a:spcAft>
                <a:spcPts val="0"/>
              </a:spcAft>
              <a:buNone/>
            </a:pPr>
            <a:r>
              <a:rPr i="1" lang="en-BG" sz="1600">
                <a:solidFill>
                  <a:schemeClr val="dk1"/>
                </a:solidFill>
                <a:latin typeface="Century Gothic"/>
                <a:ea typeface="Century Gothic"/>
                <a:cs typeface="Century Gothic"/>
                <a:sym typeface="Century Gothic"/>
              </a:rPr>
              <a:t>National Climate Assessment, Volume I</a:t>
            </a:r>
            <a:endParaRPr i="1" sz="1600">
              <a:solidFill>
                <a:schemeClr val="dk1"/>
              </a:solidFill>
              <a:latin typeface="Century Gothic"/>
              <a:ea typeface="Century Gothic"/>
              <a:cs typeface="Century Gothic"/>
              <a:sym typeface="Century Gothic"/>
            </a:endParaRPr>
          </a:p>
        </p:txBody>
      </p:sp>
      <p:sp>
        <p:nvSpPr>
          <p:cNvPr id="208" name="Google Shape;208;g2e045e19c3c_0_176"/>
          <p:cNvSpPr txBox="1"/>
          <p:nvPr/>
        </p:nvSpPr>
        <p:spPr>
          <a:xfrm>
            <a:off x="254475" y="3295625"/>
            <a:ext cx="11696100" cy="8004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Clr>
                <a:schemeClr val="dk1"/>
              </a:buClr>
              <a:buSzPts val="2000"/>
              <a:buFont typeface="Century Gothic"/>
              <a:buChar char="●"/>
            </a:pPr>
            <a:r>
              <a:rPr b="1" i="1" lang="en-BG" sz="2000">
                <a:solidFill>
                  <a:schemeClr val="dk1"/>
                </a:solidFill>
                <a:latin typeface="Century Gothic"/>
                <a:ea typeface="Century Gothic"/>
                <a:cs typeface="Century Gothic"/>
                <a:sym typeface="Century Gothic"/>
              </a:rPr>
              <a:t>D</a:t>
            </a:r>
            <a:r>
              <a:rPr b="1" i="1" lang="en-BG" sz="2000">
                <a:solidFill>
                  <a:schemeClr val="dk1"/>
                </a:solidFill>
                <a:latin typeface="Century Gothic"/>
                <a:ea typeface="Century Gothic"/>
                <a:cs typeface="Century Gothic"/>
                <a:sym typeface="Century Gothic"/>
              </a:rPr>
              <a:t>etectable</a:t>
            </a:r>
            <a:r>
              <a:rPr b="1" lang="en-BG" sz="2000">
                <a:solidFill>
                  <a:schemeClr val="dk1"/>
                </a:solidFill>
                <a:latin typeface="Century Gothic"/>
                <a:ea typeface="Century Gothic"/>
                <a:cs typeface="Century Gothic"/>
                <a:sym typeface="Century Gothic"/>
              </a:rPr>
              <a:t> change:</a:t>
            </a:r>
            <a:r>
              <a:rPr lang="en-BG" sz="2000">
                <a:solidFill>
                  <a:schemeClr val="dk1"/>
                </a:solidFill>
                <a:latin typeface="Century Gothic"/>
                <a:ea typeface="Century Gothic"/>
                <a:cs typeface="Century Gothic"/>
                <a:sym typeface="Century Gothic"/>
              </a:rPr>
              <a:t> 		A change that is determined to be highly unlikely to occur (less </a:t>
            </a:r>
            <a:endParaRPr sz="2000">
              <a:solidFill>
                <a:schemeClr val="dk1"/>
              </a:solidFill>
              <a:latin typeface="Century Gothic"/>
              <a:ea typeface="Century Gothic"/>
              <a:cs typeface="Century Gothic"/>
              <a:sym typeface="Century Gothic"/>
            </a:endParaRPr>
          </a:p>
          <a:p>
            <a:pPr indent="457200" lvl="0" marL="3200400" rtl="0" algn="l">
              <a:spcBef>
                <a:spcPts val="0"/>
              </a:spcBef>
              <a:spcAft>
                <a:spcPts val="0"/>
              </a:spcAft>
              <a:buNone/>
            </a:pPr>
            <a:r>
              <a:rPr lang="en-BG" sz="2000">
                <a:solidFill>
                  <a:schemeClr val="dk1"/>
                </a:solidFill>
                <a:latin typeface="Century Gothic"/>
                <a:ea typeface="Century Gothic"/>
                <a:cs typeface="Century Gothic"/>
                <a:sym typeface="Century Gothic"/>
              </a:rPr>
              <a:t>than about a 10% chance) due to internal variability alone</a:t>
            </a:r>
            <a:endParaRPr sz="2000">
              <a:solidFill>
                <a:schemeClr val="dk1"/>
              </a:solidFill>
              <a:latin typeface="Century Gothic"/>
              <a:ea typeface="Century Gothic"/>
              <a:cs typeface="Century Gothic"/>
              <a:sym typeface="Century Gothic"/>
            </a:endParaRPr>
          </a:p>
        </p:txBody>
      </p:sp>
      <p:sp>
        <p:nvSpPr>
          <p:cNvPr id="209" name="Google Shape;209;g2e045e19c3c_0_176"/>
          <p:cNvSpPr txBox="1"/>
          <p:nvPr/>
        </p:nvSpPr>
        <p:spPr>
          <a:xfrm>
            <a:off x="254475" y="4438625"/>
            <a:ext cx="11696100" cy="11082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Clr>
                <a:schemeClr val="dk1"/>
              </a:buClr>
              <a:buSzPts val="2000"/>
              <a:buFont typeface="Century Gothic"/>
              <a:buChar char="●"/>
            </a:pPr>
            <a:r>
              <a:rPr b="1" i="1" lang="en-BG" sz="2000">
                <a:solidFill>
                  <a:schemeClr val="dk1"/>
                </a:solidFill>
                <a:latin typeface="Century Gothic"/>
                <a:ea typeface="Century Gothic"/>
                <a:cs typeface="Century Gothic"/>
                <a:sym typeface="Century Gothic"/>
              </a:rPr>
              <a:t>Attributable</a:t>
            </a:r>
            <a:r>
              <a:rPr b="1" lang="en-BG" sz="2000">
                <a:solidFill>
                  <a:schemeClr val="dk1"/>
                </a:solidFill>
                <a:latin typeface="Century Gothic"/>
                <a:ea typeface="Century Gothic"/>
                <a:cs typeface="Century Gothic"/>
                <a:sym typeface="Century Gothic"/>
              </a:rPr>
              <a:t> change:</a:t>
            </a:r>
            <a:r>
              <a:rPr lang="en-BG" sz="2000">
                <a:solidFill>
                  <a:schemeClr val="dk1"/>
                </a:solidFill>
                <a:latin typeface="Century Gothic"/>
                <a:ea typeface="Century Gothic"/>
                <a:cs typeface="Century Gothic"/>
                <a:sym typeface="Century Gothic"/>
              </a:rPr>
              <a:t> 		A</a:t>
            </a:r>
            <a:r>
              <a:rPr lang="en-BG" sz="2000">
                <a:solidFill>
                  <a:schemeClr val="dk1"/>
                </a:solidFill>
                <a:latin typeface="Century Gothic"/>
                <a:ea typeface="Century Gothic"/>
                <a:cs typeface="Century Gothic"/>
                <a:sym typeface="Century Gothic"/>
              </a:rPr>
              <a:t> change in which the relative contribution of causal factors </a:t>
            </a:r>
            <a:endParaRPr sz="2000">
              <a:solidFill>
                <a:schemeClr val="dk1"/>
              </a:solidFill>
              <a:latin typeface="Century Gothic"/>
              <a:ea typeface="Century Gothic"/>
              <a:cs typeface="Century Gothic"/>
              <a:sym typeface="Century Gothic"/>
            </a:endParaRPr>
          </a:p>
          <a:p>
            <a:pPr indent="0" lvl="0" marL="3657600" rtl="0" algn="l">
              <a:spcBef>
                <a:spcPts val="0"/>
              </a:spcBef>
              <a:spcAft>
                <a:spcPts val="0"/>
              </a:spcAft>
              <a:buNone/>
            </a:pPr>
            <a:r>
              <a:rPr lang="en-BG" sz="2000">
                <a:solidFill>
                  <a:schemeClr val="dk1"/>
                </a:solidFill>
                <a:latin typeface="Century Gothic"/>
                <a:ea typeface="Century Gothic"/>
                <a:cs typeface="Century Gothic"/>
                <a:sym typeface="Century Gothic"/>
              </a:rPr>
              <a:t>has been evaluated with an assignment of statistical confidence</a:t>
            </a:r>
            <a:endParaRPr sz="2000">
              <a:solidFill>
                <a:schemeClr val="dk1"/>
              </a:solidFill>
              <a:latin typeface="Century Gothic"/>
              <a:ea typeface="Century Gothic"/>
              <a:cs typeface="Century Gothic"/>
              <a:sym typeface="Century Gothic"/>
            </a:endParaRPr>
          </a:p>
        </p:txBody>
      </p:sp>
      <p:sp>
        <p:nvSpPr>
          <p:cNvPr id="210" name="Google Shape;210;g2e045e19c3c_0_176"/>
          <p:cNvSpPr txBox="1"/>
          <p:nvPr/>
        </p:nvSpPr>
        <p:spPr>
          <a:xfrm>
            <a:off x="6769700" y="2455225"/>
            <a:ext cx="4901100" cy="3693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BG" sz="1200" u="sng">
                <a:solidFill>
                  <a:schemeClr val="hlink"/>
                </a:solidFill>
                <a:latin typeface="Century Gothic"/>
                <a:ea typeface="Century Gothic"/>
                <a:cs typeface="Century Gothic"/>
                <a:sym typeface="Century Gothic"/>
                <a:hlinkClick r:id="rId4"/>
              </a:rPr>
              <a:t>https://science2017.globalchange.gov/chapter/appendix-c/</a:t>
            </a:r>
            <a:r>
              <a:rPr lang="en-BG" sz="1200">
                <a:latin typeface="Century Gothic"/>
                <a:ea typeface="Century Gothic"/>
                <a:cs typeface="Century Gothic"/>
                <a:sym typeface="Century Gothic"/>
              </a:rPr>
              <a:t> </a:t>
            </a:r>
            <a:endParaRPr sz="1200">
              <a:latin typeface="Century Gothic"/>
              <a:ea typeface="Century Gothic"/>
              <a:cs typeface="Century Gothic"/>
              <a:sym typeface="Century Gothic"/>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0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1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g2e045e19c3c_0_210"/>
          <p:cNvSpPr txBox="1"/>
          <p:nvPr>
            <p:ph type="title"/>
          </p:nvPr>
        </p:nvSpPr>
        <p:spPr>
          <a:xfrm>
            <a:off x="254496" y="268550"/>
            <a:ext cx="11341800" cy="13257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163A3C"/>
              </a:buClr>
              <a:buSzPts val="3600"/>
              <a:buFont typeface="Poppins"/>
              <a:buNone/>
            </a:pPr>
            <a:r>
              <a:rPr lang="en-BG" sz="3100"/>
              <a:t>Detection and attribution in Climate Science</a:t>
            </a:r>
            <a:endParaRPr sz="3100"/>
          </a:p>
        </p:txBody>
      </p:sp>
      <p:sp>
        <p:nvSpPr>
          <p:cNvPr id="216" name="Google Shape;216;g2e045e19c3c_0_210"/>
          <p:cNvSpPr txBox="1"/>
          <p:nvPr/>
        </p:nvSpPr>
        <p:spPr>
          <a:xfrm>
            <a:off x="323475" y="1626650"/>
            <a:ext cx="56019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BG" sz="2000">
                <a:solidFill>
                  <a:schemeClr val="dk1"/>
                </a:solidFill>
                <a:latin typeface="Century Gothic"/>
                <a:ea typeface="Century Gothic"/>
                <a:cs typeface="Century Gothic"/>
                <a:sym typeface="Century Gothic"/>
              </a:rPr>
              <a:t>Fingerprint methods</a:t>
            </a:r>
            <a:endParaRPr b="1" sz="2000">
              <a:solidFill>
                <a:schemeClr val="dk1"/>
              </a:solidFill>
              <a:latin typeface="Century Gothic"/>
              <a:ea typeface="Century Gothic"/>
              <a:cs typeface="Century Gothic"/>
              <a:sym typeface="Century Gothic"/>
            </a:endParaRPr>
          </a:p>
        </p:txBody>
      </p:sp>
      <p:pic>
        <p:nvPicPr>
          <p:cNvPr id="217" name="Google Shape;217;g2e045e19c3c_0_210"/>
          <p:cNvPicPr preferRelativeResize="0"/>
          <p:nvPr/>
        </p:nvPicPr>
        <p:blipFill>
          <a:blip r:embed="rId3">
            <a:alphaModFix/>
          </a:blip>
          <a:stretch>
            <a:fillRect/>
          </a:stretch>
        </p:blipFill>
        <p:spPr>
          <a:xfrm>
            <a:off x="5498750" y="2203850"/>
            <a:ext cx="6617050" cy="3926449"/>
          </a:xfrm>
          <a:prstGeom prst="rect">
            <a:avLst/>
          </a:prstGeom>
          <a:noFill/>
          <a:ln>
            <a:noFill/>
          </a:ln>
        </p:spPr>
      </p:pic>
      <p:sp>
        <p:nvSpPr>
          <p:cNvPr id="218" name="Google Shape;218;g2e045e19c3c_0_210"/>
          <p:cNvSpPr/>
          <p:nvPr/>
        </p:nvSpPr>
        <p:spPr>
          <a:xfrm>
            <a:off x="6474600" y="4815750"/>
            <a:ext cx="1302300" cy="1599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entury Gothic"/>
              <a:ea typeface="Century Gothic"/>
              <a:cs typeface="Century Gothic"/>
              <a:sym typeface="Century Gothic"/>
            </a:endParaRPr>
          </a:p>
        </p:txBody>
      </p:sp>
      <p:sp>
        <p:nvSpPr>
          <p:cNvPr id="219" name="Google Shape;219;g2e045e19c3c_0_210"/>
          <p:cNvSpPr txBox="1"/>
          <p:nvPr/>
        </p:nvSpPr>
        <p:spPr>
          <a:xfrm>
            <a:off x="397875" y="2407950"/>
            <a:ext cx="5100900" cy="32631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Clr>
                <a:schemeClr val="dk1"/>
              </a:buClr>
              <a:buSzPts val="2000"/>
              <a:buFont typeface="Century Gothic"/>
              <a:buAutoNum type="arabicPeriod"/>
            </a:pPr>
            <a:r>
              <a:rPr lang="en-BG" sz="2000">
                <a:solidFill>
                  <a:schemeClr val="dk1"/>
                </a:solidFill>
                <a:latin typeface="Century Gothic"/>
                <a:ea typeface="Century Gothic"/>
                <a:cs typeface="Century Gothic"/>
                <a:sym typeface="Century Gothic"/>
              </a:rPr>
              <a:t>Observed changes are regressed onto </a:t>
            </a:r>
            <a:r>
              <a:rPr lang="en-BG" sz="2000" u="sng">
                <a:solidFill>
                  <a:schemeClr val="dk1"/>
                </a:solidFill>
                <a:latin typeface="Century Gothic"/>
                <a:ea typeface="Century Gothic"/>
                <a:cs typeface="Century Gothic"/>
                <a:sym typeface="Century Gothic"/>
              </a:rPr>
              <a:t>model-generated</a:t>
            </a:r>
            <a:r>
              <a:rPr lang="en-BG" sz="2000">
                <a:solidFill>
                  <a:schemeClr val="dk1"/>
                </a:solidFill>
                <a:latin typeface="Century Gothic"/>
                <a:ea typeface="Century Gothic"/>
                <a:cs typeface="Century Gothic"/>
                <a:sym typeface="Century Gothic"/>
              </a:rPr>
              <a:t>, anticipated</a:t>
            </a:r>
            <a:r>
              <a:rPr b="1" lang="en-BG" sz="2000">
                <a:solidFill>
                  <a:schemeClr val="dk1"/>
                </a:solidFill>
                <a:latin typeface="Century Gothic"/>
                <a:ea typeface="Century Gothic"/>
                <a:cs typeface="Century Gothic"/>
                <a:sym typeface="Century Gothic"/>
              </a:rPr>
              <a:t> </a:t>
            </a:r>
            <a:r>
              <a:rPr lang="en-BG" sz="2000">
                <a:solidFill>
                  <a:schemeClr val="dk1"/>
                </a:solidFill>
                <a:latin typeface="Century Gothic"/>
                <a:ea typeface="Century Gothic"/>
                <a:cs typeface="Century Gothic"/>
                <a:sym typeface="Century Gothic"/>
              </a:rPr>
              <a:t>response patterns to forcings</a:t>
            </a:r>
            <a:endParaRPr sz="2000">
              <a:solidFill>
                <a:schemeClr val="dk1"/>
              </a:solidFill>
              <a:latin typeface="Century Gothic"/>
              <a:ea typeface="Century Gothic"/>
              <a:cs typeface="Century Gothic"/>
              <a:sym typeface="Century Gothic"/>
            </a:endParaRPr>
          </a:p>
          <a:p>
            <a:pPr indent="0" lvl="0" marL="457200" rtl="0" algn="l">
              <a:spcBef>
                <a:spcPts val="0"/>
              </a:spcBef>
              <a:spcAft>
                <a:spcPts val="0"/>
              </a:spcAft>
              <a:buNone/>
            </a:pPr>
            <a:r>
              <a:t/>
            </a:r>
            <a:endParaRPr sz="2000">
              <a:solidFill>
                <a:schemeClr val="dk1"/>
              </a:solidFill>
              <a:latin typeface="Century Gothic"/>
              <a:ea typeface="Century Gothic"/>
              <a:cs typeface="Century Gothic"/>
              <a:sym typeface="Century Gothic"/>
            </a:endParaRPr>
          </a:p>
          <a:p>
            <a:pPr indent="0" lvl="0" marL="457200" rtl="0" algn="l">
              <a:spcBef>
                <a:spcPts val="0"/>
              </a:spcBef>
              <a:spcAft>
                <a:spcPts val="0"/>
              </a:spcAft>
              <a:buNone/>
            </a:pPr>
            <a:r>
              <a:t/>
            </a:r>
            <a:endParaRPr sz="2000">
              <a:solidFill>
                <a:schemeClr val="dk1"/>
              </a:solidFill>
              <a:latin typeface="Century Gothic"/>
              <a:ea typeface="Century Gothic"/>
              <a:cs typeface="Century Gothic"/>
              <a:sym typeface="Century Gothic"/>
            </a:endParaRPr>
          </a:p>
          <a:p>
            <a:pPr indent="-355600" lvl="0" marL="457200" rtl="0" algn="l">
              <a:spcBef>
                <a:spcPts val="0"/>
              </a:spcBef>
              <a:spcAft>
                <a:spcPts val="0"/>
              </a:spcAft>
              <a:buClr>
                <a:schemeClr val="dk1"/>
              </a:buClr>
              <a:buSzPts val="2000"/>
              <a:buFont typeface="Century Gothic"/>
              <a:buAutoNum type="arabicPeriod"/>
            </a:pPr>
            <a:r>
              <a:rPr lang="en-BG" sz="2000">
                <a:solidFill>
                  <a:schemeClr val="dk1"/>
                </a:solidFill>
                <a:latin typeface="Century Gothic"/>
                <a:ea typeface="Century Gothic"/>
                <a:cs typeface="Century Gothic"/>
                <a:sym typeface="Century Gothic"/>
              </a:rPr>
              <a:t>Based on the scaling factors, if a change is significant and cannot be explained by climate variability only: it is attributed to the corresponding forcing</a:t>
            </a:r>
            <a:endParaRPr sz="2000">
              <a:solidFill>
                <a:schemeClr val="dk1"/>
              </a:solidFill>
              <a:latin typeface="Century Gothic"/>
              <a:ea typeface="Century Gothic"/>
              <a:cs typeface="Century Gothic"/>
              <a:sym typeface="Century Gothic"/>
            </a:endParaRPr>
          </a:p>
        </p:txBody>
      </p:sp>
      <p:sp>
        <p:nvSpPr>
          <p:cNvPr id="220" name="Google Shape;220;g2e045e19c3c_0_210"/>
          <p:cNvSpPr txBox="1"/>
          <p:nvPr/>
        </p:nvSpPr>
        <p:spPr>
          <a:xfrm>
            <a:off x="5872800" y="6096500"/>
            <a:ext cx="6243000" cy="4155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BG" sz="1500">
                <a:solidFill>
                  <a:schemeClr val="dk1"/>
                </a:solidFill>
                <a:latin typeface="Century Gothic"/>
                <a:ea typeface="Century Gothic"/>
                <a:cs typeface="Century Gothic"/>
                <a:sym typeface="Century Gothic"/>
              </a:rPr>
              <a:t>Hegerl et al. 2011</a:t>
            </a:r>
            <a:r>
              <a:rPr lang="en-BG" sz="1500" u="sng">
                <a:solidFill>
                  <a:schemeClr val="hlink"/>
                </a:solidFill>
                <a:latin typeface="Century Gothic"/>
                <a:ea typeface="Century Gothic"/>
                <a:cs typeface="Century Gothic"/>
                <a:sym typeface="Century Gothic"/>
                <a:hlinkClick r:id="rId4"/>
              </a:rPr>
              <a:t>https://doi.org/10.1002/wcc.121</a:t>
            </a:r>
            <a:r>
              <a:rPr lang="en-BG" sz="1500">
                <a:solidFill>
                  <a:schemeClr val="dk1"/>
                </a:solidFill>
                <a:latin typeface="Century Gothic"/>
                <a:ea typeface="Century Gothic"/>
                <a:cs typeface="Century Gothic"/>
                <a:sym typeface="Century Gothic"/>
              </a:rPr>
              <a:t> </a:t>
            </a:r>
            <a:endParaRPr sz="1500">
              <a:solidFill>
                <a:schemeClr val="dk1"/>
              </a:solidFill>
              <a:latin typeface="Century Gothic"/>
              <a:ea typeface="Century Gothic"/>
              <a:cs typeface="Century Gothic"/>
              <a:sym typeface="Century Gothic"/>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g2e045e19c3c_0_188"/>
          <p:cNvSpPr txBox="1"/>
          <p:nvPr/>
        </p:nvSpPr>
        <p:spPr>
          <a:xfrm>
            <a:off x="323475" y="1626650"/>
            <a:ext cx="56019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BG" sz="2000">
                <a:solidFill>
                  <a:schemeClr val="dk1"/>
                </a:solidFill>
                <a:latin typeface="Century Gothic"/>
                <a:ea typeface="Century Gothic"/>
                <a:cs typeface="Century Gothic"/>
                <a:sym typeface="Century Gothic"/>
              </a:rPr>
              <a:t>Non-Fingerprint methods</a:t>
            </a:r>
            <a:endParaRPr b="1" sz="2000">
              <a:solidFill>
                <a:schemeClr val="dk1"/>
              </a:solidFill>
              <a:latin typeface="Century Gothic"/>
              <a:ea typeface="Century Gothic"/>
              <a:cs typeface="Century Gothic"/>
              <a:sym typeface="Century Gothic"/>
            </a:endParaRPr>
          </a:p>
        </p:txBody>
      </p:sp>
      <p:sp>
        <p:nvSpPr>
          <p:cNvPr id="226" name="Google Shape;226;g2e045e19c3c_0_188"/>
          <p:cNvSpPr txBox="1"/>
          <p:nvPr/>
        </p:nvSpPr>
        <p:spPr>
          <a:xfrm>
            <a:off x="397875" y="2407950"/>
            <a:ext cx="6188400" cy="3570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BG" sz="2000">
                <a:solidFill>
                  <a:schemeClr val="dk1"/>
                </a:solidFill>
                <a:latin typeface="Century Gothic"/>
                <a:ea typeface="Century Gothic"/>
                <a:cs typeface="Century Gothic"/>
                <a:sym typeface="Century Gothic"/>
              </a:rPr>
              <a:t>Observed temperatures </a:t>
            </a:r>
            <a:r>
              <a:rPr b="1" lang="en-BG" sz="2000">
                <a:solidFill>
                  <a:schemeClr val="dk1"/>
                </a:solidFill>
                <a:latin typeface="Century Gothic"/>
                <a:ea typeface="Century Gothic"/>
                <a:cs typeface="Century Gothic"/>
                <a:sym typeface="Century Gothic"/>
              </a:rPr>
              <a:t>(black)</a:t>
            </a:r>
            <a:r>
              <a:rPr lang="en-BG" sz="2000">
                <a:solidFill>
                  <a:schemeClr val="dk1"/>
                </a:solidFill>
                <a:latin typeface="Century Gothic"/>
                <a:ea typeface="Century Gothic"/>
                <a:cs typeface="Century Gothic"/>
                <a:sym typeface="Century Gothic"/>
              </a:rPr>
              <a:t> are directly compared to </a:t>
            </a:r>
            <a:r>
              <a:rPr lang="en-BG" sz="2000" u="sng">
                <a:solidFill>
                  <a:schemeClr val="dk1"/>
                </a:solidFill>
                <a:latin typeface="Century Gothic"/>
                <a:ea typeface="Century Gothic"/>
                <a:cs typeface="Century Gothic"/>
                <a:sym typeface="Century Gothic"/>
              </a:rPr>
              <a:t>climate model simulations</a:t>
            </a:r>
            <a:r>
              <a:rPr lang="en-BG" sz="2000">
                <a:solidFill>
                  <a:schemeClr val="dk1"/>
                </a:solidFill>
                <a:latin typeface="Century Gothic"/>
                <a:ea typeface="Century Gothic"/>
                <a:cs typeface="Century Gothic"/>
                <a:sym typeface="Century Gothic"/>
              </a:rPr>
              <a:t>:</a:t>
            </a:r>
            <a:endParaRPr sz="2000">
              <a:solidFill>
                <a:schemeClr val="dk1"/>
              </a:solidFill>
              <a:latin typeface="Century Gothic"/>
              <a:ea typeface="Century Gothic"/>
              <a:cs typeface="Century Gothic"/>
              <a:sym typeface="Century Gothic"/>
            </a:endParaRPr>
          </a:p>
          <a:p>
            <a:pPr indent="-355600" lvl="0" marL="457200" rtl="0" algn="l">
              <a:spcBef>
                <a:spcPts val="0"/>
              </a:spcBef>
              <a:spcAft>
                <a:spcPts val="0"/>
              </a:spcAft>
              <a:buClr>
                <a:schemeClr val="dk1"/>
              </a:buClr>
              <a:buSzPts val="2000"/>
              <a:buFont typeface="Century Gothic"/>
              <a:buChar char="-"/>
            </a:pPr>
            <a:r>
              <a:rPr b="1" lang="en-BG" sz="2000">
                <a:solidFill>
                  <a:schemeClr val="dk1"/>
                </a:solidFill>
                <a:latin typeface="Century Gothic"/>
                <a:ea typeface="Century Gothic"/>
                <a:cs typeface="Century Gothic"/>
                <a:sym typeface="Century Gothic"/>
              </a:rPr>
              <a:t>(a)</a:t>
            </a:r>
            <a:r>
              <a:rPr lang="en-BG" sz="2000">
                <a:solidFill>
                  <a:schemeClr val="dk1"/>
                </a:solidFill>
                <a:latin typeface="Century Gothic"/>
                <a:ea typeface="Century Gothic"/>
                <a:cs typeface="Century Gothic"/>
                <a:sym typeface="Century Gothic"/>
              </a:rPr>
              <a:t> both human and natural influences on climate</a:t>
            </a:r>
            <a:endParaRPr sz="2000">
              <a:solidFill>
                <a:schemeClr val="dk1"/>
              </a:solidFill>
              <a:latin typeface="Century Gothic"/>
              <a:ea typeface="Century Gothic"/>
              <a:cs typeface="Century Gothic"/>
              <a:sym typeface="Century Gothic"/>
            </a:endParaRPr>
          </a:p>
          <a:p>
            <a:pPr indent="-355600" lvl="0" marL="457200" rtl="0" algn="l">
              <a:spcBef>
                <a:spcPts val="0"/>
              </a:spcBef>
              <a:spcAft>
                <a:spcPts val="0"/>
              </a:spcAft>
              <a:buClr>
                <a:schemeClr val="dk1"/>
              </a:buClr>
              <a:buSzPts val="2000"/>
              <a:buFont typeface="Century Gothic"/>
              <a:buChar char="-"/>
            </a:pPr>
            <a:r>
              <a:rPr b="1" lang="en-BG" sz="2000">
                <a:solidFill>
                  <a:schemeClr val="dk1"/>
                </a:solidFill>
                <a:latin typeface="Century Gothic"/>
                <a:ea typeface="Century Gothic"/>
                <a:cs typeface="Century Gothic"/>
                <a:sym typeface="Century Gothic"/>
              </a:rPr>
              <a:t>(b)</a:t>
            </a:r>
            <a:r>
              <a:rPr lang="en-BG" sz="2000">
                <a:solidFill>
                  <a:schemeClr val="dk1"/>
                </a:solidFill>
                <a:latin typeface="Century Gothic"/>
                <a:ea typeface="Century Gothic"/>
                <a:cs typeface="Century Gothic"/>
                <a:sym typeface="Century Gothic"/>
              </a:rPr>
              <a:t> natural influences only.</a:t>
            </a:r>
            <a:endParaRPr sz="2000">
              <a:solidFill>
                <a:schemeClr val="dk1"/>
              </a:solidFill>
              <a:latin typeface="Century Gothic"/>
              <a:ea typeface="Century Gothic"/>
              <a:cs typeface="Century Gothic"/>
              <a:sym typeface="Century Gothic"/>
            </a:endParaRPr>
          </a:p>
          <a:p>
            <a:pPr indent="0" lvl="0" marL="0" rtl="0" algn="l">
              <a:spcBef>
                <a:spcPts val="0"/>
              </a:spcBef>
              <a:spcAft>
                <a:spcPts val="0"/>
              </a:spcAft>
              <a:buNone/>
            </a:pPr>
            <a:r>
              <a:t/>
            </a:r>
            <a:endParaRPr sz="2000">
              <a:solidFill>
                <a:schemeClr val="dk1"/>
              </a:solidFill>
              <a:latin typeface="Century Gothic"/>
              <a:ea typeface="Century Gothic"/>
              <a:cs typeface="Century Gothic"/>
              <a:sym typeface="Century Gothic"/>
            </a:endParaRPr>
          </a:p>
          <a:p>
            <a:pPr indent="0" lvl="0" marL="0" rtl="0" algn="l">
              <a:spcBef>
                <a:spcPts val="0"/>
              </a:spcBef>
              <a:spcAft>
                <a:spcPts val="0"/>
              </a:spcAft>
              <a:buNone/>
            </a:pPr>
            <a:r>
              <a:t/>
            </a:r>
            <a:endParaRPr sz="2000">
              <a:solidFill>
                <a:schemeClr val="dk1"/>
              </a:solidFill>
              <a:latin typeface="Century Gothic"/>
              <a:ea typeface="Century Gothic"/>
              <a:cs typeface="Century Gothic"/>
              <a:sym typeface="Century Gothic"/>
            </a:endParaRPr>
          </a:p>
          <a:p>
            <a:pPr indent="0" lvl="0" marL="0" rtl="0" algn="l">
              <a:spcBef>
                <a:spcPts val="0"/>
              </a:spcBef>
              <a:spcAft>
                <a:spcPts val="0"/>
              </a:spcAft>
              <a:buNone/>
            </a:pPr>
            <a:r>
              <a:rPr lang="en-BG" sz="2000">
                <a:solidFill>
                  <a:schemeClr val="dk1"/>
                </a:solidFill>
                <a:latin typeface="Century Gothic"/>
                <a:ea typeface="Century Gothic"/>
                <a:cs typeface="Century Gothic"/>
                <a:sym typeface="Century Gothic"/>
              </a:rPr>
              <a:t>→ Natural variability fails to explains observations in contrast to both human and natural influences, so the deviation is attributed to the forcing.</a:t>
            </a:r>
            <a:endParaRPr sz="2000">
              <a:solidFill>
                <a:schemeClr val="dk1"/>
              </a:solidFill>
              <a:latin typeface="Century Gothic"/>
              <a:ea typeface="Century Gothic"/>
              <a:cs typeface="Century Gothic"/>
              <a:sym typeface="Century Gothic"/>
            </a:endParaRPr>
          </a:p>
        </p:txBody>
      </p:sp>
      <p:pic>
        <p:nvPicPr>
          <p:cNvPr id="227" name="Google Shape;227;g2e045e19c3c_0_188"/>
          <p:cNvPicPr preferRelativeResize="0"/>
          <p:nvPr/>
        </p:nvPicPr>
        <p:blipFill>
          <a:blip r:embed="rId3">
            <a:alphaModFix/>
          </a:blip>
          <a:stretch>
            <a:fillRect/>
          </a:stretch>
        </p:blipFill>
        <p:spPr>
          <a:xfrm>
            <a:off x="7243475" y="1119300"/>
            <a:ext cx="3949649" cy="5644725"/>
          </a:xfrm>
          <a:prstGeom prst="rect">
            <a:avLst/>
          </a:prstGeom>
          <a:noFill/>
          <a:ln>
            <a:noFill/>
          </a:ln>
        </p:spPr>
      </p:pic>
      <p:sp>
        <p:nvSpPr>
          <p:cNvPr id="228" name="Google Shape;228;g2e045e19c3c_0_188"/>
          <p:cNvSpPr txBox="1"/>
          <p:nvPr>
            <p:ph type="title"/>
          </p:nvPr>
        </p:nvSpPr>
        <p:spPr>
          <a:xfrm>
            <a:off x="254496" y="268550"/>
            <a:ext cx="11341800" cy="13257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163A3C"/>
              </a:buClr>
              <a:buSzPts val="3600"/>
              <a:buFont typeface="Poppins"/>
              <a:buNone/>
            </a:pPr>
            <a:r>
              <a:rPr lang="en-BG" sz="3100"/>
              <a:t>Detection and attribution in Climate Science</a:t>
            </a:r>
            <a:endParaRPr sz="3100"/>
          </a:p>
        </p:txBody>
      </p:sp>
      <p:sp>
        <p:nvSpPr>
          <p:cNvPr id="229" name="Google Shape;229;g2e045e19c3c_0_188"/>
          <p:cNvSpPr txBox="1"/>
          <p:nvPr/>
        </p:nvSpPr>
        <p:spPr>
          <a:xfrm>
            <a:off x="1078850" y="6267550"/>
            <a:ext cx="6243000" cy="4155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BG" sz="1500">
                <a:solidFill>
                  <a:schemeClr val="dk1"/>
                </a:solidFill>
                <a:latin typeface="Century Gothic"/>
                <a:ea typeface="Century Gothic"/>
                <a:cs typeface="Century Gothic"/>
                <a:sym typeface="Century Gothic"/>
              </a:rPr>
              <a:t>Hegerl et al. 2011</a:t>
            </a:r>
            <a:r>
              <a:rPr lang="en-BG" sz="1500" u="sng">
                <a:solidFill>
                  <a:schemeClr val="hlink"/>
                </a:solidFill>
                <a:latin typeface="Century Gothic"/>
                <a:ea typeface="Century Gothic"/>
                <a:cs typeface="Century Gothic"/>
                <a:sym typeface="Century Gothic"/>
                <a:hlinkClick r:id="rId4"/>
              </a:rPr>
              <a:t>https://doi.org/10.1002/wcc.121</a:t>
            </a:r>
            <a:r>
              <a:rPr lang="en-BG" sz="1500">
                <a:solidFill>
                  <a:schemeClr val="dk1"/>
                </a:solidFill>
                <a:latin typeface="Century Gothic"/>
                <a:ea typeface="Century Gothic"/>
                <a:cs typeface="Century Gothic"/>
                <a:sym typeface="Century Gothic"/>
              </a:rPr>
              <a:t> </a:t>
            </a:r>
            <a:endParaRPr sz="1500">
              <a:solidFill>
                <a:schemeClr val="dk1"/>
              </a:solidFill>
              <a:latin typeface="Century Gothic"/>
              <a:ea typeface="Century Gothic"/>
              <a:cs typeface="Century Gothic"/>
              <a:sym typeface="Century Gothic"/>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Tema di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472B40114F3B546A084EAD13EB2A703" ma:contentTypeVersion="14" ma:contentTypeDescription="Create a new document." ma:contentTypeScope="" ma:versionID="39967ad761e4be1699f0c79206500a69">
  <xsd:schema xmlns:xsd="http://www.w3.org/2001/XMLSchema" xmlns:xs="http://www.w3.org/2001/XMLSchema" xmlns:p="http://schemas.microsoft.com/office/2006/metadata/properties" xmlns:ns2="30c1a976-3c47-4df1-b473-3e85ff418c61" xmlns:ns3="14ee852a-3152-4afb-aabf-3018836c554e" targetNamespace="http://schemas.microsoft.com/office/2006/metadata/properties" ma:root="true" ma:fieldsID="e61e962ab899357c7d6fceeab457a473" ns2:_="" ns3:_="">
    <xsd:import namespace="30c1a976-3c47-4df1-b473-3e85ff418c61"/>
    <xsd:import namespace="14ee852a-3152-4afb-aabf-3018836c554e"/>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0c1a976-3c47-4df1-b473-3e85ff418c6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f0c6d1fd-3a9d-41b9-87db-5b8f164e01ee"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4ee852a-3152-4afb-aabf-3018836c554e"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eb9340d8-8d18-4c7c-b64b-859c85e1612d}" ma:internalName="TaxCatchAll" ma:showField="CatchAllData" ma:web="14ee852a-3152-4afb-aabf-3018836c554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0c1a976-3c47-4df1-b473-3e85ff418c61">
      <Terms xmlns="http://schemas.microsoft.com/office/infopath/2007/PartnerControls"/>
    </lcf76f155ced4ddcb4097134ff3c332f>
    <TaxCatchAll xmlns="14ee852a-3152-4afb-aabf-3018836c554e" xsi:nil="true"/>
  </documentManagement>
</p:properties>
</file>

<file path=customXml/itemProps1.xml><?xml version="1.0" encoding="utf-8"?>
<ds:datastoreItem xmlns:ds="http://schemas.openxmlformats.org/officeDocument/2006/customXml" ds:itemID="{6C4AA60B-3F17-498E-B5B6-5F7774328575}"/>
</file>

<file path=customXml/itemProps2.xml><?xml version="1.0" encoding="utf-8"?>
<ds:datastoreItem xmlns:ds="http://schemas.openxmlformats.org/officeDocument/2006/customXml" ds:itemID="{3FDDC915-4F58-4FFD-995E-655BCAB4A8CE}"/>
</file>

<file path=customXml/itemProps3.xml><?xml version="1.0" encoding="utf-8"?>
<ds:datastoreItem xmlns:ds="http://schemas.openxmlformats.org/officeDocument/2006/customXml" ds:itemID="{7838B349-7100-4D31-83DC-10CD3D21AC9C}"/>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Microsoft Office User</dc:creator>
  <dcterms:created xsi:type="dcterms:W3CDTF">2024-01-19T09:53:07Z</dcterms:creat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0x0101005472B40114F3B546A084EAD13EB2A703</vt:lpwstr>
  </property>
  <property fmtid="{D5CDD505-2E9C-101B-9397-08002B2CF9AE}" pid="3" name="MediaServiceImageTags">
    <vt:lpwstr/>
  </property>
</Properties>
</file>